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heme/themeOverride1.xml" ContentType="application/vnd.openxmlformats-officedocument.themeOverr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notesSlides/notesSlide4.xml" ContentType="application/vnd.openxmlformats-officedocument.presentationml.notesSlide+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7.xml" ContentType="application/vnd.openxmlformats-officedocument.presentationml.notesSlide+xml"/>
  <Override PartName="/ppt/tags/tag12.xml" ContentType="application/vnd.openxmlformats-officedocument.presentationml.tags+xml"/>
  <Override PartName="/ppt/notesSlides/notesSlide8.xml" ContentType="application/vnd.openxmlformats-officedocument.presentationml.notesSlide+xml"/>
  <Override PartName="/ppt/tags/tag13.xml" ContentType="application/vnd.openxmlformats-officedocument.presentationml.tags+xml"/>
  <Override PartName="/ppt/notesSlides/notesSlide9.xml" ContentType="application/vnd.openxmlformats-officedocument.presentationml.notesSlide+xml"/>
  <Override PartName="/ppt/tags/tag14.xml" ContentType="application/vnd.openxmlformats-officedocument.presentationml.tags+xml"/>
  <Override PartName="/ppt/notesSlides/notesSlide10.xml" ContentType="application/vnd.openxmlformats-officedocument.presentationml.notesSlide+xml"/>
  <Override PartName="/ppt/tags/tag15.xml" ContentType="application/vnd.openxmlformats-officedocument.presentationml.tags+xml"/>
  <Override PartName="/ppt/notesSlides/notesSlide11.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12.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13.xml" ContentType="application/vnd.openxmlformats-officedocument.presentationml.notesSlide+xml"/>
  <Override PartName="/ppt/tags/tag20.xml" ContentType="application/vnd.openxmlformats-officedocument.presentationml.tags+xml"/>
  <Override PartName="/ppt/notesSlides/notesSlide14.xml" ContentType="application/vnd.openxmlformats-officedocument.presentationml.notesSlide+xml"/>
  <Override PartName="/ppt/tags/tag21.xml" ContentType="application/vnd.openxmlformats-officedocument.presentationml.tags+xml"/>
  <Override PartName="/ppt/notesSlides/notesSlide15.xml" ContentType="application/vnd.openxmlformats-officedocument.presentationml.notesSlide+xml"/>
  <Override PartName="/ppt/tags/tag22.xml" ContentType="application/vnd.openxmlformats-officedocument.presentationml.tags+xml"/>
  <Override PartName="/ppt/notesSlides/notesSlide16.xml" ContentType="application/vnd.openxmlformats-officedocument.presentationml.notesSlide+xml"/>
  <Override PartName="/ppt/tags/tag23.xml" ContentType="application/vnd.openxmlformats-officedocument.presentationml.tags+xml"/>
  <Override PartName="/ppt/notesSlides/notesSlide17.xml" ContentType="application/vnd.openxmlformats-officedocument.presentationml.notesSlide+xml"/>
  <Override PartName="/ppt/tags/tag24.xml" ContentType="application/vnd.openxmlformats-officedocument.presentationml.tags+xml"/>
  <Override PartName="/ppt/notesSlides/notesSlide18.xml" ContentType="application/vnd.openxmlformats-officedocument.presentationml.notesSlide+xml"/>
  <Override PartName="/ppt/tags/tag25.xml" ContentType="application/vnd.openxmlformats-officedocument.presentationml.tags+xml"/>
  <Override PartName="/ppt/notesSlides/notesSlide19.xml" ContentType="application/vnd.openxmlformats-officedocument.presentationml.notesSlide+xml"/>
  <Override PartName="/ppt/tags/tag26.xml" ContentType="application/vnd.openxmlformats-officedocument.presentationml.tags+xml"/>
  <Override PartName="/ppt/notesSlides/notesSlide20.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21.xml" ContentType="application/vnd.openxmlformats-officedocument.presentationml.notesSlide+xml"/>
  <Override PartName="/ppt/tags/tag29.xml" ContentType="application/vnd.openxmlformats-officedocument.presentationml.tags+xml"/>
  <Override PartName="/ppt/notesSlides/notesSlide22.xml" ContentType="application/vnd.openxmlformats-officedocument.presentationml.notesSlide+xml"/>
  <Override PartName="/ppt/tags/tag30.xml" ContentType="application/vnd.openxmlformats-officedocument.presentationml.tags+xml"/>
  <Override PartName="/ppt/notesSlides/notesSlide23.xml" ContentType="application/vnd.openxmlformats-officedocument.presentationml.notesSlide+xml"/>
  <Override PartName="/ppt/tags/tag31.xml" ContentType="application/vnd.openxmlformats-officedocument.presentationml.tags+xml"/>
  <Override PartName="/ppt/notesSlides/notesSlide2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25.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2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9"/>
  </p:notesMasterIdLst>
  <p:handoutMasterIdLst>
    <p:handoutMasterId r:id="rId40"/>
  </p:handoutMasterIdLst>
  <p:sldIdLst>
    <p:sldId id="256" r:id="rId5"/>
    <p:sldId id="258" r:id="rId6"/>
    <p:sldId id="259" r:id="rId7"/>
    <p:sldId id="326" r:id="rId8"/>
    <p:sldId id="260" r:id="rId9"/>
    <p:sldId id="762" r:id="rId10"/>
    <p:sldId id="655" r:id="rId11"/>
    <p:sldId id="346" r:id="rId12"/>
    <p:sldId id="716" r:id="rId13"/>
    <p:sldId id="467" r:id="rId14"/>
    <p:sldId id="802" r:id="rId15"/>
    <p:sldId id="803" r:id="rId16"/>
    <p:sldId id="804" r:id="rId17"/>
    <p:sldId id="805" r:id="rId18"/>
    <p:sldId id="740" r:id="rId19"/>
    <p:sldId id="741" r:id="rId20"/>
    <p:sldId id="813" r:id="rId21"/>
    <p:sldId id="766" r:id="rId22"/>
    <p:sldId id="806" r:id="rId23"/>
    <p:sldId id="807" r:id="rId24"/>
    <p:sldId id="808" r:id="rId25"/>
    <p:sldId id="809" r:id="rId26"/>
    <p:sldId id="810" r:id="rId27"/>
    <p:sldId id="811" r:id="rId28"/>
    <p:sldId id="812" r:id="rId29"/>
    <p:sldId id="814" r:id="rId30"/>
    <p:sldId id="770" r:id="rId31"/>
    <p:sldId id="815" r:id="rId32"/>
    <p:sldId id="816" r:id="rId33"/>
    <p:sldId id="817" r:id="rId34"/>
    <p:sldId id="357" r:id="rId35"/>
    <p:sldId id="371" r:id="rId36"/>
    <p:sldId id="372" r:id="rId37"/>
    <p:sldId id="373" r:id="rId38"/>
  </p:sldIdLst>
  <p:sldSz cx="12192000" cy="6858000"/>
  <p:notesSz cx="6858000" cy="9144000"/>
  <p:custDataLst>
    <p:tags r:id="rId4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D2A22B-488B-6A7F-6A80-B6F776C0EA18}" name="Ana Enciso" initials="AE" userId="S::aenciso@ucdavis.edu::1c2f7895-291e-4249-9796-6950b257ffcc" providerId="AD"/>
  <p188:author id="{3B85634F-7CF8-DF89-0717-893BDC655555}" name="Meghan S Weyrich" initials="MW" userId="S::masoulsby@ucdavis.edu::115c1379-d329-41f9-9705-0d76207b25e3" providerId="AD"/>
  <p188:author id="{F1289C5A-9902-3F05-1AC7-D2AC87AA4163}" name="Patricia Poole" initials="PP" userId="S::plpoole@ucdavis.edu::39606d5d-5e1a-40e1-aa76-923d432a22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lee Van Loon" initials="GVL" lastIdx="9" clrIdx="0">
    <p:extLst>
      <p:ext uri="{19B8F6BF-5375-455C-9EA6-DF929625EA0E}">
        <p15:presenceInfo xmlns:p15="http://schemas.microsoft.com/office/powerpoint/2012/main" userId="S::gvanloon@ucdavis.edu::bd8c6217-3023-40a3-9dc4-e2b64e5b8a39" providerId="AD"/>
      </p:ext>
    </p:extLst>
  </p:cmAuthor>
  <p:cmAuthor id="2" name="Ana Enciso" initials="AE" lastIdx="10" clrIdx="1">
    <p:extLst>
      <p:ext uri="{19B8F6BF-5375-455C-9EA6-DF929625EA0E}">
        <p15:presenceInfo xmlns:p15="http://schemas.microsoft.com/office/powerpoint/2012/main" userId="S::aenciso@ucdavis.edu::1c2f7895-291e-4249-9796-6950b257ffcc" providerId="AD"/>
      </p:ext>
    </p:extLst>
  </p:cmAuthor>
  <p:cmAuthor id="3" name="Meghan S Weyrich" initials="MSW" lastIdx="10" clrIdx="2">
    <p:extLst>
      <p:ext uri="{19B8F6BF-5375-455C-9EA6-DF929625EA0E}">
        <p15:presenceInfo xmlns:p15="http://schemas.microsoft.com/office/powerpoint/2012/main" userId="S::masoulsby@ucdavis.edu::115c1379-d329-41f9-9705-0d76207b2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F"/>
    <a:srgbClr val="0095D7"/>
    <a:srgbClr val="81C2E3"/>
    <a:srgbClr val="0076AC"/>
    <a:srgbClr val="375963"/>
    <a:srgbClr val="426671"/>
    <a:srgbClr val="5B828E"/>
    <a:srgbClr val="93BCCA"/>
    <a:srgbClr val="78A1AE"/>
    <a:srgbClr val="598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47"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5C04F6-6940-7942-AF81-7225FB53FB0E}" type="datetimeFigureOut">
              <a:rPr lang="en-US" smtClean="0"/>
              <a:pPr/>
              <a:t>5/9/2024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863E0E-CFB3-E441-A70A-F50C01541EF9}" type="slidenum">
              <a:rPr lang="en-US" smtClean="0"/>
              <a:pPr/>
              <a:t>‹#›</a:t>
            </a:fld>
            <a:endParaRPr lang="en-US"/>
          </a:p>
        </p:txBody>
      </p:sp>
    </p:spTree>
    <p:extLst>
      <p:ext uri="{BB962C8B-B14F-4D97-AF65-F5344CB8AC3E}">
        <p14:creationId xmlns:p14="http://schemas.microsoft.com/office/powerpoint/2010/main" val="1865997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A3F03-027B-1140-B66A-6D2AB34964F4}" type="datetimeFigureOut">
              <a:rPr lang="en-US" smtClean="0"/>
              <a:pPr/>
              <a:t>5/9/2024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7AB6AA-3834-9F40-B368-98ECA5ECC815}" type="slidenum">
              <a:rPr lang="en-US" smtClean="0"/>
              <a:pPr/>
              <a:t>‹#›</a:t>
            </a:fld>
            <a:endParaRPr lang="en-US"/>
          </a:p>
        </p:txBody>
      </p:sp>
    </p:spTree>
    <p:extLst>
      <p:ext uri="{BB962C8B-B14F-4D97-AF65-F5344CB8AC3E}">
        <p14:creationId xmlns:p14="http://schemas.microsoft.com/office/powerpoint/2010/main" val="11313360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1</a:t>
            </a:fld>
            <a:endParaRPr lang="en-US"/>
          </a:p>
        </p:txBody>
      </p:sp>
    </p:spTree>
    <p:extLst>
      <p:ext uri="{BB962C8B-B14F-4D97-AF65-F5344CB8AC3E}">
        <p14:creationId xmlns:p14="http://schemas.microsoft.com/office/powerpoint/2010/main" val="283688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13</a:t>
            </a:fld>
            <a:endParaRPr lang="en-US"/>
          </a:p>
        </p:txBody>
      </p:sp>
    </p:spTree>
    <p:extLst>
      <p:ext uri="{BB962C8B-B14F-4D97-AF65-F5344CB8AC3E}">
        <p14:creationId xmlns:p14="http://schemas.microsoft.com/office/powerpoint/2010/main" val="758011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14</a:t>
            </a:fld>
            <a:endParaRPr lang="en-US"/>
          </a:p>
        </p:txBody>
      </p:sp>
    </p:spTree>
    <p:extLst>
      <p:ext uri="{BB962C8B-B14F-4D97-AF65-F5344CB8AC3E}">
        <p14:creationId xmlns:p14="http://schemas.microsoft.com/office/powerpoint/2010/main" val="3727683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16</a:t>
            </a:fld>
            <a:endParaRPr lang="en-US"/>
          </a:p>
        </p:txBody>
      </p:sp>
    </p:spTree>
    <p:extLst>
      <p:ext uri="{BB962C8B-B14F-4D97-AF65-F5344CB8AC3E}">
        <p14:creationId xmlns:p14="http://schemas.microsoft.com/office/powerpoint/2010/main" val="33358163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18</a:t>
            </a:fld>
            <a:endParaRPr lang="en-US"/>
          </a:p>
        </p:txBody>
      </p:sp>
    </p:spTree>
    <p:extLst>
      <p:ext uri="{BB962C8B-B14F-4D97-AF65-F5344CB8AC3E}">
        <p14:creationId xmlns:p14="http://schemas.microsoft.com/office/powerpoint/2010/main" val="28996009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19</a:t>
            </a:fld>
            <a:endParaRPr lang="en-US"/>
          </a:p>
        </p:txBody>
      </p:sp>
    </p:spTree>
    <p:extLst>
      <p:ext uri="{BB962C8B-B14F-4D97-AF65-F5344CB8AC3E}">
        <p14:creationId xmlns:p14="http://schemas.microsoft.com/office/powerpoint/2010/main" val="22500559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20</a:t>
            </a:fld>
            <a:endParaRPr lang="en-US"/>
          </a:p>
        </p:txBody>
      </p:sp>
    </p:spTree>
    <p:extLst>
      <p:ext uri="{BB962C8B-B14F-4D97-AF65-F5344CB8AC3E}">
        <p14:creationId xmlns:p14="http://schemas.microsoft.com/office/powerpoint/2010/main" val="2833230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21</a:t>
            </a:fld>
            <a:endParaRPr lang="en-US"/>
          </a:p>
        </p:txBody>
      </p:sp>
    </p:spTree>
    <p:extLst>
      <p:ext uri="{BB962C8B-B14F-4D97-AF65-F5344CB8AC3E}">
        <p14:creationId xmlns:p14="http://schemas.microsoft.com/office/powerpoint/2010/main" val="42239581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22</a:t>
            </a:fld>
            <a:endParaRPr lang="en-US"/>
          </a:p>
        </p:txBody>
      </p:sp>
    </p:spTree>
    <p:extLst>
      <p:ext uri="{BB962C8B-B14F-4D97-AF65-F5344CB8AC3E}">
        <p14:creationId xmlns:p14="http://schemas.microsoft.com/office/powerpoint/2010/main" val="42436752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23</a:t>
            </a:fld>
            <a:endParaRPr lang="en-US"/>
          </a:p>
        </p:txBody>
      </p:sp>
    </p:spTree>
    <p:extLst>
      <p:ext uri="{BB962C8B-B14F-4D97-AF65-F5344CB8AC3E}">
        <p14:creationId xmlns:p14="http://schemas.microsoft.com/office/powerpoint/2010/main" val="37604462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24</a:t>
            </a:fld>
            <a:endParaRPr lang="en-US"/>
          </a:p>
        </p:txBody>
      </p:sp>
    </p:spTree>
    <p:extLst>
      <p:ext uri="{BB962C8B-B14F-4D97-AF65-F5344CB8AC3E}">
        <p14:creationId xmlns:p14="http://schemas.microsoft.com/office/powerpoint/2010/main" val="1836835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a:t>
            </a:fld>
            <a:endParaRPr lang="en-US"/>
          </a:p>
        </p:txBody>
      </p:sp>
    </p:spTree>
    <p:extLst>
      <p:ext uri="{BB962C8B-B14F-4D97-AF65-F5344CB8AC3E}">
        <p14:creationId xmlns:p14="http://schemas.microsoft.com/office/powerpoint/2010/main" val="30790681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25</a:t>
            </a:fld>
            <a:endParaRPr lang="en-US"/>
          </a:p>
        </p:txBody>
      </p:sp>
    </p:spTree>
    <p:extLst>
      <p:ext uri="{BB962C8B-B14F-4D97-AF65-F5344CB8AC3E}">
        <p14:creationId xmlns:p14="http://schemas.microsoft.com/office/powerpoint/2010/main" val="38254335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27</a:t>
            </a:fld>
            <a:endParaRPr lang="en-US"/>
          </a:p>
        </p:txBody>
      </p:sp>
    </p:spTree>
    <p:extLst>
      <p:ext uri="{BB962C8B-B14F-4D97-AF65-F5344CB8AC3E}">
        <p14:creationId xmlns:p14="http://schemas.microsoft.com/office/powerpoint/2010/main" val="6821575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28</a:t>
            </a:fld>
            <a:endParaRPr lang="en-US"/>
          </a:p>
        </p:txBody>
      </p:sp>
    </p:spTree>
    <p:extLst>
      <p:ext uri="{BB962C8B-B14F-4D97-AF65-F5344CB8AC3E}">
        <p14:creationId xmlns:p14="http://schemas.microsoft.com/office/powerpoint/2010/main" val="39604299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29</a:t>
            </a:fld>
            <a:endParaRPr lang="en-US"/>
          </a:p>
        </p:txBody>
      </p:sp>
    </p:spTree>
    <p:extLst>
      <p:ext uri="{BB962C8B-B14F-4D97-AF65-F5344CB8AC3E}">
        <p14:creationId xmlns:p14="http://schemas.microsoft.com/office/powerpoint/2010/main" val="6179035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30</a:t>
            </a:fld>
            <a:endParaRPr lang="en-US"/>
          </a:p>
        </p:txBody>
      </p:sp>
    </p:spTree>
    <p:extLst>
      <p:ext uri="{BB962C8B-B14F-4D97-AF65-F5344CB8AC3E}">
        <p14:creationId xmlns:p14="http://schemas.microsoft.com/office/powerpoint/2010/main" val="6352665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32</a:t>
            </a:fld>
            <a:endParaRPr lang="en-US"/>
          </a:p>
        </p:txBody>
      </p:sp>
    </p:spTree>
    <p:extLst>
      <p:ext uri="{BB962C8B-B14F-4D97-AF65-F5344CB8AC3E}">
        <p14:creationId xmlns:p14="http://schemas.microsoft.com/office/powerpoint/2010/main" val="32138848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34</a:t>
            </a:fld>
            <a:endParaRPr lang="en-US"/>
          </a:p>
        </p:txBody>
      </p:sp>
    </p:spTree>
    <p:extLst>
      <p:ext uri="{BB962C8B-B14F-4D97-AF65-F5344CB8AC3E}">
        <p14:creationId xmlns:p14="http://schemas.microsoft.com/office/powerpoint/2010/main" val="3385776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5</a:t>
            </a:fld>
            <a:endParaRPr lang="en-US"/>
          </a:p>
        </p:txBody>
      </p:sp>
    </p:spTree>
    <p:extLst>
      <p:ext uri="{BB962C8B-B14F-4D97-AF65-F5344CB8AC3E}">
        <p14:creationId xmlns:p14="http://schemas.microsoft.com/office/powerpoint/2010/main" val="302724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6</a:t>
            </a:fld>
            <a:endParaRPr lang="en-US"/>
          </a:p>
        </p:txBody>
      </p:sp>
    </p:spTree>
    <p:extLst>
      <p:ext uri="{BB962C8B-B14F-4D97-AF65-F5344CB8AC3E}">
        <p14:creationId xmlns:p14="http://schemas.microsoft.com/office/powerpoint/2010/main" val="3609150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7</a:t>
            </a:fld>
            <a:endParaRPr lang="en-US"/>
          </a:p>
        </p:txBody>
      </p:sp>
    </p:spTree>
    <p:extLst>
      <p:ext uri="{BB962C8B-B14F-4D97-AF65-F5344CB8AC3E}">
        <p14:creationId xmlns:p14="http://schemas.microsoft.com/office/powerpoint/2010/main" val="1572778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8</a:t>
            </a:fld>
            <a:endParaRPr lang="en-US"/>
          </a:p>
        </p:txBody>
      </p:sp>
    </p:spTree>
    <p:extLst>
      <p:ext uri="{BB962C8B-B14F-4D97-AF65-F5344CB8AC3E}">
        <p14:creationId xmlns:p14="http://schemas.microsoft.com/office/powerpoint/2010/main" val="3411249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10</a:t>
            </a:fld>
            <a:endParaRPr lang="en-US"/>
          </a:p>
        </p:txBody>
      </p:sp>
    </p:spTree>
    <p:extLst>
      <p:ext uri="{BB962C8B-B14F-4D97-AF65-F5344CB8AC3E}">
        <p14:creationId xmlns:p14="http://schemas.microsoft.com/office/powerpoint/2010/main" val="997000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11</a:t>
            </a:fld>
            <a:endParaRPr lang="en-US"/>
          </a:p>
        </p:txBody>
      </p:sp>
    </p:spTree>
    <p:extLst>
      <p:ext uri="{BB962C8B-B14F-4D97-AF65-F5344CB8AC3E}">
        <p14:creationId xmlns:p14="http://schemas.microsoft.com/office/powerpoint/2010/main" val="694317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12</a:t>
            </a:fld>
            <a:endParaRPr lang="en-US"/>
          </a:p>
        </p:txBody>
      </p:sp>
    </p:spTree>
    <p:extLst>
      <p:ext uri="{BB962C8B-B14F-4D97-AF65-F5344CB8AC3E}">
        <p14:creationId xmlns:p14="http://schemas.microsoft.com/office/powerpoint/2010/main" val="35802512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0" y="1101687"/>
            <a:ext cx="12192000" cy="5756313"/>
          </a:xfrm>
          <a:prstGeom prst="rect">
            <a:avLst/>
          </a:prstGeom>
          <a:effectLst/>
        </p:spPr>
      </p:pic>
      <p:sp>
        <p:nvSpPr>
          <p:cNvPr id="16" name="Rectangle 15"/>
          <p:cNvSpPr/>
          <p:nvPr userDrawn="1"/>
        </p:nvSpPr>
        <p:spPr>
          <a:xfrm rot="10800000">
            <a:off x="0" y="5916058"/>
            <a:ext cx="12192000" cy="952959"/>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1025005" y="1999962"/>
            <a:ext cx="10235913" cy="2810909"/>
          </a:xfrm>
          <a:prstGeom prst="rect">
            <a:avLst/>
          </a:prstGeom>
          <a:gradFill>
            <a:gsLst>
              <a:gs pos="0">
                <a:schemeClr val="accent1">
                  <a:lumMod val="50000"/>
                  <a:alpha val="98000"/>
                </a:schemeClr>
              </a:gs>
              <a:gs pos="100000">
                <a:srgbClr val="0076AC">
                  <a:alpha val="90000"/>
                </a:srgb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191741" y="2082686"/>
            <a:ext cx="9931043" cy="634572"/>
          </a:xfrm>
        </p:spPr>
        <p:txBody>
          <a:bodyPr/>
          <a:lstStyle>
            <a:lvl1pPr>
              <a:defRPr sz="2400" b="0">
                <a:solidFill>
                  <a:schemeClr val="bg1"/>
                </a:solidFill>
              </a:defRPr>
            </a:lvl1pPr>
          </a:lstStyle>
          <a:p>
            <a:r>
              <a:rPr lang="en-US"/>
              <a:t>Click to edit Master title style</a:t>
            </a:r>
          </a:p>
        </p:txBody>
      </p:sp>
      <p:sp>
        <p:nvSpPr>
          <p:cNvPr id="3" name="Subtitle 2"/>
          <p:cNvSpPr>
            <a:spLocks noGrp="1"/>
          </p:cNvSpPr>
          <p:nvPr>
            <p:ph type="subTitle" idx="1"/>
          </p:nvPr>
        </p:nvSpPr>
        <p:spPr>
          <a:xfrm>
            <a:off x="1191741" y="2798284"/>
            <a:ext cx="9931043" cy="1931560"/>
          </a:xfrm>
        </p:spPr>
        <p:txBody>
          <a:bodyPr>
            <a:normAutofit/>
          </a:bodyPr>
          <a:lstStyle>
            <a:lvl1pPr marL="0" indent="0" algn="l">
              <a:buNone/>
              <a:defRPr sz="3400" b="1">
                <a:solidFill>
                  <a:srgbClr val="FFEFB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56926" y="6178896"/>
            <a:ext cx="6784937" cy="564416"/>
          </a:xfrm>
          <a:prstGeom prst="rect">
            <a:avLst/>
          </a:prstGeom>
        </p:spPr>
      </p:pic>
      <p:sp>
        <p:nvSpPr>
          <p:cNvPr id="10" name="Rectangle 9"/>
          <p:cNvSpPr/>
          <p:nvPr userDrawn="1"/>
        </p:nvSpPr>
        <p:spPr>
          <a:xfrm>
            <a:off x="0" y="0"/>
            <a:ext cx="12192000" cy="1247084"/>
          </a:xfrm>
          <a:prstGeom prst="rect">
            <a:avLst/>
          </a:prstGeom>
          <a:gradFill>
            <a:gsLst>
              <a:gs pos="0">
                <a:schemeClr val="bg1"/>
              </a:gs>
              <a:gs pos="100000">
                <a:schemeClr val="bg1">
                  <a:lumMod val="9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0" y="1246526"/>
            <a:ext cx="12192000" cy="91908"/>
          </a:xfrm>
          <a:prstGeom prst="rect">
            <a:avLst/>
          </a:prstGeom>
          <a:ln>
            <a:noFill/>
          </a:ln>
          <a:effectLst>
            <a:outerShdw blurRad="50800" dist="38100" dir="5400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56926" y="204533"/>
            <a:ext cx="6592729" cy="874324"/>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9782767" y="6195504"/>
            <a:ext cx="2125748" cy="547808"/>
          </a:xfrm>
          <a:prstGeom prst="rect">
            <a:avLst/>
          </a:prstGeom>
        </p:spPr>
      </p:pic>
    </p:spTree>
    <p:extLst>
      <p:ext uri="{BB962C8B-B14F-4D97-AF65-F5344CB8AC3E}">
        <p14:creationId xmlns:p14="http://schemas.microsoft.com/office/powerpoint/2010/main" val="194932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37902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28823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872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3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9264" y="1024570"/>
            <a:ext cx="5735136" cy="51015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024571"/>
            <a:ext cx="5775440" cy="51015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30276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9264" y="1046603"/>
            <a:ext cx="573725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264" y="2174875"/>
            <a:ext cx="57372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046603"/>
            <a:ext cx="577967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77967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92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4049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94617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141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1773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264" y="110404"/>
            <a:ext cx="11713776" cy="74359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9264" y="1029174"/>
            <a:ext cx="11713776" cy="51130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259264" y="6352727"/>
            <a:ext cx="2844800" cy="365125"/>
          </a:xfrm>
          <a:prstGeom prst="rect">
            <a:avLst/>
          </a:prstGeom>
        </p:spPr>
        <p:txBody>
          <a:bodyPr vert="horz" lIns="91440" tIns="45720" rIns="91440" bIns="45720" rtlCol="0" anchor="ctr"/>
          <a:lstStyle>
            <a:lvl1pPr algn="l">
              <a:defRPr sz="1200">
                <a:solidFill>
                  <a:schemeClr val="accent1">
                    <a:lumMod val="50000"/>
                  </a:schemeClr>
                </a:solidFill>
                <a:latin typeface="Arial"/>
                <a:cs typeface="Arial"/>
              </a:defRPr>
            </a:lvl1pPr>
          </a:lstStyle>
          <a:p>
            <a:fld id="{BDAF931E-EB67-594E-ACA8-DBD6EC3CDB9B}" type="slidenum">
              <a:rPr lang="en-US" smtClean="0"/>
              <a:pPr/>
              <a:t>‹#›</a:t>
            </a:fld>
            <a:endParaRPr lang="en-US"/>
          </a:p>
        </p:txBody>
      </p:sp>
      <p:cxnSp>
        <p:nvCxnSpPr>
          <p:cNvPr id="8" name="Straight Connector 7"/>
          <p:cNvCxnSpPr/>
          <p:nvPr userDrawn="1"/>
        </p:nvCxnSpPr>
        <p:spPr>
          <a:xfrm>
            <a:off x="259264" y="886843"/>
            <a:ext cx="11713776" cy="0"/>
          </a:xfrm>
          <a:prstGeom prst="line">
            <a:avLst/>
          </a:prstGeom>
          <a:ln>
            <a:solidFill>
              <a:srgbClr val="81C2E3"/>
            </a:solidFill>
          </a:ln>
          <a:effectLst/>
        </p:spPr>
        <p:style>
          <a:lnRef idx="2">
            <a:schemeClr val="accent1"/>
          </a:lnRef>
          <a:fillRef idx="0">
            <a:schemeClr val="accent1"/>
          </a:fillRef>
          <a:effectRef idx="1">
            <a:schemeClr val="accent1"/>
          </a:effectRef>
          <a:fontRef idx="minor">
            <a:schemeClr val="tx1"/>
          </a:fontRef>
        </p:style>
      </p:cxnSp>
      <p:sp>
        <p:nvSpPr>
          <p:cNvPr id="9" name="Footer Placeholder 8"/>
          <p:cNvSpPr>
            <a:spLocks noGrp="1"/>
          </p:cNvSpPr>
          <p:nvPr>
            <p:ph type="ftr" sz="quarter" idx="3"/>
          </p:nvPr>
        </p:nvSpPr>
        <p:spPr>
          <a:xfrm>
            <a:off x="3468607" y="6352727"/>
            <a:ext cx="4114800" cy="365125"/>
          </a:xfrm>
          <a:prstGeom prst="rect">
            <a:avLst/>
          </a:prstGeom>
        </p:spPr>
        <p:txBody>
          <a:bodyPr vert="horz" lIns="91440" tIns="45720" rIns="91440" bIns="45720" rtlCol="0" anchor="ctr"/>
          <a:lstStyle>
            <a:lvl1pPr algn="ctr">
              <a:defRPr sz="1200">
                <a:solidFill>
                  <a:schemeClr val="accent1">
                    <a:lumMod val="50000"/>
                  </a:schemeClr>
                </a:solidFill>
                <a:latin typeface="Arial" charset="0"/>
                <a:ea typeface="Arial" charset="0"/>
                <a:cs typeface="Arial" charset="0"/>
              </a:defRPr>
            </a:lvl1pPr>
          </a:lstStyle>
          <a:p>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7736707" y="6215613"/>
            <a:ext cx="4267200" cy="565913"/>
          </a:xfrm>
          <a:prstGeom prst="rect">
            <a:avLst/>
          </a:prstGeom>
        </p:spPr>
      </p:pic>
    </p:spTree>
    <p:extLst>
      <p:ext uri="{BB962C8B-B14F-4D97-AF65-F5344CB8AC3E}">
        <p14:creationId xmlns:p14="http://schemas.microsoft.com/office/powerpoint/2010/main" val="381957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200" b="1" i="0" kern="1200">
          <a:solidFill>
            <a:schemeClr val="accent4">
              <a:lumMod val="60000"/>
              <a:lumOff val="40000"/>
            </a:schemeClr>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hyperlink" Target="https://psnet.ahrq.gov/issue/scoping-review-distributed-cognition-acute-care-clinical-decision-making"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s://psnet.ahrq.gov/issue/teaching-clinical-reasoning" TargetMode="Externa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hyperlink" Target="https://psnet.ahrq.gov/webmm" TargetMode="Externa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8.xml"/><Relationship Id="rId4" Type="http://schemas.openxmlformats.org/officeDocument/2006/relationships/hyperlink" Target="https://psnet.ahrq.gov/issue/improving-diagnosis-health-care" TargetMode="Externa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hyperlink" Target="https://psnet.ahrq.gov/issue/addressing-medicines-bias-against-patients-who-are-overweight"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4.xml"/></Relationships>
</file>

<file path=ppt/slides/_rels/slide34.xml.rels><?xml version="1.0" encoding="UTF-8" standalone="yes"?>
<Relationships xmlns="http://schemas.openxmlformats.org/package/2006/relationships"><Relationship Id="rId8" Type="http://schemas.openxmlformats.org/officeDocument/2006/relationships/hyperlink" Target="https://doi.org/10.1001/jama.2020.20317" TargetMode="External"/><Relationship Id="rId13" Type="http://schemas.openxmlformats.org/officeDocument/2006/relationships/hyperlink" Target="https://doi.org/10.1080/0142159x.2019.1626977" TargetMode="External"/><Relationship Id="rId18" Type="http://schemas.openxmlformats.org/officeDocument/2006/relationships/hyperlink" Target="http://www.ncbi.nlm.nih.gov/pmc/articles/pmc3492331/" TargetMode="External"/><Relationship Id="rId3" Type="http://schemas.openxmlformats.org/officeDocument/2006/relationships/notesSlide" Target="../notesSlides/notesSlide26.xml"/><Relationship Id="rId7" Type="http://schemas.openxmlformats.org/officeDocument/2006/relationships/hyperlink" Target="https://doi.org/10.1001/jama.2021.19493" TargetMode="External"/><Relationship Id="rId12" Type="http://schemas.openxmlformats.org/officeDocument/2006/relationships/hyperlink" Target="https://doi.org/10.1515/dx-2018-0052" TargetMode="External"/><Relationship Id="rId17" Type="http://schemas.openxmlformats.org/officeDocument/2006/relationships/hyperlink" Target="http://www.ncbi.nlm.nih.gov/books/nbk338596/" TargetMode="External"/><Relationship Id="rId2" Type="http://schemas.openxmlformats.org/officeDocument/2006/relationships/slideLayout" Target="../slideLayouts/slideLayout2.xml"/><Relationship Id="rId16" Type="http://schemas.openxmlformats.org/officeDocument/2006/relationships/hyperlink" Target="http://www.ncbi.nlm.nih.gov/pmc/articles/pmc6018594/" TargetMode="External"/><Relationship Id="rId20" Type="http://schemas.openxmlformats.org/officeDocument/2006/relationships/hyperlink" Target="https://doi.org/10.1515/dx-2020-0020" TargetMode="External"/><Relationship Id="rId1" Type="http://schemas.openxmlformats.org/officeDocument/2006/relationships/tags" Target="../tags/tag35.xml"/><Relationship Id="rId6" Type="http://schemas.openxmlformats.org/officeDocument/2006/relationships/hyperlink" Target="https://doi.org/10.1515/dx-2022-0095" TargetMode="External"/><Relationship Id="rId11" Type="http://schemas.openxmlformats.org/officeDocument/2006/relationships/hyperlink" Target="https://doi.org/10.1097/00001888-199810000-00062" TargetMode="External"/><Relationship Id="rId5" Type="http://schemas.openxmlformats.org/officeDocument/2006/relationships/hyperlink" Target="https://doi.org/10.1515/dx-2022-0117" TargetMode="External"/><Relationship Id="rId15" Type="http://schemas.openxmlformats.org/officeDocument/2006/relationships/hyperlink" Target="https://doi.org/10.1056/nejmra054782" TargetMode="External"/><Relationship Id="rId10" Type="http://schemas.openxmlformats.org/officeDocument/2006/relationships/hyperlink" Target="http://www.ncbi.nlm.nih.gov/pmc/articles/pmc10532206/" TargetMode="External"/><Relationship Id="rId19" Type="http://schemas.openxmlformats.org/officeDocument/2006/relationships/hyperlink" Target="https://doi.org/10.1515/dx-2017-0022" TargetMode="External"/><Relationship Id="rId4" Type="http://schemas.openxmlformats.org/officeDocument/2006/relationships/hyperlink" Target="https://doi.org/10.1016/j.mcna.2023.06.013" TargetMode="External"/><Relationship Id="rId9" Type="http://schemas.openxmlformats.org/officeDocument/2006/relationships/hyperlink" Target="https://doi.org/10.1056/nejmoa2202884" TargetMode="External"/><Relationship Id="rId14" Type="http://schemas.openxmlformats.org/officeDocument/2006/relationships/hyperlink" Target="https://doi.org/10.1007/s11606-023-08570-0"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1.xml"/><Relationship Id="rId4"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724" y="2065001"/>
            <a:ext cx="7433380" cy="738649"/>
          </a:xfrm>
        </p:spPr>
        <p:txBody>
          <a:bodyPr>
            <a:normAutofit/>
          </a:bodyPr>
          <a:lstStyle/>
          <a:p>
            <a:r>
              <a:rPr lang="en-US" sz="3600" b="1">
                <a:solidFill>
                  <a:srgbClr val="FFD969"/>
                </a:solidFill>
              </a:rPr>
              <a:t>Spotlight</a:t>
            </a:r>
            <a:endParaRPr lang="en-US" sz="3200" b="1">
              <a:solidFill>
                <a:srgbClr val="FFD969"/>
              </a:solidFill>
            </a:endParaRPr>
          </a:p>
        </p:txBody>
      </p:sp>
      <p:sp>
        <p:nvSpPr>
          <p:cNvPr id="3" name="Subtitle 2"/>
          <p:cNvSpPr>
            <a:spLocks noGrp="1"/>
          </p:cNvSpPr>
          <p:nvPr>
            <p:ph type="subTitle" idx="1"/>
          </p:nvPr>
        </p:nvSpPr>
        <p:spPr>
          <a:xfrm>
            <a:off x="1309724" y="2803650"/>
            <a:ext cx="9769093" cy="1752600"/>
          </a:xfrm>
        </p:spPr>
        <p:txBody>
          <a:bodyPr vert="horz" lIns="91440" tIns="45720" rIns="91440" bIns="45720" rtlCol="0" anchor="t">
            <a:normAutofit/>
          </a:bodyPr>
          <a:lstStyle/>
          <a:p>
            <a:r>
              <a:rPr lang="en-US" sz="2800" b="1" i="0" dirty="0">
                <a:solidFill>
                  <a:schemeClr val="bg1"/>
                </a:solidFill>
                <a:effectLst/>
                <a:latin typeface="Arial" panose="020B0604020202020204" pitchFamily="34" charset="0"/>
              </a:rPr>
              <a:t>Managing Complexity in Diagnosis: Life-threatening Complications after Gastric Bypass Surgery</a:t>
            </a:r>
            <a:endParaRPr lang="en-US" sz="2800" dirty="0">
              <a:solidFill>
                <a:schemeClr val="bg1"/>
              </a:solidFill>
            </a:endParaRPr>
          </a:p>
        </p:txBody>
      </p:sp>
    </p:spTree>
    <p:custDataLst>
      <p:tags r:id="rId1"/>
    </p:custDataLst>
    <p:extLst>
      <p:ext uri="{BB962C8B-B14F-4D97-AF65-F5344CB8AC3E}">
        <p14:creationId xmlns:p14="http://schemas.microsoft.com/office/powerpoint/2010/main" val="578291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Background (1)</a:t>
            </a:r>
            <a:endParaRPr lang="en-US">
              <a:solidFill>
                <a:schemeClr val="bg1"/>
              </a:solidFill>
            </a:endParaRPr>
          </a:p>
        </p:txBody>
      </p:sp>
      <p:sp>
        <p:nvSpPr>
          <p:cNvPr id="3" name="Content Placeholder 2"/>
          <p:cNvSpPr>
            <a:spLocks noGrp="1"/>
          </p:cNvSpPr>
          <p:nvPr>
            <p:ph idx="1"/>
          </p:nvPr>
        </p:nvSpPr>
        <p:spPr>
          <a:xfrm>
            <a:off x="259264" y="1120584"/>
            <a:ext cx="11635245"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One of the hallmarks of many patients’ diagnostic odysseys in modern medicine is complexity.</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1</a:t>
            </a:r>
            <a:r>
              <a:rPr lang="en-US" sz="2400" dirty="0">
                <a:effectLst/>
                <a:latin typeface="Arial" panose="020B0604020202020204" pitchFamily="34" charset="0"/>
                <a:ea typeface="Arial" panose="020B0604020202020204" pitchFamily="34" charset="0"/>
                <a:cs typeface="Times New Roman" panose="02020603050405020304" pitchFamily="18" charset="0"/>
              </a:rPr>
              <a:t> </a:t>
            </a:r>
          </a:p>
          <a:p>
            <a:pPr>
              <a:lnSpc>
                <a:spcPct val="107000"/>
              </a:lnSpc>
              <a:spcBef>
                <a:spcPts val="0"/>
              </a:spcBef>
            </a:pPr>
            <a:endParaRPr lang="en-US"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Diagnosis is not only a complicated activity – that is, one with significant amounts of data, multiple steps, and interrelated parts –instead, it is </a:t>
            </a:r>
            <a:r>
              <a:rPr lang="en-US" sz="2400" dirty="0">
                <a:latin typeface="Arial" panose="020B0604020202020204" pitchFamily="34" charset="0"/>
                <a:cs typeface="Times New Roman" panose="02020603050405020304" pitchFamily="18" charset="0"/>
              </a:rPr>
              <a:t>a </a:t>
            </a:r>
            <a:r>
              <a:rPr lang="en-US" sz="2400" dirty="0">
                <a:latin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complex activity</a:t>
            </a:r>
            <a:r>
              <a:rPr lang="en-US" sz="2400" dirty="0">
                <a:latin typeface="Arial" panose="020B0604020202020204" pitchFamily="34" charset="0"/>
                <a:cs typeface="Times New Roman" panose="02020603050405020304" pitchFamily="18" charset="0"/>
              </a:rPr>
              <a:t>.</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2,3</a:t>
            </a:r>
            <a:endParaRPr lang="en-US" sz="2400" baseline="30000" dirty="0">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r>
              <a:rPr lang="en-US" sz="2200" dirty="0">
                <a:effectLst/>
                <a:latin typeface="Arial" panose="020B0604020202020204" pitchFamily="34" charset="0"/>
                <a:ea typeface="Arial" panose="020B0604020202020204" pitchFamily="34" charset="0"/>
                <a:cs typeface="Times New Roman" panose="02020603050405020304" pitchFamily="18" charset="0"/>
              </a:rPr>
              <a:t>Complex activities include not only significant amounts of data and multiple steps but also feature non-linearity, uncertainty, and even unpredictability. </a:t>
            </a:r>
          </a:p>
          <a:p>
            <a:pPr lvl="1">
              <a:lnSpc>
                <a:spcPct val="107000"/>
              </a:lnSpc>
              <a:spcBef>
                <a:spcPts val="0"/>
              </a:spcBef>
            </a:pPr>
            <a:r>
              <a:rPr lang="en-US" sz="2200" dirty="0">
                <a:effectLst/>
                <a:latin typeface="Arial" panose="020B0604020202020204" pitchFamily="34" charset="0"/>
                <a:ea typeface="Arial" panose="020B0604020202020204" pitchFamily="34" charset="0"/>
                <a:cs typeface="Times New Roman" panose="02020603050405020304" pitchFamily="18" charset="0"/>
              </a:rPr>
              <a:t>Complicated processes can be reliably carried out by carefully following the steps laid out for the process – like assembling a piece of machinery, building a Lego set, or solving a calculus problem. </a:t>
            </a:r>
          </a:p>
          <a:p>
            <a:pPr lvl="1">
              <a:lnSpc>
                <a:spcPct val="107000"/>
              </a:lnSpc>
              <a:spcBef>
                <a:spcPts val="0"/>
              </a:spcBef>
            </a:pPr>
            <a:r>
              <a:rPr lang="en-US" sz="2200" dirty="0">
                <a:effectLst/>
                <a:latin typeface="Arial" panose="020B0604020202020204" pitchFamily="34" charset="0"/>
                <a:ea typeface="Arial" panose="020B0604020202020204" pitchFamily="34" charset="0"/>
                <a:cs typeface="Times New Roman" panose="02020603050405020304" pitchFamily="18" charset="0"/>
              </a:rPr>
              <a:t>Complex problems, in contrast, cannot be solved by following a series of predetermined or knowable steps. </a:t>
            </a:r>
          </a:p>
          <a:p>
            <a:pPr>
              <a:lnSpc>
                <a:spcPct val="107000"/>
              </a:lnSpc>
              <a:spcBef>
                <a:spcPts val="0"/>
              </a:spcBef>
            </a:pPr>
            <a:endParaRPr lang="en-US" sz="24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70644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(2)</a:t>
            </a:r>
            <a:endParaRPr lang="en-US" dirty="0">
              <a:solidFill>
                <a:schemeClr val="bg1"/>
              </a:solidFill>
            </a:endParaRPr>
          </a:p>
        </p:txBody>
      </p:sp>
      <p:sp>
        <p:nvSpPr>
          <p:cNvPr id="3" name="Content Placeholder 2"/>
          <p:cNvSpPr>
            <a:spLocks noGrp="1"/>
          </p:cNvSpPr>
          <p:nvPr>
            <p:ph idx="1"/>
          </p:nvPr>
        </p:nvSpPr>
        <p:spPr>
          <a:xfrm>
            <a:off x="259264" y="1149338"/>
            <a:ext cx="11635245" cy="5432026"/>
          </a:xfrm>
        </p:spPr>
        <p:txBody>
          <a:bodyPr vert="horz" lIns="91440" tIns="45720" rIns="91440" bIns="45720" rtlCol="0" anchor="t">
            <a:noAutofit/>
          </a:bodyPr>
          <a:lstStyle/>
          <a:p>
            <a:pPr>
              <a:lnSpc>
                <a:spcPct val="107000"/>
              </a:lnSpc>
              <a:spcBef>
                <a:spcPts val="0"/>
              </a:spcBef>
            </a:pPr>
            <a:r>
              <a:rPr lang="en-US" sz="2800" dirty="0">
                <a:effectLst/>
                <a:ea typeface="Arial" panose="020B0604020202020204" pitchFamily="34" charset="0"/>
                <a:cs typeface="Times New Roman"/>
              </a:rPr>
              <a:t>Diagnosis is among the most complex cognitive activities to which humans are tasked, and it is important that we characterize and discuss complexity in diagnosis to prevent diagnostic errors and forward the pursuit of diagnostic excellence.</a:t>
            </a:r>
            <a:r>
              <a:rPr lang="en-US" sz="2800" baseline="30000" dirty="0">
                <a:effectLst/>
                <a:ea typeface="Calibri"/>
                <a:cs typeface="Times New Roman"/>
              </a:rPr>
              <a:t>4</a:t>
            </a:r>
            <a:r>
              <a:rPr lang="en-US" sz="2800" dirty="0">
                <a:ea typeface="Calibri"/>
                <a:cs typeface="Times New Roman"/>
              </a:rPr>
              <a:t> </a:t>
            </a:r>
            <a:endParaRPr lang="en-US" sz="2800">
              <a:effectLst/>
              <a:latin typeface="Calibri"/>
              <a:ea typeface="Calibri"/>
              <a:cs typeface="Times New Roman" panose="02020603050405020304" pitchFamily="18" charset="0"/>
            </a:endParaRPr>
          </a:p>
          <a:p>
            <a:pPr>
              <a:lnSpc>
                <a:spcPct val="107000"/>
              </a:lnSpc>
              <a:spcBef>
                <a:spcPts val="0"/>
              </a:spcBef>
            </a:pPr>
            <a:r>
              <a:rPr lang="en-US" sz="2800" dirty="0">
                <a:effectLst/>
                <a:ea typeface="Arial" panose="020B0604020202020204" pitchFamily="34" charset="0"/>
                <a:cs typeface="Times New Roman"/>
              </a:rPr>
              <a:t>In the diagnostic process, new information is continually added and must be considered as part of the decision-making progress.</a:t>
            </a:r>
            <a:r>
              <a:rPr lang="en-US" sz="2800" dirty="0">
                <a:ea typeface="Arial" panose="020B0604020202020204" pitchFamily="34" charset="0"/>
                <a:cs typeface="Times New Roman"/>
              </a:rPr>
              <a:t> </a:t>
            </a:r>
            <a:endParaRPr lang="en-US" sz="2800">
              <a:ea typeface="Calibri" panose="020F0502020204030204" pitchFamily="34" charset="0"/>
              <a:cs typeface="Times New Roman"/>
            </a:endParaRPr>
          </a:p>
          <a:p>
            <a:pPr>
              <a:lnSpc>
                <a:spcPct val="107000"/>
              </a:lnSpc>
              <a:spcBef>
                <a:spcPts val="0"/>
              </a:spcBef>
            </a:pPr>
            <a:r>
              <a:rPr lang="en-US" sz="2800" dirty="0">
                <a:effectLst/>
                <a:ea typeface="Arial" panose="020B0604020202020204" pitchFamily="34" charset="0"/>
                <a:cs typeface="Times New Roman"/>
              </a:rPr>
              <a:t>If this new information is not incorporated into teams’ medical decision-making, there is a substantial risk for diagnostic error.</a:t>
            </a:r>
            <a:endParaRPr lang="en-US" sz="2800">
              <a:effectLst/>
              <a:ea typeface="Calibri" panose="020F0502020204030204" pitchFamily="34" charset="0"/>
              <a:cs typeface="Times New Roman"/>
            </a:endParaRPr>
          </a:p>
          <a:p>
            <a:pPr>
              <a:lnSpc>
                <a:spcPct val="107000"/>
              </a:lnSpc>
              <a:spcBef>
                <a:spcPts val="0"/>
              </a:spcBef>
            </a:pPr>
            <a:endParaRPr lang="en-US" sz="2400" dirty="0">
              <a:ea typeface="Calibri" panose="020F0502020204030204" pitchFamily="34" charset="0"/>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843936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(3)</a:t>
            </a:r>
            <a:endParaRPr lang="en-US" dirty="0">
              <a:solidFill>
                <a:schemeClr val="bg1"/>
              </a:solidFill>
            </a:endParaRPr>
          </a:p>
        </p:txBody>
      </p:sp>
      <p:sp>
        <p:nvSpPr>
          <p:cNvPr id="3" name="Content Placeholder 2"/>
          <p:cNvSpPr>
            <a:spLocks noGrp="1"/>
          </p:cNvSpPr>
          <p:nvPr>
            <p:ph idx="1"/>
          </p:nvPr>
        </p:nvSpPr>
        <p:spPr>
          <a:xfrm>
            <a:off x="259264" y="1120584"/>
            <a:ext cx="11635245" cy="5432026"/>
          </a:xfrm>
        </p:spPr>
        <p:txBody>
          <a:bodyPr vert="horz" lIns="91440" tIns="45720" rIns="91440" bIns="45720" rtlCol="0" anchor="t">
            <a:noAutofit/>
          </a:bodyPr>
          <a:lstStyle/>
          <a:p>
            <a:pPr>
              <a:lnSpc>
                <a:spcPct val="107000"/>
              </a:lnSpc>
              <a:spcBef>
                <a:spcPts val="0"/>
              </a:spcBef>
            </a:pPr>
            <a:r>
              <a:rPr lang="en-US" sz="2800" dirty="0">
                <a:ea typeface="Calibri"/>
              </a:rPr>
              <a:t>This complexity mindset contrasts with how we usually conceive of diagnostic and management reasoning: we often consider a patient’s presentation as a problem to be solved at one point in time, rather than a recurring and evolving problem that is influenced by ongoing changes in a patient’s health. </a:t>
            </a:r>
          </a:p>
          <a:p>
            <a:pPr>
              <a:lnSpc>
                <a:spcPct val="107000"/>
              </a:lnSpc>
              <a:spcBef>
                <a:spcPts val="0"/>
              </a:spcBef>
            </a:pPr>
            <a:r>
              <a:rPr lang="en-US" sz="2800" dirty="0">
                <a:ea typeface="Calibri"/>
              </a:rPr>
              <a:t>Diagnostic reasoning cannot be reduced to an equation to be solved, especially when considering new problems that arise as a result of treatment. </a:t>
            </a:r>
          </a:p>
          <a:p>
            <a:pPr>
              <a:lnSpc>
                <a:spcPct val="107000"/>
              </a:lnSpc>
              <a:spcBef>
                <a:spcPts val="0"/>
              </a:spcBef>
            </a:pPr>
            <a:r>
              <a:rPr lang="en-US" sz="2800" dirty="0">
                <a:ea typeface="Calibri"/>
              </a:rPr>
              <a:t>We often consider side effects of treatments, but it can be very challenging when completely new problems arise after appropriate treatment for a patient’s health condition. </a:t>
            </a:r>
          </a:p>
          <a:p>
            <a:pPr>
              <a:lnSpc>
                <a:spcPct val="107000"/>
              </a:lnSpc>
              <a:spcBef>
                <a:spcPts val="0"/>
              </a:spcBef>
            </a:pPr>
            <a:endParaRPr lang="en-US" sz="2400" dirty="0">
              <a:effectLs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901828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(4)</a:t>
            </a:r>
            <a:endParaRPr lang="en-US" dirty="0">
              <a:solidFill>
                <a:schemeClr val="bg1"/>
              </a:solidFill>
            </a:endParaRPr>
          </a:p>
        </p:txBody>
      </p:sp>
      <p:sp>
        <p:nvSpPr>
          <p:cNvPr id="3" name="Content Placeholder 2"/>
          <p:cNvSpPr>
            <a:spLocks noGrp="1"/>
          </p:cNvSpPr>
          <p:nvPr>
            <p:ph idx="1"/>
          </p:nvPr>
        </p:nvSpPr>
        <p:spPr>
          <a:xfrm>
            <a:off x="259264" y="916533"/>
            <a:ext cx="11713776"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rPr>
              <a:t>In the case presented, the patient underwent a procedure (gastric bypass surgery), aimed at treating a chronic health condition (obesity and its consequences). </a:t>
            </a:r>
          </a:p>
          <a:p>
            <a:pPr lvl="1">
              <a:lnSpc>
                <a:spcPct val="107000"/>
              </a:lnSpc>
              <a:spcBef>
                <a:spcPts val="0"/>
              </a:spcBef>
            </a:pPr>
            <a:r>
              <a:rPr lang="en-US" sz="2200" dirty="0">
                <a:effectLst/>
                <a:latin typeface="Arial" panose="020B0604020202020204" pitchFamily="34" charset="0"/>
                <a:ea typeface="Arial" panose="020B0604020202020204" pitchFamily="34" charset="0"/>
              </a:rPr>
              <a:t>The procedure appears to have had its intended effect: the patient lost a significant amount of weight, although the rate of weight loss was more than intended or recommended. </a:t>
            </a:r>
          </a:p>
          <a:p>
            <a:pPr lvl="1">
              <a:lnSpc>
                <a:spcPct val="107000"/>
              </a:lnSpc>
              <a:spcBef>
                <a:spcPts val="0"/>
              </a:spcBef>
            </a:pPr>
            <a:endParaRPr lang="en-US" sz="1200" dirty="0">
              <a:effectLst/>
              <a:latin typeface="Arial" panose="020B0604020202020204" pitchFamily="34" charset="0"/>
              <a:ea typeface="Arial" panose="020B0604020202020204" pitchFamily="34" charset="0"/>
            </a:endParaRPr>
          </a:p>
          <a:p>
            <a:pPr>
              <a:lnSpc>
                <a:spcPct val="107000"/>
              </a:lnSpc>
              <a:spcBef>
                <a:spcPts val="0"/>
              </a:spcBef>
            </a:pPr>
            <a:r>
              <a:rPr lang="en-US" sz="2400" dirty="0">
                <a:effectLst/>
                <a:latin typeface="Arial" panose="020B0604020202020204" pitchFamily="34" charset="0"/>
                <a:ea typeface="Arial" panose="020B0604020202020204" pitchFamily="34" charset="0"/>
              </a:rPr>
              <a:t>The differential diagnosis at this initial presentation of nausea and vomiting appeared to include mechanical/anatomic complications of the patient’s gastric bypass surgery, and an endoscopy with dilation was performed. </a:t>
            </a:r>
          </a:p>
          <a:p>
            <a:pPr>
              <a:lnSpc>
                <a:spcPct val="107000"/>
              </a:lnSpc>
              <a:spcBef>
                <a:spcPts val="0"/>
              </a:spcBef>
            </a:pPr>
            <a:endParaRPr lang="en-US" sz="1200" dirty="0">
              <a:effectLst/>
              <a:latin typeface="Arial" panose="020B0604020202020204" pitchFamily="34" charset="0"/>
              <a:ea typeface="Arial" panose="020B0604020202020204" pitchFamily="34" charset="0"/>
            </a:endParaRPr>
          </a:p>
          <a:p>
            <a:pPr>
              <a:lnSpc>
                <a:spcPct val="107000"/>
              </a:lnSpc>
              <a:spcBef>
                <a:spcPts val="0"/>
              </a:spcBef>
            </a:pPr>
            <a:r>
              <a:rPr lang="en-US" sz="2400" b="1" dirty="0">
                <a:effectLst/>
                <a:latin typeface="Arial" panose="020B0604020202020204" pitchFamily="34" charset="0"/>
                <a:ea typeface="Arial" panose="020B0604020202020204" pitchFamily="34" charset="0"/>
              </a:rPr>
              <a:t>At this point, however, the case begins to move from a complicated case to a complex one; </a:t>
            </a:r>
            <a:r>
              <a:rPr lang="en-US" sz="2400" dirty="0">
                <a:effectLst/>
                <a:latin typeface="Arial" panose="020B0604020202020204" pitchFamily="34" charset="0"/>
                <a:ea typeface="Arial" panose="020B0604020202020204" pitchFamily="34" charset="0"/>
              </a:rPr>
              <a:t>the endoscopy with dilation did not improve the patient’s symptoms and she was admitted to the hospital for ongoing symptoms (nausea and vomiting) attributed to an apparently new problem: pancreatitis.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879802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(5)</a:t>
            </a:r>
            <a:endParaRPr lang="en-US" dirty="0">
              <a:solidFill>
                <a:schemeClr val="bg1"/>
              </a:solidFill>
            </a:endParaRPr>
          </a:p>
        </p:txBody>
      </p:sp>
      <p:sp>
        <p:nvSpPr>
          <p:cNvPr id="3" name="Content Placeholder 2"/>
          <p:cNvSpPr>
            <a:spLocks noGrp="1"/>
          </p:cNvSpPr>
          <p:nvPr>
            <p:ph idx="1"/>
          </p:nvPr>
        </p:nvSpPr>
        <p:spPr>
          <a:xfrm>
            <a:off x="259264" y="916533"/>
            <a:ext cx="11713776"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She was managed supportively – as is the evidence-based approach – for acute idiopathic pancreatitis, including appropriate fluid resuscitation and pain control.</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5,6</a:t>
            </a:r>
            <a:r>
              <a:rPr lang="en-US" sz="2400" dirty="0">
                <a:effectLst/>
                <a:latin typeface="Arial" panose="020B0604020202020204" pitchFamily="34" charset="0"/>
                <a:ea typeface="Arial" panose="020B0604020202020204" pitchFamily="34" charset="0"/>
                <a:cs typeface="Times New Roman" panose="02020603050405020304" pitchFamily="18" charset="0"/>
              </a:rPr>
              <a:t> </a:t>
            </a:r>
          </a:p>
          <a:p>
            <a:pPr>
              <a:lnSpc>
                <a:spcPct val="107000"/>
              </a:lnSpc>
              <a:spcBef>
                <a:spcPts val="0"/>
              </a:spcBef>
            </a:pPr>
            <a:endParaRPr lang="en-US"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ea typeface="Arial" panose="020B0604020202020204" pitchFamily="34" charset="0"/>
                <a:cs typeface="Times New Roman"/>
              </a:rPr>
              <a:t>Her pancreatitis improved, </a:t>
            </a:r>
            <a:r>
              <a:rPr lang="en-US" sz="2400" dirty="0">
                <a:ea typeface="Arial" panose="020B0604020202020204" pitchFamily="34" charset="0"/>
                <a:cs typeface="Times New Roman"/>
              </a:rPr>
              <a:t>but </a:t>
            </a:r>
            <a:r>
              <a:rPr lang="en-US" sz="2400" dirty="0">
                <a:effectLst/>
                <a:ea typeface="Arial" panose="020B0604020202020204" pitchFamily="34" charset="0"/>
                <a:cs typeface="Times New Roman"/>
              </a:rPr>
              <a:t>her overall condition did not.</a:t>
            </a:r>
            <a:r>
              <a:rPr lang="en-US" sz="2400" dirty="0">
                <a:ea typeface="Arial" panose="020B0604020202020204" pitchFamily="34" charset="0"/>
                <a:cs typeface="Times New Roman"/>
              </a:rPr>
              <a:t> </a:t>
            </a:r>
            <a:endParaRPr lang="en-US" sz="2400" dirty="0">
              <a:effectLst/>
              <a:ea typeface="Arial" panose="020B0604020202020204" pitchFamily="34" charset="0"/>
              <a:cs typeface="Times New Roman" panose="02020603050405020304" pitchFamily="18" charset="0"/>
            </a:endParaRPr>
          </a:p>
          <a:p>
            <a:pPr lvl="1">
              <a:lnSpc>
                <a:spcPct val="107000"/>
              </a:lnSpc>
              <a:spcBef>
                <a:spcPts val="0"/>
              </a:spcBef>
            </a:pPr>
            <a:r>
              <a:rPr lang="en-US" sz="2200" dirty="0">
                <a:effectLst/>
                <a:ea typeface="Arial" panose="020B0604020202020204" pitchFamily="34" charset="0"/>
                <a:cs typeface="Times New Roman"/>
              </a:rPr>
              <a:t>She continued to be unable to eat and drink, but now also developed difficulty with ambulation, altered mental status, and other neurological symptoms.</a:t>
            </a:r>
            <a:r>
              <a:rPr lang="en-US" sz="2200" dirty="0">
                <a:ea typeface="Arial" panose="020B0604020202020204" pitchFamily="34" charset="0"/>
                <a:cs typeface="Times New Roman"/>
              </a:rPr>
              <a:t> </a:t>
            </a:r>
          </a:p>
          <a:p>
            <a:pPr lvl="1">
              <a:lnSpc>
                <a:spcPct val="107000"/>
              </a:lnSpc>
              <a:spcBef>
                <a:spcPts val="0"/>
              </a:spcBef>
            </a:pPr>
            <a:r>
              <a:rPr lang="en-US" sz="2200" dirty="0">
                <a:effectLst/>
                <a:ea typeface="Arial" panose="020B0604020202020204" pitchFamily="34" charset="0"/>
                <a:cs typeface="Times New Roman"/>
              </a:rPr>
              <a:t>These symptoms persisted and she was again managed supportively – by being placed on TPN – and she was discharged.</a:t>
            </a:r>
            <a:r>
              <a:rPr lang="en-US" sz="2200" dirty="0">
                <a:ea typeface="Arial" panose="020B0604020202020204" pitchFamily="34" charset="0"/>
                <a:cs typeface="Times New Roman"/>
              </a:rPr>
              <a:t> </a:t>
            </a:r>
            <a:endParaRPr lang="en-US" sz="2200" dirty="0">
              <a:effectLst/>
              <a:latin typeface="Arial" panose="020B0604020202020204" pitchFamily="34" charset="0"/>
              <a:ea typeface="Arial" panose="020B0604020202020204" pitchFamily="34" charset="0"/>
              <a:cs typeface="Times New Roman" panose="02020603050405020304" pitchFamily="18" charset="0"/>
            </a:endParaRPr>
          </a:p>
          <a:p>
            <a:pPr lvl="1">
              <a:lnSpc>
                <a:spcPct val="107000"/>
              </a:lnSpc>
              <a:spcBef>
                <a:spcPts val="0"/>
              </a:spcBef>
            </a:pPr>
            <a:r>
              <a:rPr lang="en-US" sz="2200" dirty="0">
                <a:effectLst/>
                <a:ea typeface="Arial" panose="020B0604020202020204" pitchFamily="34" charset="0"/>
                <a:cs typeface="Times New Roman"/>
              </a:rPr>
              <a:t>Upon readmission, her neurological status, including profound weakness and encephalopathy, had continued to worsen, necessitating intubation and mechanical ventilation.</a:t>
            </a:r>
            <a:r>
              <a:rPr lang="en-US" sz="2200" dirty="0">
                <a:ea typeface="Arial" panose="020B0604020202020204" pitchFamily="34" charset="0"/>
                <a:cs typeface="Times New Roman"/>
              </a:rPr>
              <a:t> </a:t>
            </a:r>
            <a:endParaRPr lang="en-US" sz="2200" dirty="0">
              <a:effectLst/>
              <a:latin typeface="Arial" panose="020B0604020202020204" pitchFamily="34" charset="0"/>
              <a:ea typeface="Arial" panose="020B0604020202020204" pitchFamily="34" charset="0"/>
              <a:cs typeface="Times New Roman" panose="02020603050405020304" pitchFamily="18" charset="0"/>
            </a:endParaRPr>
          </a:p>
          <a:p>
            <a:pPr lvl="1">
              <a:lnSpc>
                <a:spcPct val="107000"/>
              </a:lnSpc>
              <a:spcBef>
                <a:spcPts val="0"/>
              </a:spcBef>
            </a:pPr>
            <a:r>
              <a:rPr lang="en-US" sz="2200" dirty="0">
                <a:effectLst/>
                <a:latin typeface="Arial" panose="020B0604020202020204" pitchFamily="34" charset="0"/>
                <a:ea typeface="Arial" panose="020B0604020202020204" pitchFamily="34" charset="0"/>
                <a:cs typeface="Times New Roman" panose="02020603050405020304" pitchFamily="18" charset="0"/>
              </a:rPr>
              <a:t>Alternative causes were explored and the diagnosis of Wernicke-Korsakoff syndrome – a feared condition resulting from thiamine deficiency – was made.</a:t>
            </a:r>
            <a:r>
              <a:rPr lang="en-US" sz="2200" baseline="30000" dirty="0">
                <a:effectLst/>
                <a:latin typeface="Arial" panose="020B0604020202020204" pitchFamily="34" charset="0"/>
                <a:ea typeface="Calibri" panose="020F0502020204030204" pitchFamily="34" charset="0"/>
                <a:cs typeface="Times New Roman" panose="02020603050405020304" pitchFamily="18" charset="0"/>
              </a:rPr>
              <a:t>7</a:t>
            </a:r>
            <a:r>
              <a:rPr lang="en-US" sz="2200" dirty="0">
                <a:effectLst/>
                <a:latin typeface="Arial" panose="020B0604020202020204" pitchFamily="34" charset="0"/>
                <a:ea typeface="Arial" panose="020B0604020202020204" pitchFamily="34" charset="0"/>
                <a:cs typeface="Times New Roman" panose="02020603050405020304" pitchFamily="18" charset="0"/>
              </a:rPr>
              <a:t> </a:t>
            </a:r>
            <a:endParaRPr lang="en-US" sz="2200" dirty="0">
              <a:latin typeface="Arial" panose="020B0604020202020204" pitchFamily="34" charset="0"/>
              <a:ea typeface="Arial" panose="020B0604020202020204" pitchFamily="34" charset="0"/>
              <a:cs typeface="Times New Roman" panose="02020603050405020304" pitchFamily="18" charset="0"/>
            </a:endParaRPr>
          </a:p>
          <a:p>
            <a:pPr lvl="1">
              <a:lnSpc>
                <a:spcPct val="107000"/>
              </a:lnSpc>
              <a:spcBef>
                <a:spcPts val="0"/>
              </a:spcBef>
            </a:pPr>
            <a:r>
              <a:rPr lang="en-US" sz="2200" dirty="0">
                <a:effectLst/>
                <a:latin typeface="Arial" panose="020B0604020202020204" pitchFamily="34" charset="0"/>
                <a:ea typeface="Arial" panose="020B0604020202020204" pitchFamily="34" charset="0"/>
                <a:cs typeface="Times New Roman" panose="02020603050405020304" pitchFamily="18" charset="0"/>
              </a:rPr>
              <a:t>However, this diagnosis was made after the point at which thiamine repletion would have substantively improved her clinical condition.</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828485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Quality Improvement Approach: Managing Complexity in the Diagnostic Process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15</a:t>
            </a:fld>
            <a:endParaRPr lang="en-US"/>
          </a:p>
        </p:txBody>
      </p:sp>
    </p:spTree>
    <p:custDataLst>
      <p:tags r:id="rId1"/>
    </p:custDataLst>
    <p:extLst>
      <p:ext uri="{BB962C8B-B14F-4D97-AF65-F5344CB8AC3E}">
        <p14:creationId xmlns:p14="http://schemas.microsoft.com/office/powerpoint/2010/main" val="1405226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Managing Complexity in the Diagnostic Process (1)</a:t>
            </a:r>
            <a:endParaRPr lang="en-US" dirty="0">
              <a:solidFill>
                <a:schemeClr val="bg1"/>
              </a:solidFill>
            </a:endParaRPr>
          </a:p>
        </p:txBody>
      </p:sp>
      <p:sp>
        <p:nvSpPr>
          <p:cNvPr id="3" name="Content Placeholder 2"/>
          <p:cNvSpPr>
            <a:spLocks noGrp="1"/>
          </p:cNvSpPr>
          <p:nvPr>
            <p:ph idx="1"/>
          </p:nvPr>
        </p:nvSpPr>
        <p:spPr>
          <a:xfrm>
            <a:off x="259264" y="1147150"/>
            <a:ext cx="11584380" cy="4656668"/>
          </a:xfrm>
        </p:spPr>
        <p:txBody>
          <a:bodyPr vert="horz" lIns="91440" tIns="45720" rIns="91440" bIns="45720" rtlCol="0" anchor="t">
            <a:noAutofit/>
          </a:bodyPr>
          <a:lstStyle/>
          <a:p>
            <a:pPr>
              <a:lnSpc>
                <a:spcPct val="107000"/>
              </a:lnSpc>
              <a:spcBef>
                <a:spcPts val="0"/>
              </a:spcBef>
            </a:pPr>
            <a:r>
              <a:rPr lang="en-US" sz="2800" dirty="0">
                <a:effectLst/>
                <a:ea typeface="Arial" panose="020B0604020202020204" pitchFamily="34" charset="0"/>
                <a:cs typeface="Times New Roman"/>
              </a:rPr>
              <a:t>How might we begin to effectively navigate complexity in the diagnostic process?</a:t>
            </a:r>
            <a:r>
              <a:rPr lang="en-US" sz="2800" dirty="0">
                <a:ea typeface="Arial" panose="020B0604020202020204" pitchFamily="34" charset="0"/>
                <a:cs typeface="Times New Roman"/>
              </a:rPr>
              <a:t> </a:t>
            </a:r>
            <a:endParaRPr lang="en-US" sz="28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800" dirty="0">
                <a:effectLst/>
                <a:ea typeface="Arial" panose="020B0604020202020204" pitchFamily="34" charset="0"/>
                <a:cs typeface="Times New Roman"/>
              </a:rPr>
              <a:t>We must make decisions based on shifting, incomplete, and imperfect information to move care forward.</a:t>
            </a:r>
            <a:r>
              <a:rPr lang="en-US" sz="2800" dirty="0">
                <a:ea typeface="Arial" panose="020B0604020202020204" pitchFamily="34" charset="0"/>
                <a:cs typeface="Times New Roman"/>
              </a:rPr>
              <a:t> </a:t>
            </a:r>
            <a:endParaRPr lang="en-US" sz="28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800" dirty="0">
                <a:effectLst/>
                <a:ea typeface="Arial" panose="020B0604020202020204" pitchFamily="34" charset="0"/>
                <a:cs typeface="Times New Roman"/>
              </a:rPr>
              <a:t>While the science in this space continues to develop, we will highlight approaches that may help improve diagnosis in the face of complexity:</a:t>
            </a:r>
            <a:endParaRPr lang="en-US" sz="2800">
              <a:effectLst/>
              <a:ea typeface="Calibri" panose="020F0502020204030204" pitchFamily="34" charset="0"/>
              <a:cs typeface="Times New Roman"/>
            </a:endParaRPr>
          </a:p>
          <a:p>
            <a:pPr lvl="1" indent="-342900">
              <a:lnSpc>
                <a:spcPct val="107000"/>
              </a:lnSpc>
              <a:spcBef>
                <a:spcPts val="0"/>
              </a:spcBef>
              <a:buFont typeface="Symbol" panose="05050102010706020507" pitchFamily="18" charset="2"/>
              <a:buChar char=""/>
            </a:pPr>
            <a:r>
              <a:rPr lang="en-US" sz="2400" dirty="0">
                <a:cs typeface="Times New Roman"/>
              </a:rPr>
              <a:t>Practice iterative and dynamic problem representation</a:t>
            </a:r>
          </a:p>
          <a:p>
            <a:pPr lvl="1" indent="-342900">
              <a:lnSpc>
                <a:spcPct val="107000"/>
              </a:lnSpc>
              <a:spcBef>
                <a:spcPts val="0"/>
              </a:spcBef>
              <a:buFont typeface="Symbol" panose="05050102010706020507" pitchFamily="18" charset="2"/>
              <a:buChar char=""/>
            </a:pPr>
            <a:r>
              <a:rPr lang="en-US" sz="2400" dirty="0">
                <a:cs typeface="Times New Roman"/>
              </a:rPr>
              <a:t>Ensure that all team members have a role and voice in the diagnostic process</a:t>
            </a:r>
          </a:p>
          <a:p>
            <a:pPr marL="457200" lvl="1" indent="0">
              <a:lnSpc>
                <a:spcPct val="107000"/>
              </a:lnSpc>
              <a:spcBef>
                <a:spcPts val="0"/>
              </a:spcBef>
              <a:buNone/>
            </a:pP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548897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834501" y="1434067"/>
            <a:ext cx="10363200" cy="1362075"/>
          </a:xfrm>
        </p:spPr>
        <p:txBody>
          <a:bodyPr>
            <a:noAutofit/>
          </a:bodyPr>
          <a:lstStyle/>
          <a:p>
            <a:pPr algn="ctr"/>
            <a:r>
              <a:rPr lang="en-US" cap="none" dirty="0"/>
              <a:t>Quality Improvement Approach: Managing Complexity in the Diagnostic Process</a:t>
            </a:r>
            <a:br>
              <a:rPr lang="en-US" cap="none" dirty="0"/>
            </a:br>
            <a:br>
              <a:rPr lang="en-US" cap="none" dirty="0"/>
            </a:br>
            <a:r>
              <a:rPr lang="en-US" i="1" cap="none" dirty="0"/>
              <a:t>Practice iterative and dynamic problem representation</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17</a:t>
            </a:fld>
            <a:endParaRPr lang="en-US"/>
          </a:p>
        </p:txBody>
      </p:sp>
    </p:spTree>
    <p:custDataLst>
      <p:tags r:id="rId1"/>
    </p:custDataLst>
    <p:extLst>
      <p:ext uri="{BB962C8B-B14F-4D97-AF65-F5344CB8AC3E}">
        <p14:creationId xmlns:p14="http://schemas.microsoft.com/office/powerpoint/2010/main" val="3829222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814417" cy="743592"/>
          </a:xfrm>
        </p:spPr>
        <p:txBody>
          <a:bodyPr>
            <a:noAutofit/>
          </a:bodyPr>
          <a:lstStyle/>
          <a:p>
            <a:r>
              <a:rPr lang="en-US" dirty="0"/>
              <a:t>Practice iterative and dynamic problem representation (1)</a:t>
            </a:r>
            <a:endParaRPr lang="en-US" dirty="0">
              <a:solidFill>
                <a:schemeClr val="bg1"/>
              </a:solidFill>
            </a:endParaRPr>
          </a:p>
        </p:txBody>
      </p:sp>
      <p:sp>
        <p:nvSpPr>
          <p:cNvPr id="3" name="Content Placeholder 2"/>
          <p:cNvSpPr>
            <a:spLocks noGrp="1"/>
          </p:cNvSpPr>
          <p:nvPr>
            <p:ph idx="1"/>
          </p:nvPr>
        </p:nvSpPr>
        <p:spPr>
          <a:xfrm>
            <a:off x="259264" y="1046034"/>
            <a:ext cx="11363103" cy="3389381"/>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Problem representation is a fundamental and widely taught part of the diagnostic process in which salient features of a patient’s case are distilled down and translated into specific terminology to succinctly describe the problem to be solved.</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8</a:t>
            </a:r>
            <a:r>
              <a:rPr lang="en-US" sz="2400" baseline="30000" dirty="0">
                <a:effectLst/>
                <a:latin typeface="Arial" panose="020B0604020202020204" pitchFamily="34" charset="0"/>
                <a:ea typeface="Arial" panose="020B0604020202020204" pitchFamily="34" charset="0"/>
                <a:cs typeface="Times New Roman" panose="02020603050405020304" pitchFamily="18" charset="0"/>
              </a:rPr>
              <a:t>,</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9,10</a:t>
            </a:r>
            <a:r>
              <a:rPr lang="en-US" sz="2400" dirty="0">
                <a:effectLst/>
                <a:latin typeface="Arial" panose="020B0604020202020204" pitchFamily="34" charset="0"/>
                <a:ea typeface="Arial" panose="020B0604020202020204" pitchFamily="34" charset="0"/>
                <a:cs typeface="Times New Roman" panose="02020603050405020304" pitchFamily="18" charset="0"/>
              </a:rPr>
              <a:t> </a:t>
            </a:r>
          </a:p>
          <a:p>
            <a:pPr>
              <a:lnSpc>
                <a:spcPct val="107000"/>
              </a:lnSpc>
              <a:spcBef>
                <a:spcPts val="0"/>
              </a:spcBef>
            </a:pPr>
            <a:endParaRPr lang="en-US"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Problem representation is a key activity in most </a:t>
            </a:r>
            <a:r>
              <a:rPr lang="en-US" sz="2400" dirty="0">
                <a:solidFill>
                  <a:schemeClr val="bg1"/>
                </a:solidFill>
                <a:effectLst/>
                <a:latin typeface="Arial" panose="020B0604020202020204" pitchFamily="34" charset="0"/>
                <a:ea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diagnostic reasoning curricula </a:t>
            </a:r>
            <a:r>
              <a:rPr lang="en-US" sz="24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in health professions education and is considered by many to be a hallmark of diagnostic expertise. </a:t>
            </a: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495891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814417" cy="743592"/>
          </a:xfrm>
        </p:spPr>
        <p:txBody>
          <a:bodyPr>
            <a:noAutofit/>
          </a:bodyPr>
          <a:lstStyle/>
          <a:p>
            <a:r>
              <a:rPr lang="en-US" dirty="0"/>
              <a:t>Practice iterative and dynamic problem representation (2)</a:t>
            </a:r>
            <a:endParaRPr lang="en-US" dirty="0">
              <a:solidFill>
                <a:schemeClr val="bg1"/>
              </a:solidFill>
            </a:endParaRPr>
          </a:p>
        </p:txBody>
      </p:sp>
      <p:sp>
        <p:nvSpPr>
          <p:cNvPr id="3" name="Content Placeholder 2"/>
          <p:cNvSpPr>
            <a:spLocks noGrp="1"/>
          </p:cNvSpPr>
          <p:nvPr>
            <p:ph idx="1"/>
          </p:nvPr>
        </p:nvSpPr>
        <p:spPr>
          <a:xfrm>
            <a:off x="259264" y="1046034"/>
            <a:ext cx="11363103" cy="510028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From a psychological standpoint, problem representation can be conceived in two ways.</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11</a:t>
            </a:r>
            <a:r>
              <a:rPr lang="en-US" sz="2400" dirty="0">
                <a:effectLst/>
                <a:latin typeface="Arial" panose="020B0604020202020204" pitchFamily="34" charset="0"/>
                <a:ea typeface="Arial" panose="020B0604020202020204" pitchFamily="34" charset="0"/>
                <a:cs typeface="Times New Roman" panose="02020603050405020304" pitchFamily="18" charset="0"/>
              </a:rPr>
              <a:t> </a:t>
            </a:r>
          </a:p>
          <a:p>
            <a:pPr lvl="1">
              <a:lnSpc>
                <a:spcPct val="107000"/>
              </a:lnSpc>
              <a:spcBef>
                <a:spcPts val="0"/>
              </a:spcBef>
            </a:pPr>
            <a:r>
              <a:rPr lang="en-US" sz="2200" dirty="0">
                <a:effectLst/>
                <a:ea typeface="Arial" panose="020B0604020202020204" pitchFamily="34" charset="0"/>
                <a:cs typeface="Times New Roman"/>
              </a:rPr>
              <a:t>First, and most educationally relevant, problem representation can be considered a formal approach to using specific language to frame a patient’s problem in a standard way.</a:t>
            </a:r>
            <a:r>
              <a:rPr lang="en-US" sz="2200" baseline="30000" dirty="0">
                <a:effectLst/>
                <a:ea typeface="Calibri"/>
                <a:cs typeface="Times New Roman"/>
              </a:rPr>
              <a:t>12</a:t>
            </a:r>
            <a:r>
              <a:rPr lang="en-US" sz="2200" dirty="0">
                <a:effectLst/>
                <a:ea typeface="Arial" panose="020B0604020202020204" pitchFamily="34" charset="0"/>
                <a:cs typeface="Times New Roman"/>
              </a:rPr>
              <a:t> This process includes using terms – called semantic qualifiers – to allow clinicians to begin matching a patient’s presentation to one or more of their illness scripts, thus enabling the diagnostic process to move forward.</a:t>
            </a:r>
            <a:r>
              <a:rPr lang="en-US" sz="2200" dirty="0">
                <a:ea typeface="Arial" panose="020B0604020202020204" pitchFamily="34" charset="0"/>
                <a:cs typeface="Times New Roman"/>
              </a:rPr>
              <a:t> </a:t>
            </a:r>
            <a:endParaRPr lang="en-US" sz="2200" dirty="0">
              <a:effectLst/>
              <a:latin typeface="Arial" panose="020B0604020202020204" pitchFamily="34" charset="0"/>
              <a:ea typeface="Arial" panose="020B0604020202020204" pitchFamily="34" charset="0"/>
              <a:cs typeface="Times New Roman" panose="02020603050405020304" pitchFamily="18" charset="0"/>
            </a:endParaRPr>
          </a:p>
          <a:p>
            <a:pPr lvl="1">
              <a:lnSpc>
                <a:spcPct val="107000"/>
              </a:lnSpc>
              <a:spcBef>
                <a:spcPts val="0"/>
              </a:spcBef>
            </a:pPr>
            <a:r>
              <a:rPr lang="en-US" sz="2200" dirty="0">
                <a:effectLst/>
                <a:ea typeface="Arial" panose="020B0604020202020204" pitchFamily="34" charset="0"/>
                <a:cs typeface="Times New Roman"/>
              </a:rPr>
              <a:t>The second way to conceive of problem representation is as an individual’s mental representation of a patient’s health problem; these mental models are specific to the individual diagnostician and shaped by their previous knowledge and experience.</a:t>
            </a:r>
            <a:r>
              <a:rPr lang="en-US" sz="2200" dirty="0">
                <a:ea typeface="Arial" panose="020B0604020202020204" pitchFamily="34" charset="0"/>
                <a:cs typeface="Times New Roman"/>
              </a:rPr>
              <a:t> </a:t>
            </a:r>
            <a:endParaRPr lang="en-US" sz="2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endParaRPr lang="en-US" sz="1200" dirty="0">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Although both approaches to thinking about problem representation have utility, we will focus primarily on the first type for this discussion.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6588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Source and Credits</a:t>
            </a:r>
          </a:p>
        </p:txBody>
      </p:sp>
      <p:sp>
        <p:nvSpPr>
          <p:cNvPr id="3" name="Content Placeholder 2"/>
          <p:cNvSpPr>
            <a:spLocks noGrp="1"/>
          </p:cNvSpPr>
          <p:nvPr>
            <p:ph idx="1"/>
          </p:nvPr>
        </p:nvSpPr>
        <p:spPr>
          <a:xfrm>
            <a:off x="617220" y="1029174"/>
            <a:ext cx="11355820" cy="5113054"/>
          </a:xfrm>
        </p:spPr>
        <p:txBody>
          <a:bodyPr vert="horz" lIns="91440" tIns="45720" rIns="91440" bIns="45720" rtlCol="0" anchor="t">
            <a:normAutofit/>
          </a:bodyPr>
          <a:lstStyle/>
          <a:p>
            <a:r>
              <a:rPr lang="en-US" sz="2800" dirty="0"/>
              <a:t>This presentation is based on the May 2024 AHRQ </a:t>
            </a:r>
            <a:r>
              <a:rPr lang="en-US" sz="2800" dirty="0" err="1"/>
              <a:t>WebM&amp;M</a:t>
            </a:r>
            <a:r>
              <a:rPr lang="en-US" sz="2800" dirty="0"/>
              <a:t> Spotlight Case</a:t>
            </a:r>
          </a:p>
          <a:p>
            <a:pPr lvl="1">
              <a:buFont typeface="Courier New" panose="02070309020205020404" pitchFamily="49" charset="0"/>
              <a:buChar char="o"/>
            </a:pPr>
            <a:r>
              <a:rPr lang="en-US" sz="2400" dirty="0"/>
              <a:t>See the full article at </a:t>
            </a:r>
            <a:r>
              <a:rPr lang="en-US" sz="2400" dirty="0">
                <a:solidFill>
                  <a:schemeClr val="bg1"/>
                </a:solidFill>
                <a:hlinkClick r:id="rId3">
                  <a:extLst>
                    <a:ext uri="{A12FA001-AC4F-418D-AE19-62706E023703}">
                      <ahyp:hlinkClr xmlns:ahyp="http://schemas.microsoft.com/office/drawing/2018/hyperlinkcolor" val="tx"/>
                    </a:ext>
                  </a:extLst>
                </a:hlinkClick>
              </a:rPr>
              <a:t>https://psnet.ahrq.gov/webmm</a:t>
            </a:r>
            <a:r>
              <a:rPr lang="en-US" sz="2400" dirty="0">
                <a:solidFill>
                  <a:schemeClr val="bg1"/>
                </a:solidFill>
              </a:rPr>
              <a:t> </a:t>
            </a:r>
          </a:p>
          <a:p>
            <a:pPr lvl="1">
              <a:buFont typeface="Courier New" panose="02070309020205020404" pitchFamily="49" charset="0"/>
              <a:buChar char="o"/>
            </a:pPr>
            <a:r>
              <a:rPr lang="en-US" sz="2400" dirty="0">
                <a:solidFill>
                  <a:schemeClr val="bg1"/>
                </a:solidFill>
              </a:rPr>
              <a:t>CME credit is available </a:t>
            </a:r>
          </a:p>
          <a:p>
            <a:pPr>
              <a:buFont typeface="Courier New" panose="02070309020205020404" pitchFamily="49" charset="0"/>
              <a:buChar char="o"/>
            </a:pPr>
            <a:r>
              <a:rPr lang="en-US" sz="2800" dirty="0"/>
              <a:t>Commentary by: Andrew P.J. Olson, MD, FACP, FAAP</a:t>
            </a:r>
          </a:p>
          <a:p>
            <a:pPr>
              <a:buFont typeface="Courier New" panose="02070309020205020404" pitchFamily="49" charset="0"/>
              <a:buChar char="o"/>
            </a:pPr>
            <a:r>
              <a:rPr lang="en-US" sz="2800" dirty="0">
                <a:solidFill>
                  <a:schemeClr val="bg1"/>
                </a:solidFill>
              </a:rPr>
              <a:t>AHRQ </a:t>
            </a:r>
            <a:r>
              <a:rPr lang="en-US" sz="2800" dirty="0" err="1">
                <a:solidFill>
                  <a:schemeClr val="bg1"/>
                </a:solidFill>
              </a:rPr>
              <a:t>WebM&amp;M</a:t>
            </a:r>
            <a:r>
              <a:rPr lang="en-US" sz="2800" dirty="0">
                <a:solidFill>
                  <a:schemeClr val="bg1"/>
                </a:solidFill>
              </a:rPr>
              <a:t> Editors in Chief: Patrick Romano, MD, MPH and Deb Bakerjian, PhD, APRN, RN</a:t>
            </a:r>
          </a:p>
          <a:p>
            <a:pPr lvl="1">
              <a:buFont typeface="Courier New" panose="02070309020205020404" pitchFamily="49" charset="0"/>
              <a:buChar char="o"/>
            </a:pPr>
            <a:r>
              <a:rPr lang="en-US" sz="2400" dirty="0">
                <a:solidFill>
                  <a:schemeClr val="bg1"/>
                </a:solidFill>
              </a:rPr>
              <a:t>Spotlight Editors: Patrick Romano, MD, MPH and Ulfat Shaikh, MD,  MPH</a:t>
            </a:r>
          </a:p>
          <a:p>
            <a:pPr lvl="1">
              <a:buFont typeface="Courier New" panose="02070309020205020404" pitchFamily="49" charset="0"/>
              <a:buChar char="o"/>
            </a:pPr>
            <a:r>
              <a:rPr lang="en-US" sz="2400" dirty="0">
                <a:solidFill>
                  <a:schemeClr val="bg1"/>
                </a:solidFill>
              </a:rPr>
              <a:t>Managing Editor: Meghan Weyrich, MPH</a:t>
            </a:r>
          </a:p>
          <a:p>
            <a:pPr>
              <a:buFont typeface="Courier New" panose="02070309020205020404" pitchFamily="49" charset="0"/>
              <a:buChar char="o"/>
            </a:pPr>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pPr/>
              <a:t>2</a:t>
            </a:fld>
            <a:endParaRPr lang="en-US"/>
          </a:p>
        </p:txBody>
      </p:sp>
    </p:spTree>
    <p:custDataLst>
      <p:tags r:id="rId1"/>
    </p:custDataLst>
    <p:extLst>
      <p:ext uri="{BB962C8B-B14F-4D97-AF65-F5344CB8AC3E}">
        <p14:creationId xmlns:p14="http://schemas.microsoft.com/office/powerpoint/2010/main" val="23475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814417" cy="743592"/>
          </a:xfrm>
        </p:spPr>
        <p:txBody>
          <a:bodyPr>
            <a:noAutofit/>
          </a:bodyPr>
          <a:lstStyle/>
          <a:p>
            <a:r>
              <a:rPr lang="en-US" dirty="0"/>
              <a:t>Practice iterative and dynamic problem representation (3)</a:t>
            </a:r>
            <a:endParaRPr lang="en-US" dirty="0">
              <a:solidFill>
                <a:schemeClr val="bg1"/>
              </a:solidFill>
            </a:endParaRPr>
          </a:p>
        </p:txBody>
      </p:sp>
      <p:sp>
        <p:nvSpPr>
          <p:cNvPr id="3" name="Content Placeholder 2"/>
          <p:cNvSpPr>
            <a:spLocks noGrp="1"/>
          </p:cNvSpPr>
          <p:nvPr>
            <p:ph idx="1"/>
          </p:nvPr>
        </p:nvSpPr>
        <p:spPr>
          <a:xfrm>
            <a:off x="259264" y="1046034"/>
            <a:ext cx="11363103" cy="238296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In this case, the patient developed new problems superimposed on old ones throughout the case, adding substantial complexity. </a:t>
            </a:r>
          </a:p>
          <a:p>
            <a:pPr>
              <a:lnSpc>
                <a:spcPct val="107000"/>
              </a:lnSpc>
              <a:spcBef>
                <a:spcPts val="0"/>
              </a:spcBef>
            </a:pPr>
            <a:endParaRPr lang="en-US"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In addition, while some conditions persisted throughout the case (e.g., nausea, vomiting, recent gastric bypass, and neurological symptoms), others came in and out of the diagnostic and management frame (e.g., pancreatitis). </a:t>
            </a:r>
          </a:p>
          <a:p>
            <a:pPr>
              <a:lnSpc>
                <a:spcPct val="107000"/>
              </a:lnSpc>
              <a:spcBef>
                <a:spcPts val="0"/>
              </a:spcBef>
            </a:pPr>
            <a:endParaRPr lang="en-US"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This dynamic shifting of what is in frame and out of frame means that the problem to be solved is continually changing. </a:t>
            </a:r>
          </a:p>
          <a:p>
            <a:pPr>
              <a:lnSpc>
                <a:spcPct val="107000"/>
              </a:lnSpc>
              <a:spcBef>
                <a:spcPts val="0"/>
              </a:spcBef>
            </a:pPr>
            <a:endParaRPr lang="en-US"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This frameshifting can be managed by continually updating and refining the problem representation used in each case.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1149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814417" cy="743592"/>
          </a:xfrm>
        </p:spPr>
        <p:txBody>
          <a:bodyPr>
            <a:noAutofit/>
          </a:bodyPr>
          <a:lstStyle/>
          <a:p>
            <a:r>
              <a:rPr lang="en-US" dirty="0"/>
              <a:t>Practice iterative and dynamic problem representation (4)</a:t>
            </a:r>
            <a:endParaRPr lang="en-US" dirty="0">
              <a:solidFill>
                <a:schemeClr val="bg1"/>
              </a:solidFill>
            </a:endParaRPr>
          </a:p>
        </p:txBody>
      </p:sp>
      <p:sp>
        <p:nvSpPr>
          <p:cNvPr id="3" name="Content Placeholder 2"/>
          <p:cNvSpPr>
            <a:spLocks noGrp="1"/>
          </p:cNvSpPr>
          <p:nvPr>
            <p:ph idx="1"/>
          </p:nvPr>
        </p:nvSpPr>
        <p:spPr>
          <a:xfrm>
            <a:off x="374282" y="1046034"/>
            <a:ext cx="11248085" cy="287179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For example, a potential problem representation in this case upon the patient’s first presentation could be: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a:lnSpc>
                <a:spcPct val="107000"/>
              </a:lnSpc>
              <a:spcBef>
                <a:spcPts val="0"/>
              </a:spcBef>
              <a:spcAft>
                <a:spcPts val="0"/>
              </a:spcAft>
              <a:buNone/>
            </a:pPr>
            <a:r>
              <a:rPr lang="en-US" sz="2200" i="1" dirty="0">
                <a:effectLst/>
                <a:latin typeface="Arial" panose="020B0604020202020204" pitchFamily="34" charset="0"/>
                <a:ea typeface="Arial" panose="020B0604020202020204" pitchFamily="34" charset="0"/>
                <a:cs typeface="Times New Roman" panose="02020603050405020304" pitchFamily="18" charset="0"/>
              </a:rPr>
              <a:t>	A middle-aged woman with a history of obesity 5 weeks status post gastric bypass surgery presents with nausea, vomiting, and inability to tolerate oral intake.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dirty="0">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Based on this problem representation, a differential diagnosis was focused on postoperative, mostly anatomic, complications that can arise from gastric bypass surgery; an upper gastrointestinal endoscopy was performed based on this framing.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161095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814417" cy="743592"/>
          </a:xfrm>
        </p:spPr>
        <p:txBody>
          <a:bodyPr>
            <a:noAutofit/>
          </a:bodyPr>
          <a:lstStyle/>
          <a:p>
            <a:r>
              <a:rPr lang="en-US" dirty="0"/>
              <a:t>Practice iterative and dynamic problem representation (5)</a:t>
            </a:r>
            <a:endParaRPr lang="en-US" dirty="0">
              <a:solidFill>
                <a:schemeClr val="bg1"/>
              </a:solidFill>
            </a:endParaRPr>
          </a:p>
        </p:txBody>
      </p:sp>
      <p:sp>
        <p:nvSpPr>
          <p:cNvPr id="3" name="Content Placeholder 2"/>
          <p:cNvSpPr>
            <a:spLocks noGrp="1"/>
          </p:cNvSpPr>
          <p:nvPr>
            <p:ph idx="1"/>
          </p:nvPr>
        </p:nvSpPr>
        <p:spPr>
          <a:xfrm>
            <a:off x="259264" y="1046034"/>
            <a:ext cx="11363103" cy="238296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However, upon presentation to the ED after her endoscopy and dilation, the problem representation could be slightly different: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a:lnSpc>
                <a:spcPct val="107000"/>
              </a:lnSpc>
              <a:spcBef>
                <a:spcPts val="0"/>
              </a:spcBef>
              <a:spcAft>
                <a:spcPts val="0"/>
              </a:spcAft>
              <a:buNone/>
            </a:pPr>
            <a:r>
              <a:rPr lang="en-US" sz="2200" i="1" dirty="0">
                <a:effectLst/>
                <a:latin typeface="Arial" panose="020B0604020202020204" pitchFamily="34" charset="0"/>
                <a:ea typeface="Arial" panose="020B0604020202020204" pitchFamily="34" charset="0"/>
                <a:cs typeface="Times New Roman" panose="02020603050405020304" pitchFamily="18" charset="0"/>
              </a:rPr>
              <a:t>		A middle-aged woman with a history of obesity 5 weeks status post gastric 	bypass surgery and 3 days status post upper endoscopy and dilation presents with nausea, vomiting, and ongoing inability to tolerate oral intake with significant, rapid weight loss and recurrent dehydration.</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a:effectLst/>
                <a:latin typeface="Arial" panose="020B0604020202020204" pitchFamily="34" charset="0"/>
                <a:ea typeface="Arial" panose="020B0604020202020204" pitchFamily="34" charset="0"/>
              </a:rPr>
              <a:t>While much of this updated problem representation is the same, new information has been added to the frame, including profound weight loss and lack of improvement after endoscopy and dilation. </a:t>
            </a:r>
          </a:p>
          <a:p>
            <a:endParaRPr lang="en-US" sz="1200" dirty="0">
              <a:effectLst/>
              <a:latin typeface="Arial" panose="020B0604020202020204" pitchFamily="34" charset="0"/>
              <a:ea typeface="Arial" panose="020B0604020202020204" pitchFamily="34" charset="0"/>
            </a:endParaRPr>
          </a:p>
          <a:p>
            <a:r>
              <a:rPr lang="en-US" sz="2400" dirty="0">
                <a:effectLst/>
                <a:latin typeface="Arial" panose="020B0604020202020204" pitchFamily="34" charset="0"/>
                <a:ea typeface="Arial" panose="020B0604020202020204" pitchFamily="34" charset="0"/>
              </a:rPr>
              <a:t>This subtle shift begins to change the differential diagnosis from focusing on anatomic, postoperative complications alone to include other conditions that could contribute to her symptoms.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240614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814417" cy="743592"/>
          </a:xfrm>
        </p:spPr>
        <p:txBody>
          <a:bodyPr>
            <a:noAutofit/>
          </a:bodyPr>
          <a:lstStyle/>
          <a:p>
            <a:r>
              <a:rPr lang="en-US" dirty="0"/>
              <a:t>Practice iterative and dynamic problem representation (6)</a:t>
            </a:r>
            <a:endParaRPr lang="en-US" dirty="0">
              <a:solidFill>
                <a:schemeClr val="bg1"/>
              </a:solidFill>
            </a:endParaRPr>
          </a:p>
        </p:txBody>
      </p:sp>
      <p:sp>
        <p:nvSpPr>
          <p:cNvPr id="3" name="Content Placeholder 2"/>
          <p:cNvSpPr>
            <a:spLocks noGrp="1"/>
          </p:cNvSpPr>
          <p:nvPr>
            <p:ph idx="1"/>
          </p:nvPr>
        </p:nvSpPr>
        <p:spPr>
          <a:xfrm>
            <a:off x="259264" y="1046034"/>
            <a:ext cx="11363103" cy="2382966"/>
          </a:xfrm>
        </p:spPr>
        <p:txBody>
          <a:bodyPr vert="horz" lIns="91440" tIns="45720" rIns="91440" bIns="45720" rtlCol="0" anchor="t">
            <a:noAutofit/>
          </a:bodyPr>
          <a:lstStyle/>
          <a:p>
            <a:pPr>
              <a:lnSpc>
                <a:spcPct val="107000"/>
              </a:lnSpc>
              <a:spcBef>
                <a:spcPts val="0"/>
              </a:spcBef>
            </a:pPr>
            <a:r>
              <a:rPr lang="en-US" sz="2400" dirty="0">
                <a:effectLst/>
                <a:ea typeface="Arial" panose="020B0604020202020204" pitchFamily="34" charset="0"/>
                <a:cs typeface="Times New Roman"/>
              </a:rPr>
              <a:t>After many days in the ICU, the problem representation could again evolve:</a:t>
            </a:r>
            <a:endParaRPr lang="en-US" sz="2400" dirty="0">
              <a:effectLst/>
              <a:ea typeface="Calibri" panose="020F0502020204030204" pitchFamily="34" charset="0"/>
              <a:cs typeface="Times New Roman"/>
            </a:endParaRPr>
          </a:p>
          <a:p>
            <a:pPr marL="0" marR="0" lvl="0" indent="0" algn="ctr">
              <a:lnSpc>
                <a:spcPct val="107000"/>
              </a:lnSpc>
              <a:spcBef>
                <a:spcPts val="0"/>
              </a:spcBef>
              <a:spcAft>
                <a:spcPts val="0"/>
              </a:spcAft>
              <a:buNone/>
            </a:pPr>
            <a:r>
              <a:rPr lang="en-US" sz="2200" i="1" dirty="0">
                <a:effectLst/>
                <a:latin typeface="Arial" panose="020B0604020202020204" pitchFamily="34" charset="0"/>
                <a:ea typeface="Arial" panose="020B0604020202020204" pitchFamily="34" charset="0"/>
                <a:cs typeface="Times New Roman" panose="02020603050405020304" pitchFamily="18" charset="0"/>
              </a:rPr>
              <a:t>A middle-aged woman with a history of obesity 6 weeks status post gastric bypass surgery and one week status post upper endoscopy and dilation admitted with nausea, vomiting, and inability to tolerate oral intake with rapid weight loss and dehydration, now with possible pancreatitis, encephalopathy, abnormal eye movements, and ataxia.</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2400" dirty="0">
                <a:effectLst/>
                <a:ea typeface="Arial" panose="020B0604020202020204" pitchFamily="34" charset="0"/>
                <a:cs typeface="Times New Roman"/>
              </a:rPr>
              <a:t>The previous differential diagnosis focused on postoperative, anatomic complications as well as conditions leading to nausea, vomiting, and poor oral intake – such as pancreatitis – is no longer adequate for this new, updated, problem representation.</a:t>
            </a:r>
            <a:r>
              <a:rPr lang="en-US" sz="2400" dirty="0">
                <a:ea typeface="Arial" panose="020B0604020202020204" pitchFamily="34" charset="0"/>
                <a:cs typeface="Times New Roman"/>
              </a:rPr>
              <a:t> </a:t>
            </a:r>
            <a:endParaRPr lang="en-US" sz="240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ea typeface="Arial" panose="020B0604020202020204" pitchFamily="34" charset="0"/>
                <a:cs typeface="Times New Roman"/>
              </a:rPr>
              <a:t>In fact, there are components of this new problem representation that necessitate reconsideration of the entire diagnostic approach.</a:t>
            </a:r>
            <a:r>
              <a:rPr lang="en-US" sz="2400" dirty="0">
                <a:ea typeface="Arial" panose="020B0604020202020204" pitchFamily="34" charset="0"/>
                <a:cs typeface="Times New Roman"/>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2400" dirty="0">
                <a:ea typeface="Calibri"/>
                <a:cs typeface="Times New Roman"/>
              </a:rPr>
              <a:t>In this situation, clinicians should recognize their uncertainty and invite new information and ideas.</a:t>
            </a:r>
            <a:endParaRPr lang="en-US" sz="2400" dirty="0">
              <a:effectLst/>
              <a:ea typeface="Calibri" panose="020F0502020204030204" pitchFamily="34" charset="0"/>
              <a:cs typeface="Times New Roman"/>
            </a:endParaRPr>
          </a:p>
          <a:p>
            <a:pPr marL="0" indent="0">
              <a:lnSpc>
                <a:spcPct val="107000"/>
              </a:lnSpc>
              <a:spcBef>
                <a:spcPts val="0"/>
              </a:spcBef>
              <a:buNone/>
            </a:pPr>
            <a:endParaRPr lang="en-US" sz="2400" dirty="0">
              <a:ea typeface="Calibri" panose="020F0502020204030204" pitchFamily="34" charset="0"/>
              <a:cs typeface="Times New Roman"/>
            </a:endParaRPr>
          </a:p>
          <a:p>
            <a:pPr marL="0" indent="0">
              <a:lnSpc>
                <a:spcPct val="107000"/>
              </a:lnSpc>
              <a:spcBef>
                <a:spcPts val="0"/>
              </a:spcBef>
              <a:buNone/>
            </a:pPr>
            <a:endParaRPr lang="en-US" sz="2400" dirty="0">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1650104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814417" cy="743592"/>
          </a:xfrm>
        </p:spPr>
        <p:txBody>
          <a:bodyPr>
            <a:noAutofit/>
          </a:bodyPr>
          <a:lstStyle/>
          <a:p>
            <a:r>
              <a:rPr lang="en-US" dirty="0"/>
              <a:t>Practice iterative and dynamic problem representation (7)</a:t>
            </a:r>
            <a:endParaRPr lang="en-US" dirty="0">
              <a:solidFill>
                <a:schemeClr val="bg1"/>
              </a:solidFill>
            </a:endParaRPr>
          </a:p>
        </p:txBody>
      </p:sp>
      <p:sp>
        <p:nvSpPr>
          <p:cNvPr id="3" name="Content Placeholder 2"/>
          <p:cNvSpPr>
            <a:spLocks noGrp="1"/>
          </p:cNvSpPr>
          <p:nvPr>
            <p:ph idx="1"/>
          </p:nvPr>
        </p:nvSpPr>
        <p:spPr>
          <a:xfrm>
            <a:off x="259264" y="1046034"/>
            <a:ext cx="11363103" cy="238296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Upon readmission to the hospital, with the patient even more severely ill, the problem representation again shifts: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a:lnSpc>
                <a:spcPct val="107000"/>
              </a:lnSpc>
              <a:spcBef>
                <a:spcPts val="0"/>
              </a:spcBef>
              <a:spcAft>
                <a:spcPts val="0"/>
              </a:spcAft>
              <a:buNone/>
            </a:pPr>
            <a:r>
              <a:rPr lang="en-US" sz="2200" i="1" dirty="0">
                <a:effectLst/>
                <a:latin typeface="Arial" panose="020B0604020202020204" pitchFamily="34" charset="0"/>
                <a:ea typeface="Arial" panose="020B0604020202020204" pitchFamily="34" charset="0"/>
                <a:cs typeface="Times New Roman" panose="02020603050405020304" pitchFamily="18" charset="0"/>
              </a:rPr>
              <a:t>A middle-aged woman with a history of obesity s/p recent gastric bypass surgery and upper endoscopy and dilation, profound recent weight loss, with a recent hospitalization for nausea, vomiting, and inability to tolerate oral intake discharged on TPN now admitted with profound encephalopathy and motor weakness, necessitating mechanical ventilation.</a:t>
            </a:r>
            <a:endParaRPr lang="en-US" sz="2200" i="1" dirty="0">
              <a:latin typeface="Calibri" panose="020F0502020204030204" pitchFamily="34" charset="0"/>
              <a:ea typeface="Arial" panose="020B0604020202020204" pitchFamily="34" charset="0"/>
              <a:cs typeface="Times New Roman" panose="02020603050405020304" pitchFamily="18" charset="0"/>
            </a:endParaRPr>
          </a:p>
          <a:p>
            <a:pPr marL="0" marR="0" lvl="0" indent="0" algn="ctr">
              <a:lnSpc>
                <a:spcPct val="107000"/>
              </a:lnSpc>
              <a:spcBef>
                <a:spcPts val="0"/>
              </a:spcBef>
              <a:spcAft>
                <a:spcPts val="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a:effectLst/>
                <a:ea typeface="Arial" panose="020B0604020202020204" pitchFamily="34" charset="0"/>
              </a:rPr>
              <a:t>As neurological symptoms become more prominent in the problem </a:t>
            </a:r>
            <a:r>
              <a:rPr lang="en-US" sz="2400" dirty="0">
                <a:ea typeface="Arial" panose="020B0604020202020204" pitchFamily="34" charset="0"/>
              </a:rPr>
              <a:t>represent-</a:t>
            </a:r>
            <a:r>
              <a:rPr lang="en-US" sz="2400" dirty="0" err="1">
                <a:ea typeface="Arial" panose="020B0604020202020204" pitchFamily="34" charset="0"/>
              </a:rPr>
              <a:t>ation</a:t>
            </a:r>
            <a:r>
              <a:rPr lang="en-US" sz="2400" dirty="0">
                <a:effectLst/>
                <a:ea typeface="Arial" panose="020B0604020202020204" pitchFamily="34" charset="0"/>
              </a:rPr>
              <a:t> and other aspects shift away (postoperative anatomic complications and pancreatitis, for example), the diagnosis now </a:t>
            </a:r>
            <a:r>
              <a:rPr lang="en-US" sz="2400" dirty="0">
                <a:ea typeface="Arial" panose="020B0604020202020204" pitchFamily="34" charset="0"/>
              </a:rPr>
              <a:t>comes</a:t>
            </a:r>
            <a:r>
              <a:rPr lang="en-US" sz="2400" dirty="0">
                <a:effectLst/>
                <a:ea typeface="Arial" panose="020B0604020202020204" pitchFamily="34" charset="0"/>
              </a:rPr>
              <a:t> into focus.</a:t>
            </a:r>
            <a:r>
              <a:rPr lang="en-US" sz="2400" dirty="0">
                <a:ea typeface="Arial" panose="020B0604020202020204" pitchFamily="34" charset="0"/>
              </a:rPr>
              <a:t> </a:t>
            </a:r>
            <a:endParaRPr lang="en-US" sz="2400" dirty="0">
              <a:effectLst/>
              <a:ea typeface="Arial" panose="020B0604020202020204" pitchFamily="34" charset="0"/>
            </a:endParaRPr>
          </a:p>
          <a:p>
            <a:endParaRPr lang="en-US" sz="1200" dirty="0">
              <a:effectLst/>
              <a:latin typeface="Arial" panose="020B0604020202020204" pitchFamily="34" charset="0"/>
              <a:ea typeface="Arial" panose="020B0604020202020204" pitchFamily="34" charset="0"/>
            </a:endParaRPr>
          </a:p>
          <a:p>
            <a:r>
              <a:rPr lang="en-US" sz="2400" dirty="0">
                <a:effectLst/>
                <a:latin typeface="Arial" panose="020B0604020202020204" pitchFamily="34" charset="0"/>
                <a:ea typeface="Arial" panose="020B0604020202020204" pitchFamily="34" charset="0"/>
              </a:rPr>
              <a:t>It is with this lens, then, that the team appropriately recognizes the syndrome and sends the confirmatory test: a thiamine level.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064074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814417" cy="743592"/>
          </a:xfrm>
        </p:spPr>
        <p:txBody>
          <a:bodyPr>
            <a:noAutofit/>
          </a:bodyPr>
          <a:lstStyle/>
          <a:p>
            <a:r>
              <a:rPr lang="en-US" dirty="0"/>
              <a:t>Practice iterative and dynamic problem representation (8)</a:t>
            </a:r>
            <a:endParaRPr lang="en-US" dirty="0">
              <a:solidFill>
                <a:schemeClr val="bg1"/>
              </a:solidFill>
            </a:endParaRPr>
          </a:p>
        </p:txBody>
      </p:sp>
      <p:sp>
        <p:nvSpPr>
          <p:cNvPr id="3" name="Content Placeholder 2"/>
          <p:cNvSpPr>
            <a:spLocks noGrp="1"/>
          </p:cNvSpPr>
          <p:nvPr>
            <p:ph idx="1"/>
          </p:nvPr>
        </p:nvSpPr>
        <p:spPr>
          <a:xfrm>
            <a:off x="259264" y="1046034"/>
            <a:ext cx="11363103" cy="238296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While this progression, in hindsight, seems relatively straightforward and linear, it was likely very complex when experienced in real time. </a:t>
            </a:r>
          </a:p>
          <a:p>
            <a:pPr lvl="1">
              <a:lnSpc>
                <a:spcPct val="107000"/>
              </a:lnSpc>
              <a:spcBef>
                <a:spcPts val="0"/>
              </a:spcBef>
            </a:pPr>
            <a:r>
              <a:rPr lang="en-US" sz="2200" dirty="0">
                <a:effectLst/>
                <a:latin typeface="Arial" panose="020B0604020202020204" pitchFamily="34" charset="0"/>
                <a:ea typeface="Arial" panose="020B0604020202020204" pitchFamily="34" charset="0"/>
                <a:cs typeface="Times New Roman" panose="02020603050405020304" pitchFamily="18" charset="0"/>
              </a:rPr>
              <a:t>Thiamine deficiency is a known and expected complication of gastric bypass surgery.</a:t>
            </a:r>
            <a:r>
              <a:rPr lang="en-US" sz="2200" baseline="30000" dirty="0">
                <a:effectLst/>
                <a:latin typeface="Arial" panose="020B0604020202020204" pitchFamily="34" charset="0"/>
                <a:ea typeface="Calibri" panose="020F0502020204030204" pitchFamily="34" charset="0"/>
                <a:cs typeface="Times New Roman" panose="02020603050405020304" pitchFamily="18" charset="0"/>
              </a:rPr>
              <a:t>13</a:t>
            </a:r>
            <a:r>
              <a:rPr lang="en-US" sz="2200" dirty="0">
                <a:effectLst/>
                <a:latin typeface="Arial" panose="020B0604020202020204" pitchFamily="34" charset="0"/>
                <a:ea typeface="Arial" panose="020B0604020202020204" pitchFamily="34" charset="0"/>
                <a:cs typeface="Times New Roman" panose="02020603050405020304" pitchFamily="18" charset="0"/>
              </a:rPr>
              <a:t> </a:t>
            </a:r>
          </a:p>
          <a:p>
            <a:pPr lvl="1">
              <a:lnSpc>
                <a:spcPct val="107000"/>
              </a:lnSpc>
              <a:spcBef>
                <a:spcPts val="0"/>
              </a:spcBef>
            </a:pPr>
            <a:endParaRPr lang="en-US"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As various clinical factors shift in and out of frame, the case evolved substantially and the final diagnosis, while a potential consideration, was likely not predictable from the initial presentation. </a:t>
            </a:r>
          </a:p>
          <a:p>
            <a:pPr>
              <a:lnSpc>
                <a:spcPct val="107000"/>
              </a:lnSpc>
              <a:spcBef>
                <a:spcPts val="0"/>
              </a:spcBef>
            </a:pPr>
            <a:endParaRPr lang="en-US"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This case demonstrates the fundamental nature of problem representation in undergirding the diagnostic process.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3032174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834501" y="1434067"/>
            <a:ext cx="10363200" cy="1362075"/>
          </a:xfrm>
        </p:spPr>
        <p:txBody>
          <a:bodyPr>
            <a:noAutofit/>
          </a:bodyPr>
          <a:lstStyle/>
          <a:p>
            <a:pPr algn="ctr"/>
            <a:r>
              <a:rPr lang="en-US" cap="none" dirty="0"/>
              <a:t>Quality Improvement Approach: Managing Complexity in the Diagnostic Process</a:t>
            </a:r>
            <a:br>
              <a:rPr lang="en-US" cap="none" dirty="0"/>
            </a:br>
            <a:br>
              <a:rPr lang="en-US" cap="none" dirty="0"/>
            </a:br>
            <a:r>
              <a:rPr lang="en-US" i="1" cap="none" dirty="0"/>
              <a:t>Ensure that all team members have a role and voice in the diagnostic process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26</a:t>
            </a:fld>
            <a:endParaRPr lang="en-US"/>
          </a:p>
        </p:txBody>
      </p:sp>
    </p:spTree>
    <p:custDataLst>
      <p:tags r:id="rId1"/>
    </p:custDataLst>
    <p:extLst>
      <p:ext uri="{BB962C8B-B14F-4D97-AF65-F5344CB8AC3E}">
        <p14:creationId xmlns:p14="http://schemas.microsoft.com/office/powerpoint/2010/main" val="1880595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Ensure that all team members have a role/voice in the diagnostic process (1)</a:t>
            </a:r>
            <a:endParaRPr lang="en-US" sz="2400" dirty="0">
              <a:solidFill>
                <a:schemeClr val="bg1"/>
              </a:solidFill>
            </a:endParaRPr>
          </a:p>
        </p:txBody>
      </p:sp>
      <p:sp>
        <p:nvSpPr>
          <p:cNvPr id="3" name="Content Placeholder 2"/>
          <p:cNvSpPr>
            <a:spLocks noGrp="1"/>
          </p:cNvSpPr>
          <p:nvPr>
            <p:ph idx="1"/>
          </p:nvPr>
        </p:nvSpPr>
        <p:spPr>
          <a:xfrm>
            <a:off x="259264" y="1046034"/>
            <a:ext cx="11363103" cy="5387833"/>
          </a:xfrm>
        </p:spPr>
        <p:txBody>
          <a:bodyPr vert="horz" lIns="91440" tIns="45720" rIns="91440" bIns="45720" rtlCol="0" anchor="t">
            <a:noAutofit/>
          </a:bodyPr>
          <a:lstStyle/>
          <a:p>
            <a:pPr>
              <a:lnSpc>
                <a:spcPct val="107000"/>
              </a:lnSpc>
              <a:spcBef>
                <a:spcPts val="0"/>
              </a:spcBef>
            </a:pPr>
            <a:r>
              <a:rPr lang="en-US" sz="2400" dirty="0">
                <a:effectLst/>
                <a:ea typeface="Arial" panose="020B0604020202020204" pitchFamily="34" charset="0"/>
              </a:rPr>
              <a:t>There has been increasing recognition in recent years</a:t>
            </a:r>
            <a:r>
              <a:rPr lang="en-US" sz="2400" dirty="0">
                <a:ea typeface="Arial" panose="020B0604020202020204" pitchFamily="34" charset="0"/>
              </a:rPr>
              <a:t>, reflected in the recommendations of the </a:t>
            </a:r>
            <a:r>
              <a:rPr lang="en-US" sz="2400" dirty="0">
                <a:solidFill>
                  <a:schemeClr val="bg1"/>
                </a:solidFill>
                <a:ea typeface="Arial" panose="020B0604020202020204" pitchFamily="34" charset="0"/>
                <a:hlinkClick r:id="rId4">
                  <a:extLst>
                    <a:ext uri="{A12FA001-AC4F-418D-AE19-62706E023703}">
                      <ahyp:hlinkClr xmlns:ahyp="http://schemas.microsoft.com/office/drawing/2018/hyperlinkcolor" val="tx"/>
                    </a:ext>
                  </a:extLst>
                </a:hlinkClick>
              </a:rPr>
              <a:t>National Academy of Medicine’s Committee on Diagnostic Error in Health Care</a:t>
            </a:r>
            <a:r>
              <a:rPr lang="en-US" sz="2400" dirty="0">
                <a:ea typeface="Arial" panose="020B0604020202020204" pitchFamily="34" charset="0"/>
              </a:rPr>
              <a:t>,</a:t>
            </a:r>
            <a:r>
              <a:rPr lang="en-US" sz="2400" dirty="0">
                <a:effectLst/>
                <a:ea typeface="Arial" panose="020B0604020202020204" pitchFamily="34" charset="0"/>
              </a:rPr>
              <a:t> that diagnosis is a team sport</a:t>
            </a:r>
            <a:r>
              <a:rPr lang="en-US" sz="2400" dirty="0">
                <a:ea typeface="Arial" panose="020B0604020202020204" pitchFamily="34" charset="0"/>
              </a:rPr>
              <a:t> that requires effective collaboration</a:t>
            </a:r>
            <a:r>
              <a:rPr lang="en-US" sz="2400" dirty="0">
                <a:effectLst/>
                <a:ea typeface="Arial" panose="020B0604020202020204" pitchFamily="34" charset="0"/>
                <a:cs typeface="Times New Roman"/>
              </a:rPr>
              <a:t>.</a:t>
            </a:r>
            <a:r>
              <a:rPr lang="en-US" sz="2400" baseline="30000" dirty="0">
                <a:effectLst/>
                <a:ea typeface="Calibri"/>
                <a:cs typeface="Times New Roman"/>
              </a:rPr>
              <a:t>14</a:t>
            </a:r>
            <a:r>
              <a:rPr lang="en-US" sz="2400" dirty="0">
                <a:ea typeface="Calibri"/>
                <a:cs typeface="Times New Roman"/>
              </a:rPr>
              <a:t> </a:t>
            </a:r>
            <a:endParaRPr lang="en-US" sz="2400" dirty="0">
              <a:effectLst/>
              <a:latin typeface="Calibri"/>
              <a:ea typeface="Calibri"/>
              <a:cs typeface="Times New Roman" panose="02020603050405020304" pitchFamily="18" charset="0"/>
            </a:endParaRPr>
          </a:p>
          <a:p>
            <a:pPr lvl="1">
              <a:lnSpc>
                <a:spcPct val="107000"/>
              </a:lnSpc>
              <a:spcBef>
                <a:spcPts val="0"/>
              </a:spcBef>
            </a:pPr>
            <a:r>
              <a:rPr lang="en-US" sz="2200" dirty="0">
                <a:effectLst/>
                <a:ea typeface="Arial" panose="020B0604020202020204" pitchFamily="34" charset="0"/>
                <a:cs typeface="Times New Roman"/>
              </a:rPr>
              <a:t>Even relatively straightforward diagnoses in outpatient settings are never made by a single clinician alone; instead, it is always a partnership involving patients, their families, clinicians, and other members of the health care team that leads to correct and timely diagnoses.</a:t>
            </a:r>
            <a:r>
              <a:rPr lang="en-US" sz="2200" baseline="30000" dirty="0">
                <a:effectLst/>
                <a:ea typeface="Calibri"/>
                <a:cs typeface="Times New Roman"/>
              </a:rPr>
              <a:t>15</a:t>
            </a:r>
            <a:r>
              <a:rPr lang="en-US" sz="2200" dirty="0">
                <a:ea typeface="Calibri"/>
                <a:cs typeface="Times New Roman"/>
              </a:rPr>
              <a:t> </a:t>
            </a:r>
            <a:endParaRPr lang="en-US" sz="2200" dirty="0">
              <a:effectLst/>
              <a:latin typeface="Calibri"/>
              <a:ea typeface="Calibri"/>
              <a:cs typeface="Times New Roman" panose="02020603050405020304" pitchFamily="18" charset="0"/>
            </a:endParaRPr>
          </a:p>
          <a:p>
            <a:pPr>
              <a:lnSpc>
                <a:spcPct val="107000"/>
              </a:lnSpc>
              <a:spcBef>
                <a:spcPts val="0"/>
              </a:spcBef>
            </a:pPr>
            <a:r>
              <a:rPr lang="en-US" sz="2400" dirty="0">
                <a:effectLst/>
                <a:ea typeface="Arial" panose="020B0604020202020204" pitchFamily="34" charset="0"/>
                <a:cs typeface="Times New Roman"/>
              </a:rPr>
              <a:t>One of the most widely recommended yet incompletely implemented strategies to improve diagnosis is to engage all members of the health care team as contributors to the diagnostic process.</a:t>
            </a:r>
            <a:r>
              <a:rPr lang="en-US" sz="2400" dirty="0">
                <a:ea typeface="Arial" panose="020B0604020202020204" pitchFamily="34" charset="0"/>
                <a:cs typeface="Times New Roman"/>
              </a:rPr>
              <a:t> </a:t>
            </a:r>
            <a:endParaRPr lang="en-US" sz="2400" dirty="0">
              <a:effectLst/>
              <a:ea typeface="Arial" panose="020B0604020202020204" pitchFamily="34" charset="0"/>
              <a:cs typeface="Times New Roman" panose="02020603050405020304" pitchFamily="18" charset="0"/>
            </a:endParaRPr>
          </a:p>
          <a:p>
            <a:pPr>
              <a:lnSpc>
                <a:spcPct val="107000"/>
              </a:lnSpc>
              <a:spcBef>
                <a:spcPts val="0"/>
              </a:spcBef>
            </a:pPr>
            <a:r>
              <a:rPr lang="en-US" sz="2400" dirty="0">
                <a:effectLst/>
                <a:ea typeface="Arial" panose="020B0604020202020204" pitchFamily="34" charset="0"/>
                <a:cs typeface="Times New Roman"/>
              </a:rPr>
              <a:t>As this case progressed, various members of the health care team noticed clinical phenomena that, if fully considered, would have shifted the problem representation and differential diagnosis.</a:t>
            </a:r>
            <a:r>
              <a:rPr lang="en-US" sz="2400" dirty="0">
                <a:ea typeface="Arial" panose="020B0604020202020204" pitchFamily="34" charset="0"/>
                <a:cs typeface="Times New Roman"/>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8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361903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Ensure that all team members have a role/voice in the diagnostic process (2)</a:t>
            </a:r>
            <a:endParaRPr lang="en-US" sz="2400" dirty="0">
              <a:solidFill>
                <a:schemeClr val="bg1"/>
              </a:solidFill>
            </a:endParaRPr>
          </a:p>
        </p:txBody>
      </p:sp>
      <p:sp>
        <p:nvSpPr>
          <p:cNvPr id="3" name="Content Placeholder 2"/>
          <p:cNvSpPr>
            <a:spLocks noGrp="1"/>
          </p:cNvSpPr>
          <p:nvPr>
            <p:ph idx="1"/>
          </p:nvPr>
        </p:nvSpPr>
        <p:spPr>
          <a:xfrm>
            <a:off x="259264" y="858739"/>
            <a:ext cx="11713776" cy="5560263"/>
          </a:xfrm>
        </p:spPr>
        <p:txBody>
          <a:bodyPr vert="horz" lIns="91440" tIns="45720" rIns="91440" bIns="45720" rtlCol="0" anchor="t">
            <a:noAutofit/>
          </a:bodyPr>
          <a:lstStyle/>
          <a:p>
            <a:pPr>
              <a:lnSpc>
                <a:spcPct val="107000"/>
              </a:lnSpc>
              <a:spcBef>
                <a:spcPts val="0"/>
              </a:spcBef>
            </a:pPr>
            <a:r>
              <a:rPr lang="en-US" sz="2400" dirty="0">
                <a:effectLst/>
                <a:ea typeface="Arial" panose="020B0604020202020204" pitchFamily="34" charset="0"/>
                <a:cs typeface="Times New Roman"/>
              </a:rPr>
              <a:t>For example, members of the nursing staff noted </a:t>
            </a:r>
            <a:r>
              <a:rPr lang="en-US" sz="2400" dirty="0">
                <a:ea typeface="Arial" panose="020B0604020202020204" pitchFamily="34" charset="0"/>
                <a:cs typeface="Times New Roman"/>
              </a:rPr>
              <a:t>limited </a:t>
            </a:r>
            <a:r>
              <a:rPr lang="en-US" sz="2400" dirty="0">
                <a:effectLst/>
                <a:ea typeface="Arial" panose="020B0604020202020204" pitchFamily="34" charset="0"/>
                <a:cs typeface="Times New Roman"/>
              </a:rPr>
              <a:t>eye movements during the patient’s ICU admission.</a:t>
            </a:r>
            <a:r>
              <a:rPr lang="en-US" sz="2400" dirty="0">
                <a:ea typeface="Arial" panose="020B0604020202020204" pitchFamily="34" charset="0"/>
                <a:cs typeface="Times New Roman"/>
              </a:rPr>
              <a:t> </a:t>
            </a:r>
            <a:endParaRPr lang="en-US" sz="2400" dirty="0">
              <a:effectLst/>
              <a:ea typeface="Arial" panose="020B0604020202020204" pitchFamily="34" charset="0"/>
              <a:cs typeface="Times New Roman" panose="02020603050405020304" pitchFamily="18" charset="0"/>
            </a:endParaRPr>
          </a:p>
          <a:p>
            <a:pPr lvl="1">
              <a:lnSpc>
                <a:spcPct val="107000"/>
              </a:lnSpc>
              <a:spcBef>
                <a:spcPts val="0"/>
              </a:spcBef>
            </a:pPr>
            <a:r>
              <a:rPr lang="en-US" sz="2200" dirty="0">
                <a:ea typeface="Arial" panose="020B0604020202020204" pitchFamily="34" charset="0"/>
              </a:rPr>
              <a:t>Ophthalmoplegia</a:t>
            </a:r>
            <a:r>
              <a:rPr lang="en-US" sz="2200" dirty="0">
                <a:effectLst/>
                <a:ea typeface="Arial" panose="020B0604020202020204" pitchFamily="34" charset="0"/>
              </a:rPr>
              <a:t>, </a:t>
            </a:r>
            <a:r>
              <a:rPr lang="en-US" sz="2200" dirty="0">
                <a:ea typeface="Arial" panose="020B0604020202020204" pitchFamily="34" charset="0"/>
              </a:rPr>
              <a:t>manifested by a fixed gaze with paralysis of extraocular muscles</a:t>
            </a:r>
            <a:r>
              <a:rPr lang="en-US" sz="2200" dirty="0">
                <a:effectLst/>
                <a:ea typeface="Arial" panose="020B0604020202020204" pitchFamily="34" charset="0"/>
              </a:rPr>
              <a:t>, </a:t>
            </a:r>
            <a:r>
              <a:rPr lang="en-US" sz="2200" dirty="0">
                <a:ea typeface="Arial" panose="020B0604020202020204" pitchFamily="34" charset="0"/>
              </a:rPr>
              <a:t>has </a:t>
            </a:r>
            <a:r>
              <a:rPr lang="en-US" sz="2200" dirty="0">
                <a:effectLst/>
                <a:ea typeface="Arial" panose="020B0604020202020204" pitchFamily="34" charset="0"/>
              </a:rPr>
              <a:t>a relatively narrow differential diagnosis</a:t>
            </a:r>
            <a:r>
              <a:rPr lang="en-US" sz="2200" dirty="0">
                <a:ea typeface="Arial" panose="020B0604020202020204" pitchFamily="34" charset="0"/>
              </a:rPr>
              <a:t>. </a:t>
            </a:r>
            <a:endParaRPr lang="en-US" sz="2200">
              <a:ea typeface="Arial" panose="020B0604020202020204" pitchFamily="34" charset="0"/>
              <a:cs typeface="Times New Roman" panose="02020603050405020304" pitchFamily="18" charset="0"/>
            </a:endParaRPr>
          </a:p>
          <a:p>
            <a:pPr lvl="1">
              <a:lnSpc>
                <a:spcPct val="107000"/>
              </a:lnSpc>
              <a:spcBef>
                <a:spcPts val="0"/>
              </a:spcBef>
            </a:pPr>
            <a:r>
              <a:rPr lang="en-US" sz="2200" dirty="0">
                <a:ea typeface="Arial" panose="020B0604020202020204" pitchFamily="34" charset="0"/>
              </a:rPr>
              <a:t>Recognition of this sign</a:t>
            </a:r>
            <a:r>
              <a:rPr lang="en-US" sz="2200" dirty="0">
                <a:effectLst/>
                <a:ea typeface="Arial" panose="020B0604020202020204" pitchFamily="34" charset="0"/>
              </a:rPr>
              <a:t> could have helped steer the diagnosis toward neurological </a:t>
            </a:r>
            <a:r>
              <a:rPr lang="en-US" sz="2200" dirty="0">
                <a:ea typeface="Arial" panose="020B0604020202020204" pitchFamily="34" charset="0"/>
              </a:rPr>
              <a:t>problems </a:t>
            </a:r>
            <a:r>
              <a:rPr lang="en-US" sz="2200" dirty="0">
                <a:effectLst/>
                <a:ea typeface="Arial" panose="020B0604020202020204" pitchFamily="34" charset="0"/>
              </a:rPr>
              <a:t>arising from nutritional deficiencies</a:t>
            </a:r>
            <a:r>
              <a:rPr lang="en-US" sz="2200" dirty="0">
                <a:ea typeface="Arial" panose="020B0604020202020204" pitchFamily="34" charset="0"/>
              </a:rPr>
              <a:t>.</a:t>
            </a:r>
            <a:endParaRPr lang="en-US" sz="2200">
              <a:effectLst/>
              <a:ea typeface="Arial" panose="020B0604020202020204" pitchFamily="34" charset="0"/>
              <a:cs typeface="Times New Roman" panose="02020603050405020304" pitchFamily="18" charset="0"/>
            </a:endParaRPr>
          </a:p>
          <a:p>
            <a:pPr>
              <a:lnSpc>
                <a:spcPct val="107000"/>
              </a:lnSpc>
              <a:spcBef>
                <a:spcPts val="0"/>
              </a:spcBef>
            </a:pPr>
            <a:r>
              <a:rPr lang="en-US" sz="2400" dirty="0">
                <a:effectLst/>
                <a:ea typeface="Arial" panose="020B0604020202020204" pitchFamily="34" charset="0"/>
                <a:cs typeface="Times New Roman"/>
              </a:rPr>
              <a:t>It is very likely that physical and occupational therapists were involved in managing the patient's mobility prior to discharge, and it is not clear whether their description of ataxia made its way into the clinician's problem representation and thus the differential diagnosis.</a:t>
            </a:r>
            <a:r>
              <a:rPr lang="en-US" sz="2400" dirty="0">
                <a:ea typeface="Arial" panose="020B0604020202020204" pitchFamily="34" charset="0"/>
                <a:cs typeface="Times New Roman"/>
              </a:rPr>
              <a:t> </a:t>
            </a:r>
            <a:endParaRPr lang="en-US" sz="2400" dirty="0">
              <a:effectLst/>
              <a:ea typeface="Arial" panose="020B0604020202020204" pitchFamily="34" charset="0"/>
              <a:cs typeface="Times New Roman" panose="02020603050405020304" pitchFamily="18" charset="0"/>
            </a:endParaRPr>
          </a:p>
          <a:p>
            <a:pPr>
              <a:lnSpc>
                <a:spcPct val="107000"/>
              </a:lnSpc>
              <a:spcBef>
                <a:spcPts val="0"/>
              </a:spcBef>
            </a:pPr>
            <a:r>
              <a:rPr lang="en-US" sz="2400" dirty="0">
                <a:ea typeface="Arial" panose="020B0604020202020204" pitchFamily="34" charset="0"/>
              </a:rPr>
              <a:t>The dietitian </a:t>
            </a:r>
            <a:r>
              <a:rPr lang="en-US" sz="2400" dirty="0">
                <a:effectLst/>
                <a:ea typeface="Arial" panose="020B0604020202020204" pitchFamily="34" charset="0"/>
              </a:rPr>
              <a:t>could </a:t>
            </a:r>
            <a:r>
              <a:rPr lang="en-US" sz="2400" dirty="0">
                <a:ea typeface="Arial" panose="020B0604020202020204" pitchFamily="34" charset="0"/>
              </a:rPr>
              <a:t>also have contributed </a:t>
            </a:r>
            <a:r>
              <a:rPr lang="en-US" sz="2400" dirty="0">
                <a:effectLst/>
                <a:ea typeface="Arial" panose="020B0604020202020204" pitchFamily="34" charset="0"/>
              </a:rPr>
              <a:t>to the diagnostic process, </a:t>
            </a:r>
            <a:r>
              <a:rPr lang="en-US" sz="2400" dirty="0">
                <a:ea typeface="Arial" panose="020B0604020202020204" pitchFamily="34" charset="0"/>
              </a:rPr>
              <a:t>by virtue of their involvement </a:t>
            </a:r>
            <a:r>
              <a:rPr lang="en-US" sz="2400" dirty="0">
                <a:effectLst/>
                <a:ea typeface="Arial" panose="020B0604020202020204" pitchFamily="34" charset="0"/>
              </a:rPr>
              <a:t>in assessing the patient's </a:t>
            </a:r>
            <a:r>
              <a:rPr lang="en-US" sz="2400" dirty="0">
                <a:ea typeface="Arial" panose="020B0604020202020204" pitchFamily="34" charset="0"/>
              </a:rPr>
              <a:t>nutritional status and </a:t>
            </a:r>
            <a:r>
              <a:rPr lang="en-US" sz="2400" dirty="0">
                <a:effectLst/>
                <a:ea typeface="Arial" panose="020B0604020202020204" pitchFamily="34" charset="0"/>
              </a:rPr>
              <a:t>TPN needs.</a:t>
            </a:r>
            <a:r>
              <a:rPr lang="en-US" sz="2400" dirty="0">
                <a:ea typeface="Arial" panose="020B0604020202020204" pitchFamily="34" charset="0"/>
              </a:rPr>
              <a:t> </a:t>
            </a:r>
            <a:endParaRPr lang="en-US" sz="2000" dirty="0">
              <a:ea typeface="Calibri" panose="020F0502020204030204" pitchFamily="34" charset="0"/>
              <a:cs typeface="Times New Roman"/>
            </a:endParaRPr>
          </a:p>
          <a:p>
            <a:pPr lvl="1">
              <a:lnSpc>
                <a:spcPct val="107000"/>
              </a:lnSpc>
              <a:spcBef>
                <a:spcPts val="0"/>
              </a:spcBef>
            </a:pPr>
            <a:r>
              <a:rPr lang="en-US" sz="2200" dirty="0">
                <a:effectLst/>
                <a:ea typeface="Arial" panose="020B0604020202020204" pitchFamily="34" charset="0"/>
              </a:rPr>
              <a:t>A query from the </a:t>
            </a:r>
            <a:r>
              <a:rPr lang="en-US" sz="2200" dirty="0">
                <a:ea typeface="Arial" panose="020B0604020202020204" pitchFamily="34" charset="0"/>
              </a:rPr>
              <a:t>medical </a:t>
            </a:r>
            <a:r>
              <a:rPr lang="en-US" sz="2200" dirty="0">
                <a:effectLst/>
                <a:ea typeface="Arial" panose="020B0604020202020204" pitchFamily="34" charset="0"/>
              </a:rPr>
              <a:t>team to the dietitian </a:t>
            </a:r>
            <a:r>
              <a:rPr lang="en-US" sz="2200" dirty="0">
                <a:ea typeface="Arial" panose="020B0604020202020204" pitchFamily="34" charset="0"/>
              </a:rPr>
              <a:t>might </a:t>
            </a:r>
            <a:r>
              <a:rPr lang="en-US" sz="2200" dirty="0">
                <a:effectLst/>
                <a:ea typeface="Arial" panose="020B0604020202020204" pitchFamily="34" charset="0"/>
              </a:rPr>
              <a:t>have prompted </a:t>
            </a:r>
            <a:r>
              <a:rPr lang="en-US" sz="2200" dirty="0">
                <a:ea typeface="Arial" panose="020B0604020202020204" pitchFamily="34" charset="0"/>
              </a:rPr>
              <a:t>earlier recognition of </a:t>
            </a:r>
            <a:r>
              <a:rPr lang="en-US" sz="2200" dirty="0">
                <a:effectLst/>
                <a:ea typeface="Arial" panose="020B0604020202020204" pitchFamily="34" charset="0"/>
              </a:rPr>
              <a:t>the patient’s </a:t>
            </a:r>
            <a:r>
              <a:rPr lang="en-US" sz="2200" dirty="0">
                <a:ea typeface="Arial" panose="020B0604020202020204" pitchFamily="34" charset="0"/>
              </a:rPr>
              <a:t>severe </a:t>
            </a:r>
            <a:r>
              <a:rPr lang="en-US" sz="2200" dirty="0">
                <a:effectLst/>
                <a:ea typeface="Arial" panose="020B0604020202020204" pitchFamily="34" charset="0"/>
              </a:rPr>
              <a:t>malnutrition </a:t>
            </a:r>
            <a:r>
              <a:rPr lang="en-US" sz="2200" dirty="0">
                <a:ea typeface="Arial" panose="020B0604020202020204" pitchFamily="34" charset="0"/>
              </a:rPr>
              <a:t>and resulting triad of Wernicke’s encephalopathy: ophthalmoplegia, ataxia, and altered mental status</a:t>
            </a:r>
            <a:r>
              <a:rPr lang="en-US" sz="2200" dirty="0">
                <a:effectLst/>
                <a:ea typeface="Arial" panose="020B0604020202020204" pitchFamily="34" charset="0"/>
                <a:cs typeface="Times New Roman"/>
              </a:rPr>
              <a:t>.</a:t>
            </a:r>
            <a:endParaRPr lang="en-US" sz="2200">
              <a:effectLst/>
              <a:ea typeface="Calibri" panose="020F0502020204030204" pitchFamily="34" charset="0"/>
              <a:cs typeface="Times New Roman"/>
            </a:endParaRPr>
          </a:p>
          <a:p>
            <a:pPr>
              <a:lnSpc>
                <a:spcPct val="107000"/>
              </a:lnSpc>
              <a:spcBef>
                <a:spcPts val="0"/>
              </a:spcBef>
            </a:pPr>
            <a:endParaRPr lang="en-US" sz="28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7300139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Ensure that all team members have a role/voice in the diagnostic process (3)</a:t>
            </a:r>
            <a:endParaRPr lang="en-US" sz="2400" dirty="0">
              <a:solidFill>
                <a:schemeClr val="bg1"/>
              </a:solidFill>
            </a:endParaRPr>
          </a:p>
        </p:txBody>
      </p:sp>
      <p:sp>
        <p:nvSpPr>
          <p:cNvPr id="3" name="Content Placeholder 2"/>
          <p:cNvSpPr>
            <a:spLocks noGrp="1"/>
          </p:cNvSpPr>
          <p:nvPr>
            <p:ph idx="1"/>
          </p:nvPr>
        </p:nvSpPr>
        <p:spPr>
          <a:xfrm>
            <a:off x="230509" y="1002513"/>
            <a:ext cx="11713776" cy="5416489"/>
          </a:xfrm>
        </p:spPr>
        <p:txBody>
          <a:bodyPr vert="horz" lIns="91440" tIns="45720" rIns="91440" bIns="45720" rtlCol="0" anchor="t">
            <a:noAutofit/>
          </a:bodyPr>
          <a:lstStyle/>
          <a:p>
            <a:pPr>
              <a:lnSpc>
                <a:spcPct val="107000"/>
              </a:lnSpc>
              <a:spcBef>
                <a:spcPts val="0"/>
              </a:spcBef>
            </a:pPr>
            <a:r>
              <a:rPr lang="en-US" sz="2400" dirty="0">
                <a:effectLst/>
                <a:ea typeface="Arial" panose="020B0604020202020204" pitchFamily="34" charset="0"/>
                <a:cs typeface="Times New Roman"/>
              </a:rPr>
              <a:t>While teamwork is often recommended as an intervention to improve diagnosis, there are cultural and technical barriers that inhibit effective teamwork in the modern clinical care environment.</a:t>
            </a:r>
            <a:r>
              <a:rPr lang="en-US" sz="2400" dirty="0">
                <a:ea typeface="Arial" panose="020B0604020202020204" pitchFamily="34" charset="0"/>
                <a:cs typeface="Times New Roman"/>
              </a:rPr>
              <a:t> </a:t>
            </a:r>
            <a:endParaRPr lang="en-US" sz="2400" dirty="0">
              <a:effectLst/>
              <a:ea typeface="Arial" panose="020B0604020202020204" pitchFamily="34" charset="0"/>
              <a:cs typeface="Times New Roman" panose="02020603050405020304" pitchFamily="18" charset="0"/>
            </a:endParaRPr>
          </a:p>
          <a:p>
            <a:pPr lvl="1">
              <a:lnSpc>
                <a:spcPct val="107000"/>
              </a:lnSpc>
              <a:spcBef>
                <a:spcPts val="0"/>
              </a:spcBef>
            </a:pPr>
            <a:r>
              <a:rPr lang="en-US" sz="2200" dirty="0">
                <a:effectLst/>
                <a:ea typeface="Arial" panose="020B0604020202020204" pitchFamily="34" charset="0"/>
                <a:cs typeface="Times New Roman"/>
              </a:rPr>
              <a:t>These barriers include professional hierarchy, time pressure, challenging workloads, and inadequate structures for team collaboration.</a:t>
            </a:r>
            <a:r>
              <a:rPr lang="en-US" sz="2200" dirty="0">
                <a:ea typeface="Arial" panose="020B0604020202020204" pitchFamily="34" charset="0"/>
                <a:cs typeface="Times New Roman"/>
              </a:rPr>
              <a:t> </a:t>
            </a:r>
          </a:p>
          <a:p>
            <a:pPr lvl="1">
              <a:lnSpc>
                <a:spcPct val="107000"/>
              </a:lnSpc>
              <a:spcBef>
                <a:spcPts val="0"/>
              </a:spcBef>
            </a:pPr>
            <a:r>
              <a:rPr lang="en-US" sz="2200" dirty="0">
                <a:ea typeface="Arial" panose="020B0604020202020204" pitchFamily="34" charset="0"/>
              </a:rPr>
              <a:t>Implicit clinician </a:t>
            </a:r>
            <a:r>
              <a:rPr lang="en-US" sz="2200" dirty="0">
                <a:solidFill>
                  <a:schemeClr val="bg1"/>
                </a:solidFill>
                <a:ea typeface="Arial" panose="020B0604020202020204" pitchFamily="34" charset="0"/>
                <a:hlinkClick r:id="rId4">
                  <a:extLst>
                    <a:ext uri="{A12FA001-AC4F-418D-AE19-62706E023703}">
                      <ahyp:hlinkClr xmlns:ahyp="http://schemas.microsoft.com/office/drawing/2018/hyperlinkcolor" val="tx"/>
                    </a:ext>
                  </a:extLst>
                </a:hlinkClick>
              </a:rPr>
              <a:t>bias</a:t>
            </a:r>
            <a:r>
              <a:rPr lang="en-US" sz="2200" dirty="0">
                <a:ea typeface="Arial" panose="020B0604020202020204" pitchFamily="34" charset="0"/>
              </a:rPr>
              <a:t> against obese patients must also be considered, because this bias may interfere with full consideration of seemingly unlikely diagnoses, such as severe malnutrition.</a:t>
            </a:r>
            <a:r>
              <a:rPr lang="en-US" sz="2200" baseline="30000" dirty="0">
                <a:ea typeface="Arial" panose="020B0604020202020204" pitchFamily="34" charset="0"/>
              </a:rPr>
              <a:t>16</a:t>
            </a:r>
            <a:endParaRPr lang="en-US" sz="2200" dirty="0">
              <a:ea typeface="Arial" panose="020B0604020202020204" pitchFamily="34" charset="0"/>
            </a:endParaRPr>
          </a:p>
          <a:p>
            <a:pPr>
              <a:lnSpc>
                <a:spcPct val="107000"/>
              </a:lnSpc>
              <a:spcBef>
                <a:spcPts val="0"/>
              </a:spcBef>
            </a:pPr>
            <a:r>
              <a:rPr lang="en-US" sz="2400" dirty="0">
                <a:ea typeface="Arial" panose="020B0604020202020204" pitchFamily="34" charset="0"/>
              </a:rPr>
              <a:t>Fortunately, the modern environment also has enabling factors for teamwork, including an electronic health record to which all team members – including patients and their families – can contribute and view one another's thoughts and decision making, improved instant messaging technology, and prominent acknowledgment of the role of all members of the healthcare team in the diagnostic process.</a:t>
            </a:r>
            <a:r>
              <a:rPr lang="en-US" sz="2400" baseline="30000" dirty="0">
                <a:ea typeface="Arial" panose="020B0604020202020204" pitchFamily="34" charset="0"/>
              </a:rPr>
              <a:t>15,16</a:t>
            </a:r>
            <a:endParaRPr lang="en-US" sz="2400" dirty="0">
              <a:ea typeface="Arial" panose="020B0604020202020204" pitchFamily="34" charset="0"/>
              <a:cs typeface="Times New Roman"/>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883466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a:xfrm>
            <a:off x="259264" y="983101"/>
            <a:ext cx="11483739" cy="5298890"/>
          </a:xfrm>
        </p:spPr>
        <p:txBody>
          <a:bodyPr vert="horz" lIns="91440" tIns="45720" rIns="91440" bIns="45720" rtlCol="0" anchor="t">
            <a:noAutofit/>
          </a:bodyPr>
          <a:lstStyle/>
          <a:p>
            <a:pPr marL="58420" indent="-1270">
              <a:spcAft>
                <a:spcPts val="1200"/>
              </a:spcAft>
              <a:buNone/>
              <a:defRPr/>
            </a:pPr>
            <a:r>
              <a:rPr lang="en-US" sz="2400" i="1" dirty="0"/>
              <a:t>At the conclusion of this educational activity, participants should be able to:</a:t>
            </a:r>
          </a:p>
          <a:p>
            <a:pPr fontAlgn="base"/>
            <a:r>
              <a:rPr lang="en-US" sz="2800" b="0" i="0" dirty="0">
                <a:solidFill>
                  <a:schemeClr val="bg1"/>
                </a:solidFill>
                <a:effectLst/>
              </a:rPr>
              <a:t>Discuss challenges associated with </a:t>
            </a:r>
            <a:r>
              <a:rPr lang="en-US" sz="2800" dirty="0">
                <a:solidFill>
                  <a:schemeClr val="bg1"/>
                </a:solidFill>
              </a:rPr>
              <a:t>the dynamic</a:t>
            </a:r>
            <a:r>
              <a:rPr lang="en-US" sz="2800" b="0" i="0" dirty="0">
                <a:solidFill>
                  <a:schemeClr val="bg1"/>
                </a:solidFill>
                <a:effectLst/>
              </a:rPr>
              <a:t> </a:t>
            </a:r>
            <a:r>
              <a:rPr lang="en-US" sz="2800" dirty="0">
                <a:solidFill>
                  <a:schemeClr val="bg1"/>
                </a:solidFill>
              </a:rPr>
              <a:t>nature of</a:t>
            </a:r>
            <a:r>
              <a:rPr lang="en-US" sz="2800" b="0" i="0" dirty="0">
                <a:solidFill>
                  <a:schemeClr val="bg1"/>
                </a:solidFill>
                <a:effectLst/>
              </a:rPr>
              <a:t> the diagnostic process</a:t>
            </a:r>
            <a:r>
              <a:rPr lang="en-US" sz="2800" dirty="0">
                <a:solidFill>
                  <a:schemeClr val="bg1"/>
                </a:solidFill>
              </a:rPr>
              <a:t>, and the importance of evolving problem representation in that process</a:t>
            </a:r>
            <a:r>
              <a:rPr lang="en-US" sz="2800" b="0" i="0" dirty="0">
                <a:solidFill>
                  <a:schemeClr val="bg1"/>
                </a:solidFill>
                <a:effectLst/>
              </a:rPr>
              <a:t>.</a:t>
            </a:r>
            <a:r>
              <a:rPr lang="en-US" sz="2800" dirty="0">
                <a:solidFill>
                  <a:schemeClr val="bg1"/>
                </a:solidFill>
              </a:rPr>
              <a:t> </a:t>
            </a:r>
          </a:p>
          <a:p>
            <a:r>
              <a:rPr lang="en-US" sz="2800" dirty="0">
                <a:solidFill>
                  <a:schemeClr val="bg1"/>
                </a:solidFill>
              </a:rPr>
              <a:t>I</a:t>
            </a:r>
            <a:r>
              <a:rPr lang="en-US" sz="2800" b="0" i="0" dirty="0">
                <a:solidFill>
                  <a:schemeClr val="bg1"/>
                </a:solidFill>
                <a:effectLst/>
              </a:rPr>
              <a:t>dentify ways that bias associated with medical conditions, such as obesity and its treatment, can lead to poorer outcomes.</a:t>
            </a:r>
            <a:r>
              <a:rPr lang="en-US" sz="2800" dirty="0">
                <a:solidFill>
                  <a:schemeClr val="bg1"/>
                </a:solidFill>
              </a:rPr>
              <a:t> </a:t>
            </a:r>
            <a:endParaRPr lang="en-US" sz="2800">
              <a:solidFill>
                <a:schemeClr val="bg1"/>
              </a:solidFill>
            </a:endParaRPr>
          </a:p>
          <a:p>
            <a:r>
              <a:rPr lang="en-US" sz="2800" dirty="0">
                <a:solidFill>
                  <a:schemeClr val="bg1"/>
                </a:solidFill>
              </a:rPr>
              <a:t>Describe how effective teamwork improves the </a:t>
            </a:r>
            <a:r>
              <a:rPr lang="en-US" sz="2800" b="0" i="0" dirty="0">
                <a:solidFill>
                  <a:schemeClr val="bg1"/>
                </a:solidFill>
                <a:effectLst/>
              </a:rPr>
              <a:t>diagnostic </a:t>
            </a:r>
            <a:r>
              <a:rPr lang="en-US" sz="2800" dirty="0">
                <a:solidFill>
                  <a:schemeClr val="bg1"/>
                </a:solidFill>
              </a:rPr>
              <a:t>process and identify key barriers </a:t>
            </a:r>
            <a:r>
              <a:rPr lang="en-US" sz="2800" b="0" i="0" dirty="0">
                <a:solidFill>
                  <a:schemeClr val="bg1"/>
                </a:solidFill>
                <a:effectLst/>
              </a:rPr>
              <a:t>and </a:t>
            </a:r>
            <a:r>
              <a:rPr lang="en-US" sz="2800" dirty="0">
                <a:solidFill>
                  <a:schemeClr val="bg1"/>
                </a:solidFill>
              </a:rPr>
              <a:t>enabling factors for effective teamwork</a:t>
            </a:r>
            <a:r>
              <a:rPr lang="en-US" sz="2800" b="0" i="0" dirty="0">
                <a:solidFill>
                  <a:schemeClr val="bg1"/>
                </a:solidFill>
                <a:effectLst/>
              </a:rPr>
              <a:t>.</a:t>
            </a:r>
            <a:r>
              <a:rPr lang="en-US" sz="2800" dirty="0">
                <a:solidFill>
                  <a:schemeClr val="bg1"/>
                </a:solidFill>
              </a:rPr>
              <a:t> </a:t>
            </a:r>
            <a:endParaRPr lang="en-US" sz="2800">
              <a:solidFill>
                <a:schemeClr val="bg1"/>
              </a:solidFill>
            </a:endParaRPr>
          </a:p>
          <a:p>
            <a:endParaRPr lang="en-US" sz="2800" dirty="0"/>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3082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Ensure that all team members have a role/voice in the diagnostic process (4)</a:t>
            </a:r>
            <a:endParaRPr lang="en-US" sz="2400" dirty="0">
              <a:solidFill>
                <a:schemeClr val="bg1"/>
              </a:solidFill>
            </a:endParaRPr>
          </a:p>
        </p:txBody>
      </p:sp>
      <p:sp>
        <p:nvSpPr>
          <p:cNvPr id="3" name="Content Placeholder 2"/>
          <p:cNvSpPr>
            <a:spLocks noGrp="1"/>
          </p:cNvSpPr>
          <p:nvPr>
            <p:ph idx="1"/>
          </p:nvPr>
        </p:nvSpPr>
        <p:spPr>
          <a:xfrm>
            <a:off x="230509" y="1189419"/>
            <a:ext cx="11713776" cy="5416489"/>
          </a:xfrm>
        </p:spPr>
        <p:txBody>
          <a:bodyPr vert="horz" lIns="91440" tIns="45720" rIns="91440" bIns="45720" rtlCol="0" anchor="t">
            <a:noAutofit/>
          </a:bodyPr>
          <a:lstStyle/>
          <a:p>
            <a:pPr>
              <a:lnSpc>
                <a:spcPct val="107000"/>
              </a:lnSpc>
              <a:spcBef>
                <a:spcPts val="0"/>
              </a:spcBef>
            </a:pPr>
            <a:r>
              <a:rPr lang="en-US" sz="2800" dirty="0">
                <a:ea typeface="Arial" panose="020B0604020202020204" pitchFamily="34" charset="0"/>
              </a:rPr>
              <a:t>In this case, we should consider how key information arising from nurses</a:t>
            </a:r>
            <a:r>
              <a:rPr lang="en-US" sz="2800" dirty="0">
                <a:effectLst/>
                <a:ea typeface="Arial" panose="020B0604020202020204" pitchFamily="34" charset="0"/>
              </a:rPr>
              <a:t>, </a:t>
            </a:r>
            <a:r>
              <a:rPr lang="en-US" sz="2800" dirty="0">
                <a:ea typeface="Arial" panose="020B0604020202020204" pitchFamily="34" charset="0"/>
              </a:rPr>
              <a:t>physical and occupational therapists</a:t>
            </a:r>
            <a:r>
              <a:rPr lang="en-US" sz="2800" dirty="0">
                <a:effectLst/>
                <a:ea typeface="Arial" panose="020B0604020202020204" pitchFamily="34" charset="0"/>
              </a:rPr>
              <a:t>, </a:t>
            </a:r>
            <a:r>
              <a:rPr lang="en-US" sz="2800" dirty="0">
                <a:ea typeface="Arial" panose="020B0604020202020204" pitchFamily="34" charset="0"/>
              </a:rPr>
              <a:t>dietitians</a:t>
            </a:r>
            <a:r>
              <a:rPr lang="en-US" sz="2800" dirty="0">
                <a:effectLst/>
                <a:ea typeface="Arial" panose="020B0604020202020204" pitchFamily="34" charset="0"/>
              </a:rPr>
              <a:t>, and </a:t>
            </a:r>
            <a:r>
              <a:rPr lang="en-US" sz="2800" dirty="0">
                <a:ea typeface="Arial" panose="020B0604020202020204" pitchFamily="34" charset="0"/>
              </a:rPr>
              <a:t>other members of the health care team is considered in the differential diagnosis and how all these professionals should more actively participate as members of the diagnostic team... </a:t>
            </a:r>
          </a:p>
          <a:p>
            <a:pPr lvl="1">
              <a:lnSpc>
                <a:spcPct val="107000"/>
              </a:lnSpc>
              <a:spcBef>
                <a:spcPts val="0"/>
              </a:spcBef>
            </a:pPr>
            <a:r>
              <a:rPr lang="en-US" sz="2400" dirty="0">
                <a:ea typeface="Arial" panose="020B0604020202020204" pitchFamily="34" charset="0"/>
              </a:rPr>
              <a:t>bringing their diverse perspectives, </a:t>
            </a:r>
          </a:p>
          <a:p>
            <a:pPr lvl="1">
              <a:lnSpc>
                <a:spcPct val="107000"/>
              </a:lnSpc>
              <a:spcBef>
                <a:spcPts val="0"/>
              </a:spcBef>
            </a:pPr>
            <a:r>
              <a:rPr lang="en-US" sz="2400" dirty="0">
                <a:ea typeface="Arial" panose="020B0604020202020204" pitchFamily="34" charset="0"/>
              </a:rPr>
              <a:t>improving problem representation, and </a:t>
            </a:r>
          </a:p>
          <a:p>
            <a:pPr lvl="1">
              <a:lnSpc>
                <a:spcPct val="107000"/>
              </a:lnSpc>
              <a:spcBef>
                <a:spcPts val="0"/>
              </a:spcBef>
            </a:pPr>
            <a:r>
              <a:rPr lang="en-US" sz="2400" dirty="0">
                <a:ea typeface="Arial" panose="020B0604020202020204" pitchFamily="34" charset="0"/>
              </a:rPr>
              <a:t>potentially countering implicit bias. </a:t>
            </a:r>
            <a:endParaRPr lang="en-US" sz="2400" dirty="0"/>
          </a:p>
          <a:p>
            <a:pPr>
              <a:lnSpc>
                <a:spcPct val="107000"/>
              </a:lnSpc>
              <a:spcBef>
                <a:spcPts val="0"/>
              </a:spcBef>
            </a:pPr>
            <a:endParaRPr lang="en-US" sz="2800" dirty="0">
              <a:ea typeface="Arial" panose="020B0604020202020204" pitchFamily="34" charset="0"/>
            </a:endParaRPr>
          </a:p>
          <a:p>
            <a:pPr lvl="1">
              <a:lnSpc>
                <a:spcPct val="107000"/>
              </a:lnSpc>
              <a:spcBef>
                <a:spcPts val="0"/>
              </a:spcBef>
            </a:pPr>
            <a:endParaRPr lang="en-US" sz="2400" dirty="0">
              <a:ea typeface="Arial" panose="020B0604020202020204" pitchFamily="34" charset="0"/>
            </a:endParaRPr>
          </a:p>
          <a:p>
            <a:pPr>
              <a:lnSpc>
                <a:spcPct val="107000"/>
              </a:lnSpc>
              <a:spcBef>
                <a:spcPts val="0"/>
              </a:spcBef>
            </a:pPr>
            <a:endParaRPr lang="en-US" sz="2400" dirty="0">
              <a:ea typeface="Arial" panose="020B0604020202020204" pitchFamily="34" charset="0"/>
              <a:cs typeface="Times New Roman"/>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3857916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Take Home Points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31</a:t>
            </a:fld>
            <a:endParaRPr lang="en-US"/>
          </a:p>
        </p:txBody>
      </p:sp>
    </p:spTree>
    <p:custDataLst>
      <p:tags r:id="rId1"/>
    </p:custDataLst>
    <p:extLst>
      <p:ext uri="{BB962C8B-B14F-4D97-AF65-F5344CB8AC3E}">
        <p14:creationId xmlns:p14="http://schemas.microsoft.com/office/powerpoint/2010/main" val="2154214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Take-Home Points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32</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59264" y="1029173"/>
            <a:ext cx="11713776" cy="5622835"/>
          </a:xfrm>
        </p:spPr>
        <p:txBody>
          <a:bodyPr vert="horz" lIns="91440" tIns="45720" rIns="91440" bIns="45720" rtlCol="0" anchor="t">
            <a:normAutofit/>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Diagnosis is a complex process that requires diligent consideration of clinical factors that are shifting in and out of frame throughout a patient’s journey.</a:t>
            </a:r>
          </a:p>
          <a:p>
            <a:pPr marL="342900" marR="0" lvl="0" indent="-342900">
              <a:lnSpc>
                <a:spcPct val="107000"/>
              </a:lnSpc>
              <a:spcBef>
                <a:spcPts val="0"/>
              </a:spcBef>
              <a:spcAft>
                <a:spcPts val="0"/>
              </a:spcAft>
              <a:buFont typeface="Symbol" panose="05050102010706020507" pitchFamily="18" charset="2"/>
              <a:buChar cha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Problem representation is a key part of the diagnostic process that frames the clinical situation and helps inform differential diagnosis as well as management.</a:t>
            </a:r>
          </a:p>
          <a:p>
            <a:pPr marL="342900" marR="0" lvl="0" indent="-342900">
              <a:lnSpc>
                <a:spcPct val="107000"/>
              </a:lnSpc>
              <a:spcBef>
                <a:spcPts val="0"/>
              </a:spcBef>
              <a:spcAft>
                <a:spcPts val="0"/>
              </a:spcAft>
              <a:buFont typeface="Symbol" panose="05050102010706020507" pitchFamily="18" charset="2"/>
              <a:buChar cha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Accurate problem representation requires input from all members of the diagnostic team, and it is imperative that health care systems identify methods to actively engage all health care team members – including patients – as contributors to the diagnostic process.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gn="l" rtl="0" fontAlgn="base"/>
            <a:endParaRPr lang="en-US" sz="2400" b="0" i="0" dirty="0">
              <a:solidFill>
                <a:schemeClr val="bg1"/>
              </a:solidFill>
              <a:effectLst/>
              <a:latin typeface="Arial" panose="020B0604020202020204" pitchFamily="34" charset="0"/>
            </a:endParaRP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1034032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References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33</a:t>
            </a:fld>
            <a:endParaRPr lang="en-US"/>
          </a:p>
        </p:txBody>
      </p:sp>
    </p:spTree>
    <p:custDataLst>
      <p:tags r:id="rId1"/>
    </p:custDataLst>
    <p:extLst>
      <p:ext uri="{BB962C8B-B14F-4D97-AF65-F5344CB8AC3E}">
        <p14:creationId xmlns:p14="http://schemas.microsoft.com/office/powerpoint/2010/main" val="1836057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34</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lnSpc>
                <a:spcPct val="107000"/>
              </a:lnSpc>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Bordini</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BJ, Walsh RD, Basel D, Deshmukh T. Attaining Diagnostic Excellence: How the Structure and Function of a Rare Disease Service Contribute to Ending the Diagnostic Odyssey.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Med Clin North Am</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2024;108(1):1-14.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Choi JJ,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Durning</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SJ. Context matters: toward a multilevel perspective on context in clinical reasoning and error.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Diagnosis (</a:t>
            </a:r>
            <a:r>
              <a:rPr lang="en-US" sz="1200" i="1" dirty="0" err="1">
                <a:solidFill>
                  <a:schemeClr val="bg1"/>
                </a:solidFill>
                <a:effectLst/>
                <a:latin typeface="Arial" panose="020B0604020202020204" pitchFamily="34" charset="0"/>
                <a:ea typeface="Arial" panose="020B0604020202020204" pitchFamily="34" charset="0"/>
                <a:cs typeface="Arial" panose="020B0604020202020204" pitchFamily="34" charset="0"/>
              </a:rPr>
              <a:t>Berl</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2023;10(2):89-95.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Wilson E, Daniel M, Rao A, et al. A scoping review of distributed cognition in acute care clinical decision-making.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Diagnosis (</a:t>
            </a:r>
            <a:r>
              <a:rPr lang="en-US" sz="1200" i="1" dirty="0" err="1">
                <a:solidFill>
                  <a:schemeClr val="bg1"/>
                </a:solidFill>
                <a:effectLst/>
                <a:latin typeface="Arial" panose="020B0604020202020204" pitchFamily="34" charset="0"/>
                <a:ea typeface="Arial" panose="020B0604020202020204" pitchFamily="34" charset="0"/>
                <a:cs typeface="Arial" panose="020B0604020202020204" pitchFamily="34" charset="0"/>
              </a:rPr>
              <a:t>Berl</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2023;10(2):68-88.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Yang D,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Fineberg</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HV, Cosby K. Diagnostic Excellence.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JAMA</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2021;326(19):1905-1906.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Mederos</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MA,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Reber</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HA, Girgis MD. Acute Pancreatitis: A Review.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JAMA</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2021;325(4):382-390.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de-</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Madaria</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E, Buxbaum JL, Maisonneuve P, et al. Aggressive or Moderate Fluid Resuscitation in Acute Pancreatitis.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N Engl J Med</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2022;387(11):989-1000.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Eva L,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Brehar</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FM, Florian IA, et al. Neuropsychiatric and Neuropsychological Aspects of Alcohol-Related Cognitive Disorders: An In-Depth Review of Wernicke’s Encephalopathy and Korsakoff’s Syndrome.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J Clin Med</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2023;12(18):6101.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Chang RW,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Bordage</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G, Connell KJ. The importance of early problem representation during case presentations. </a:t>
            </a:r>
            <a:r>
              <a:rPr lang="en-US" sz="1200" i="1" dirty="0" err="1">
                <a:solidFill>
                  <a:schemeClr val="bg1"/>
                </a:solidFill>
                <a:effectLst/>
                <a:latin typeface="Arial" panose="020B0604020202020204" pitchFamily="34" charset="0"/>
                <a:ea typeface="Arial" panose="020B0604020202020204" pitchFamily="34" charset="0"/>
                <a:cs typeface="Arial" panose="020B0604020202020204" pitchFamily="34" charset="0"/>
              </a:rPr>
              <a:t>Acad</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 Med</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1998;73(10 Suppl):S109-111.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Thammasitboon</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S,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Rencic</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JJ, Trowbridge RL, Olson APJ, Sur M, Dhaliwal G. The Assessment of Reasoning Tool (ART): structuring the conversation between teachers and learners.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Diagnosis (</a:t>
            </a:r>
            <a:r>
              <a:rPr lang="en-US" sz="1200" i="1" dirty="0" err="1">
                <a:solidFill>
                  <a:schemeClr val="bg1"/>
                </a:solidFill>
                <a:effectLst/>
                <a:latin typeface="Arial" panose="020B0604020202020204" pitchFamily="34" charset="0"/>
                <a:ea typeface="Arial" panose="020B0604020202020204" pitchFamily="34" charset="0"/>
                <a:cs typeface="Arial" panose="020B0604020202020204" pitchFamily="34" charset="0"/>
              </a:rPr>
              <a:t>Berl</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2018;5(4):197-203.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Schaye</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V,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Eliasz</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KL,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Janjigian</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M, Stern DT. Theory-guided teaching: Implementation of a clinical reasoning curriculum in residents.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Med Teach</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2019;41(10):1192-1199.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McQuade CN,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Bonifacino</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E. Reasoning on Rounds: Summary Statement or Problem Representation?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J Gen Intern Med</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2024;39(4):714.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Bowen JL. Educational strategies to promote clinical diagnostic reasoning. </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N Engl J Med</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2006;355(21):2217-2225.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Oudman</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E,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Wijnia</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JW, van Dam M, Biter LU, Postma A. Preventing Wernicke Encephalopathy After Bariatric Surgery. </a:t>
            </a:r>
            <a:r>
              <a:rPr lang="en-US" sz="1200" i="1" dirty="0" err="1">
                <a:solidFill>
                  <a:schemeClr val="bg1"/>
                </a:solidFill>
                <a:effectLst/>
                <a:latin typeface="Arial" panose="020B0604020202020204" pitchFamily="34" charset="0"/>
                <a:ea typeface="Arial" panose="020B0604020202020204" pitchFamily="34" charset="0"/>
                <a:cs typeface="Arial" panose="020B0604020202020204" pitchFamily="34" charset="0"/>
              </a:rPr>
              <a:t>Obes</a:t>
            </a:r>
            <a:r>
              <a:rPr lang="en-US" sz="1200" i="1" dirty="0">
                <a:solidFill>
                  <a:schemeClr val="bg1"/>
                </a:solidFill>
                <a:effectLst/>
                <a:latin typeface="Arial" panose="020B0604020202020204" pitchFamily="34" charset="0"/>
                <a:ea typeface="Arial" panose="020B0604020202020204" pitchFamily="34" charset="0"/>
                <a:cs typeface="Arial" panose="020B0604020202020204" pitchFamily="34" charset="0"/>
              </a:rPr>
              <a:t> Surg</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2018;28(7):2060-2068.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Balogh EP, Miller BT, Ball JR, Committee on Diagnostic Error in Health Care; Board on Health Care Services; Institute of Medicine; Improving Diagnosis in Health Care. Washington (DC): National Academies Press (US); 2015.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7">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Sabin JA, Marini M,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Nosek</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BA. Implicit and explicit anti-fat bias among a large sample of medical doctors by BMI, race/ethnicity and gender.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PLoS</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One. 2012;7(11):e48448.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Graber ML,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Rusz</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D, Jones ML, et al. The new diagnostic team. Diagnosis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Berl</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2017;4(4):225-238.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19">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Olson APJ,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Durning</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SJ, Fernandez Branson C, Sick B, Lane KP,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Rencic</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JJ. Teamwork in clinical reasoning - cooperative or parallel play? Diagnosis (</a:t>
            </a:r>
            <a:r>
              <a:rPr lang="en-US" sz="1200" dirty="0" err="1">
                <a:solidFill>
                  <a:schemeClr val="bg1"/>
                </a:solidFill>
                <a:effectLst/>
                <a:latin typeface="Arial" panose="020B0604020202020204" pitchFamily="34" charset="0"/>
                <a:ea typeface="Arial" panose="020B0604020202020204" pitchFamily="34" charset="0"/>
                <a:cs typeface="Arial" panose="020B0604020202020204" pitchFamily="34" charset="0"/>
              </a:rPr>
              <a:t>Berl</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 2020;7(3):307-312. [</a:t>
            </a:r>
            <a:r>
              <a:rPr lang="en-US" sz="1200" u="sng" dirty="0">
                <a:solidFill>
                  <a:schemeClr val="bg1"/>
                </a:solidFill>
                <a:effectLst/>
                <a:latin typeface="Arial" panose="020B0604020202020204" pitchFamily="34" charset="0"/>
                <a:ea typeface="Arial" panose="020B0604020202020204" pitchFamily="34" charset="0"/>
                <a:cs typeface="Arial" panose="020B0604020202020204" pitchFamily="34" charset="0"/>
                <a:hlinkClick r:id="rId20">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Arial" panose="020B0604020202020204" pitchFamily="34" charset="0"/>
                <a:cs typeface="Arial" panose="020B0604020202020204" pitchFamily="34" charset="0"/>
              </a:rPr>
              <a:t>]</a:t>
            </a: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Clr>
                <a:srgbClr val="000000"/>
              </a:buClr>
              <a:buSzPts val="1100"/>
              <a:buNone/>
            </a:pPr>
            <a:endParaRPr lang="en-US" sz="1200" dirty="0">
              <a:solidFill>
                <a:schemeClr val="bg1"/>
              </a:solidFill>
              <a:effectLst/>
              <a:latin typeface="Arial" panose="020B0604020202020204" pitchFamily="34" charset="0"/>
              <a:ea typeface="Yu Mincho" panose="02020400000000000000" pitchFamily="18" charset="-128"/>
              <a:cs typeface="Arial" panose="020B0604020202020204" pitchFamily="34" charset="0"/>
            </a:endParaRPr>
          </a:p>
          <a:p>
            <a:pPr marL="0" marR="0" lvl="0" indent="0">
              <a:lnSpc>
                <a:spcPct val="107000"/>
              </a:lnSpc>
              <a:spcBef>
                <a:spcPts val="0"/>
              </a:spcBef>
              <a:spcAft>
                <a:spcPts val="0"/>
              </a:spcAft>
              <a:buNone/>
            </a:pPr>
            <a:endParaRPr lang="en-US" sz="1200" dirty="0">
              <a:solidFill>
                <a:schemeClr val="bg1"/>
              </a:solidFill>
              <a:effectLst/>
              <a:highlight>
                <a:srgbClr val="0000FF"/>
              </a:highligh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42548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63084" y="1435101"/>
            <a:ext cx="10363200" cy="1362075"/>
          </a:xfrm>
        </p:spPr>
        <p:txBody>
          <a:bodyPr>
            <a:normAutofit fontScale="90000"/>
          </a:bodyPr>
          <a:lstStyle/>
          <a:p>
            <a:pPr algn="ctr"/>
            <a:r>
              <a:rPr lang="en-US" dirty="0"/>
              <a:t>Managing Complexity in Diagnosis: Life-threatening Complications after Gastric Bypass Surgery</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a:t>
            </a:fld>
            <a:endParaRPr lang="en-US"/>
          </a:p>
        </p:txBody>
      </p:sp>
    </p:spTree>
    <p:custDataLst>
      <p:tags r:id="rId1"/>
    </p:custDataLst>
    <p:extLst>
      <p:ext uri="{BB962C8B-B14F-4D97-AF65-F5344CB8AC3E}">
        <p14:creationId xmlns:p14="http://schemas.microsoft.com/office/powerpoint/2010/main" val="132872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(1)</a:t>
            </a:r>
            <a:endParaRPr lang="en-US">
              <a:solidFill>
                <a:schemeClr val="bg1"/>
              </a:solidFill>
            </a:endParaRPr>
          </a:p>
        </p:txBody>
      </p:sp>
      <p:sp>
        <p:nvSpPr>
          <p:cNvPr id="3" name="Content Placeholder 2"/>
          <p:cNvSpPr>
            <a:spLocks noGrp="1"/>
          </p:cNvSpPr>
          <p:nvPr>
            <p:ph idx="1"/>
          </p:nvPr>
        </p:nvSpPr>
        <p:spPr>
          <a:xfrm>
            <a:off x="488372" y="1057619"/>
            <a:ext cx="11484667" cy="5584481"/>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About five weeks after gastric bypass surgery, a woman began experiencing nausea and vomiting when she attempted to eat solid food, but she could keep down liquids.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 physician performed an outpatient dilation procedure for a suspected postoperative stricture.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Two days after this procedure, the patient was treated for dehydration in an outpatient clinic.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The next day, the patient went to the emergency department (ED) with continued nausea and vomiting, and she reported losing 100 pounds since her bypass surgery (i.e., several times the expected weight loss over this period). </a:t>
            </a:r>
          </a:p>
          <a:p>
            <a:pPr lvl="1">
              <a:lnSpc>
                <a:spcPct val="107000"/>
              </a:lnSpc>
              <a:spcBef>
                <a:spcPts val="0"/>
              </a:spcBef>
            </a:pPr>
            <a:r>
              <a:rPr lang="en-US" sz="2200" dirty="0">
                <a:effectLst/>
                <a:ea typeface="Calibri"/>
                <a:cs typeface="Times New Roman"/>
              </a:rPr>
              <a:t>A computed tomography (CT) scan was performed in the ED, and she was admitted to the intensive care unit (ICU) for pancreatitis and dehydration.</a:t>
            </a:r>
            <a:r>
              <a:rPr lang="en-US" sz="2200" dirty="0">
                <a:ea typeface="Calibri"/>
                <a:cs typeface="Times New Roman"/>
              </a:rPr>
              <a:t> </a:t>
            </a:r>
            <a:endParaRPr lang="en-US" sz="22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r>
              <a:rPr lang="en-US" sz="2200" dirty="0">
                <a:effectLst/>
                <a:ea typeface="Calibri"/>
                <a:cs typeface="Times New Roman"/>
              </a:rPr>
              <a:t>Her neurological and mental status examinations were documented as normal.</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a:t>
            </a:fld>
            <a:endParaRPr lang="en-US">
              <a:solidFill>
                <a:srgbClr val="0082BA">
                  <a:lumMod val="50000"/>
                </a:srgbClr>
              </a:solidFill>
            </a:endParaRPr>
          </a:p>
        </p:txBody>
      </p:sp>
    </p:spTree>
    <p:custDataLst>
      <p:tags r:id="rId2"/>
    </p:custDataLst>
    <p:extLst>
      <p:ext uri="{BB962C8B-B14F-4D97-AF65-F5344CB8AC3E}">
        <p14:creationId xmlns:p14="http://schemas.microsoft.com/office/powerpoint/2010/main" val="175935727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(2)</a:t>
            </a:r>
            <a:endParaRPr lang="en-US" dirty="0">
              <a:solidFill>
                <a:schemeClr val="bg1"/>
              </a:solidFill>
            </a:endParaRPr>
          </a:p>
        </p:txBody>
      </p:sp>
      <p:sp>
        <p:nvSpPr>
          <p:cNvPr id="3" name="Content Placeholder 2"/>
          <p:cNvSpPr>
            <a:spLocks noGrp="1"/>
          </p:cNvSpPr>
          <p:nvPr>
            <p:ph idx="1"/>
          </p:nvPr>
        </p:nvSpPr>
        <p:spPr>
          <a:xfrm>
            <a:off x="488373" y="942210"/>
            <a:ext cx="11484667" cy="5584481"/>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Within a few days after admission to the ICU, nursing documentation indicated that the patient had difficulty walking even with assistance, and she complained of a tingling sensation in her fingers and tightness in her shoulder.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Additionally, the patient’s vomiting had not subsided, she developed fecal incontinence, and she appeared alert but would not respond to questions, leading the physician to question if she was depressed.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During the next week, the patient was unable to tolerate either food or liquids by mouth.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Although a nutritional assessment suggested total parenteral nutrition (TPN), TPN was not started and the patient continued to suffer from dizziness, vomiting, and an unsteady gait, suggesting pelvic muscle weakness and requiring use of a “tether” to keep her from falling.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Nurses continued to report that she was intermittently uncommunicative with a “fixed” gaze.</a:t>
            </a:r>
            <a:endParaRPr lang="en-US" sz="2400" b="1" dirty="0">
              <a:effectLst/>
              <a:ea typeface="Calibri" panose="020F0502020204030204" pitchFamily="34" charset="0"/>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006163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(3)</a:t>
            </a:r>
            <a:endParaRPr lang="en-US" dirty="0">
              <a:solidFill>
                <a:schemeClr val="bg1"/>
              </a:solidFill>
            </a:endParaRPr>
          </a:p>
        </p:txBody>
      </p:sp>
      <p:sp>
        <p:nvSpPr>
          <p:cNvPr id="3" name="Content Placeholder 2"/>
          <p:cNvSpPr>
            <a:spLocks noGrp="1"/>
          </p:cNvSpPr>
          <p:nvPr>
            <p:ph idx="1"/>
          </p:nvPr>
        </p:nvSpPr>
        <p:spPr>
          <a:xfrm>
            <a:off x="259264" y="1009177"/>
            <a:ext cx="11484667" cy="5584481"/>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On hospital day 12, the patient was discharged with diagnoses of “intractable nausea and vomiting,” “obesity,” and “obstructive sleep apnea,” with orders for TPN administration at home. </a:t>
            </a:r>
          </a:p>
          <a:p>
            <a:pPr lvl="1">
              <a:lnSpc>
                <a:spcPct val="107000"/>
              </a:lnSpc>
              <a:spcBef>
                <a:spcPts val="0"/>
              </a:spcBef>
            </a:pPr>
            <a:r>
              <a:rPr lang="en-US" sz="2200" dirty="0">
                <a:effectLst/>
                <a:ea typeface="Calibri"/>
                <a:cs typeface="Times New Roman"/>
              </a:rPr>
              <a:t>The TPN order included glucose and standard nutrients but did not include any supplemental vitamins or lipids.</a:t>
            </a:r>
            <a:r>
              <a:rPr lang="en-US" sz="2200" dirty="0">
                <a:ea typeface="Calibri"/>
                <a:cs typeface="Times New Roman"/>
              </a:rPr>
              <a:t> </a:t>
            </a:r>
            <a:endParaRPr lang="en-US" sz="22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Three days after discharge, the patient was readmitted for worsening confusion and profound motor weakness, which progressed to respiratory failure requiring mechanical ventilation.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Laboratory tests revealed an extremely low thiamine level, and the patient was diagnosed with advanced Wernicke-Korsakoff Syndrome.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Due to the delayed diagnosis, the patient suffered permanent brain injury requiring around-the-clock care.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00604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433494" y="1130301"/>
            <a:ext cx="11213675" cy="1362075"/>
          </a:xfrm>
        </p:spPr>
        <p:txBody>
          <a:bodyPr>
            <a:noAutofit/>
          </a:bodyPr>
          <a:lstStyle/>
          <a:p>
            <a:pPr algn="ctr"/>
            <a:r>
              <a:rPr lang="en-US" sz="3600" dirty="0"/>
              <a:t>Managing Complexity in Diagnosis: Life-threatening Complications after Gastric Bypass Surgery</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754380" y="3568632"/>
            <a:ext cx="10892789" cy="1831336"/>
          </a:xfrm>
        </p:spPr>
        <p:txBody>
          <a:bodyPr>
            <a:noAutofit/>
          </a:bodyPr>
          <a:lstStyle/>
          <a:p>
            <a:pPr algn="ctr"/>
            <a:r>
              <a:rPr lang="en-US" sz="3600" b="1" dirty="0">
                <a:solidFill>
                  <a:srgbClr val="FFEFBF"/>
                </a:solidFill>
              </a:rPr>
              <a:t>THE COMMENTARY</a:t>
            </a:r>
          </a:p>
          <a:p>
            <a:pPr algn="ctr"/>
            <a:r>
              <a:rPr lang="en-US" sz="3200" dirty="0"/>
              <a:t>By Andrew P.J. Olson, MD, FACP, FAAP</a:t>
            </a:r>
            <a:endParaRPr lang="en-US" dirty="0"/>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8</a:t>
            </a:fld>
            <a:endParaRPr lang="en-US"/>
          </a:p>
        </p:txBody>
      </p:sp>
    </p:spTree>
    <p:custDataLst>
      <p:tags r:id="rId1"/>
    </p:custDataLst>
    <p:extLst>
      <p:ext uri="{BB962C8B-B14F-4D97-AF65-F5344CB8AC3E}">
        <p14:creationId xmlns:p14="http://schemas.microsoft.com/office/powerpoint/2010/main" val="1303652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dirty="0"/>
              <a:t>Background</a:t>
            </a:r>
            <a:endParaRPr lang="en-US" cap="none" dirty="0"/>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9</a:t>
            </a:fld>
            <a:endParaRPr lang="en-US"/>
          </a:p>
        </p:txBody>
      </p:sp>
    </p:spTree>
    <p:custDataLst>
      <p:tags r:id="rId1"/>
    </p:custDataLst>
    <p:extLst>
      <p:ext uri="{BB962C8B-B14F-4D97-AF65-F5344CB8AC3E}">
        <p14:creationId xmlns:p14="http://schemas.microsoft.com/office/powerpoint/2010/main" val="11720350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t60AfChP"/>
  <p:tag name="ARTICULATE_SLIDE_COUNT" val="34"/>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ebMM Slide Template-Nov 2017.potx" id="{084D9F91-CDBC-4609-B44D-9D2907DEB407}" vid="{243FBF84-3FD3-4611-9831-FEC06229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35db7404-a3cf-4176-aa88-e2959223dcaa">
      <UserInfo>
        <DisplayName>Meghan S Weyrich</DisplayName>
        <AccountId>13</AccountId>
        <AccountType/>
      </UserInfo>
      <UserInfo>
        <DisplayName>Patrick Romano</DisplayName>
        <AccountId>34</AccountId>
        <AccountType/>
      </UserInfo>
      <UserInfo>
        <DisplayName>Garth H. Utter</DisplayName>
        <AccountId>371</AccountId>
        <AccountType/>
      </UserInfo>
      <UserInfo>
        <DisplayName>Kristen Bettega</DisplayName>
        <AccountId>124</AccountId>
        <AccountType/>
      </UserInfo>
      <UserInfo>
        <DisplayName>Noelle Boctor</DisplayName>
        <AccountId>1291</AccountId>
        <AccountType/>
      </UserInfo>
      <UserInfo>
        <DisplayName>Deb Bakerjian</DisplayName>
        <AccountId>6</AccountId>
        <AccountType/>
      </UserInfo>
    </SharedWithUsers>
    <TaxCatchAll xmlns="35db7404-a3cf-4176-aa88-e2959223dcaa" xsi:nil="true"/>
    <lcf76f155ced4ddcb4097134ff3c332f xmlns="2460d5cb-695c-454b-9137-a379ab2c8b6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6C7F33BFC31F041B89E42456A791E19" ma:contentTypeVersion="17" ma:contentTypeDescription="Create a new document." ma:contentTypeScope="" ma:versionID="24c81d82cbdbc4d926e8f7e549867b18">
  <xsd:schema xmlns:xsd="http://www.w3.org/2001/XMLSchema" xmlns:xs="http://www.w3.org/2001/XMLSchema" xmlns:p="http://schemas.microsoft.com/office/2006/metadata/properties" xmlns:ns2="2460d5cb-695c-454b-9137-a379ab2c8b6f" xmlns:ns3="35db7404-a3cf-4176-aa88-e2959223dcaa" targetNamespace="http://schemas.microsoft.com/office/2006/metadata/properties" ma:root="true" ma:fieldsID="3aeccd6f68fbc66fc5f7081c3e3056c9" ns2:_="" ns3:_="">
    <xsd:import namespace="2460d5cb-695c-454b-9137-a379ab2c8b6f"/>
    <xsd:import namespace="35db7404-a3cf-4176-aa88-e2959223dc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60d5cb-695c-454b-9137-a379ab2c8b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db7404-a3cf-4176-aa88-e2959223dc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dc211e6-0b77-4b7f-9f24-28edb7686d95}" ma:internalName="TaxCatchAll" ma:showField="CatchAllData" ma:web="35db7404-a3cf-4176-aa88-e2959223d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E05DD5-590B-4236-B645-7778AF1CB86C}">
  <ds:schemaRefs>
    <ds:schemaRef ds:uri="http://schemas.microsoft.com/sharepoint/v3/contenttype/forms"/>
  </ds:schemaRefs>
</ds:datastoreItem>
</file>

<file path=customXml/itemProps2.xml><?xml version="1.0" encoding="utf-8"?>
<ds:datastoreItem xmlns:ds="http://schemas.openxmlformats.org/officeDocument/2006/customXml" ds:itemID="{C7585058-91B3-430C-9A8E-FFBB22DD1730}">
  <ds:schemaRefs>
    <ds:schemaRef ds:uri="http://schemas.openxmlformats.org/package/2006/metadata/core-properties"/>
    <ds:schemaRef ds:uri="http://purl.org/dc/terms/"/>
    <ds:schemaRef ds:uri="http://www.w3.org/XML/1998/namespace"/>
    <ds:schemaRef ds:uri="35db7404-a3cf-4176-aa88-e2959223dcaa"/>
    <ds:schemaRef ds:uri="http://purl.org/dc/elements/1.1/"/>
    <ds:schemaRef ds:uri="http://schemas.microsoft.com/office/infopath/2007/PartnerControls"/>
    <ds:schemaRef ds:uri="2460d5cb-695c-454b-9137-a379ab2c8b6f"/>
    <ds:schemaRef ds:uri="http://schemas.microsoft.com/office/2006/documentManagement/typ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442CC8EC-DE24-4A22-9A8B-69E63FFB0F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60d5cb-695c-454b-9137-a379ab2c8b6f"/>
    <ds:schemaRef ds:uri="35db7404-a3cf-4176-aa88-e2959223d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7534</TotalTime>
  <Words>3751</Words>
  <Application>Microsoft Office PowerPoint</Application>
  <PresentationFormat>Widescreen</PresentationFormat>
  <Paragraphs>247</Paragraphs>
  <Slides>34</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Courier New</vt:lpstr>
      <vt:lpstr>Symbol</vt:lpstr>
      <vt:lpstr>Times New Roman</vt:lpstr>
      <vt:lpstr>Office Theme</vt:lpstr>
      <vt:lpstr>Spotlight</vt:lpstr>
      <vt:lpstr>Source and Credits</vt:lpstr>
      <vt:lpstr>Objectives</vt:lpstr>
      <vt:lpstr>Managing Complexity in Diagnosis: Life-threatening Complications after Gastric Bypass Surgery</vt:lpstr>
      <vt:lpstr>Case Details (1)</vt:lpstr>
      <vt:lpstr>Case Details (2)</vt:lpstr>
      <vt:lpstr>Case Details (3)</vt:lpstr>
      <vt:lpstr>Managing Complexity in Diagnosis: Life-threatening Complications after Gastric Bypass Surgery</vt:lpstr>
      <vt:lpstr>Background</vt:lpstr>
      <vt:lpstr>Background (1)</vt:lpstr>
      <vt:lpstr>Background (2)</vt:lpstr>
      <vt:lpstr>Background (3)</vt:lpstr>
      <vt:lpstr>Background (4)</vt:lpstr>
      <vt:lpstr>Background (5)</vt:lpstr>
      <vt:lpstr>Quality Improvement Approach: Managing Complexity in the Diagnostic Process</vt:lpstr>
      <vt:lpstr>Managing Complexity in the Diagnostic Process (1)</vt:lpstr>
      <vt:lpstr>Quality Improvement Approach: Managing Complexity in the Diagnostic Process  Practice iterative and dynamic problem representation</vt:lpstr>
      <vt:lpstr>Practice iterative and dynamic problem representation (1)</vt:lpstr>
      <vt:lpstr>Practice iterative and dynamic problem representation (2)</vt:lpstr>
      <vt:lpstr>Practice iterative and dynamic problem representation (3)</vt:lpstr>
      <vt:lpstr>Practice iterative and dynamic problem representation (4)</vt:lpstr>
      <vt:lpstr>Practice iterative and dynamic problem representation (5)</vt:lpstr>
      <vt:lpstr>Practice iterative and dynamic problem representation (6)</vt:lpstr>
      <vt:lpstr>Practice iterative and dynamic problem representation (7)</vt:lpstr>
      <vt:lpstr>Practice iterative and dynamic problem representation (8)</vt:lpstr>
      <vt:lpstr>Quality Improvement Approach: Managing Complexity in the Diagnostic Process  Ensure that all team members have a role and voice in the diagnostic process</vt:lpstr>
      <vt:lpstr>Ensure that all team members have a role/voice in the diagnostic process (1)</vt:lpstr>
      <vt:lpstr>Ensure that all team members have a role/voice in the diagnostic process (2)</vt:lpstr>
      <vt:lpstr>Ensure that all team members have a role/voice in the diagnostic process (3)</vt:lpstr>
      <vt:lpstr>Ensure that all team members have a role/voice in the diagnostic process (4)</vt:lpstr>
      <vt:lpstr>Take Home Points</vt:lpstr>
      <vt:lpstr>Take-Home Points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Spotlight</dc:title>
  <dc:creator>Gupta, Kiran</dc:creator>
  <cp:lastModifiedBy>Kristen Bettega</cp:lastModifiedBy>
  <cp:revision>308</cp:revision>
  <dcterms:created xsi:type="dcterms:W3CDTF">2017-12-31T04:28:30Z</dcterms:created>
  <dcterms:modified xsi:type="dcterms:W3CDTF">2024-05-09T19:22:54Z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DB552980-304E-4FA6-AE7A-B6E8E22FBEDA</vt:lpwstr>
  </property>
  <property fmtid="{D5CDD505-2E9C-101B-9397-08002B2CF9AE}" pid="3" name="ArticulatePath">
    <vt:lpwstr>webmm.ahrq.gov.488_slideshow</vt:lpwstr>
  </property>
  <property fmtid="{D5CDD505-2E9C-101B-9397-08002B2CF9AE}" pid="4" name="ContentTypeId">
    <vt:lpwstr>0x01010046C7F33BFC31F041B89E42456A791E19</vt:lpwstr>
  </property>
  <property fmtid="{D5CDD505-2E9C-101B-9397-08002B2CF9AE}" pid="5" name="MediaServiceImageTags">
    <vt:lpwstr/>
  </property>
</Properties>
</file>