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theme/themeOverride1.xml" ContentType="application/vnd.openxmlformats-officedocument.themeOverride+xml"/>
  <Override PartName="/ppt/tags/tag6.xml" ContentType="application/vnd.openxmlformats-officedocument.presentationml.tags+xml"/>
  <Override PartName="/ppt/notesSlides/notesSlide3.xml" ContentType="application/vnd.openxmlformats-officedocument.presentationml.notesSlide+xml"/>
  <Override PartName="/ppt/tags/tag7.xml" ContentType="application/vnd.openxmlformats-officedocument.presentationml.tags+xml"/>
  <Override PartName="/ppt/notesSlides/notesSlide4.xml" ContentType="application/vnd.openxmlformats-officedocument.presentationml.notesSlide+xml"/>
  <Override PartName="/ppt/tags/tag8.xml" ContentType="application/vnd.openxmlformats-officedocument.presentationml.tags+xml"/>
  <Override PartName="/ppt/notesSlides/notesSlide5.xml" ContentType="application/vnd.openxmlformats-officedocument.presentationml.notesSlide+xml"/>
  <Override PartName="/ppt/tags/tag9.xml" ContentType="application/vnd.openxmlformats-officedocument.presentationml.tags+xml"/>
  <Override PartName="/ppt/notesSlides/notesSlide6.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notesSlides/notesSlide7.xml" ContentType="application/vnd.openxmlformats-officedocument.presentationml.notesSlide+xml"/>
  <Override PartName="/ppt/tags/tag12.xml" ContentType="application/vnd.openxmlformats-officedocument.presentationml.tags+xml"/>
  <Override PartName="/ppt/notesSlides/notesSlide8.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notesSlides/notesSlide9.xml" ContentType="application/vnd.openxmlformats-officedocument.presentationml.notesSlide+xml"/>
  <Override PartName="/ppt/tags/tag15.xml" ContentType="application/vnd.openxmlformats-officedocument.presentationml.tags+xml"/>
  <Override PartName="/ppt/notesSlides/notesSlide10.xml" ContentType="application/vnd.openxmlformats-officedocument.presentationml.notesSlide+xml"/>
  <Override PartName="/ppt/tags/tag16.xml" ContentType="application/vnd.openxmlformats-officedocument.presentationml.tags+xml"/>
  <Override PartName="/ppt/notesSlides/notesSlide11.xml" ContentType="application/vnd.openxmlformats-officedocument.presentationml.notesSlide+xml"/>
  <Override PartName="/ppt/tags/tag17.xml" ContentType="application/vnd.openxmlformats-officedocument.presentationml.tags+xml"/>
  <Override PartName="/ppt/notesSlides/notesSlide12.xml" ContentType="application/vnd.openxmlformats-officedocument.presentationml.notesSlide+xml"/>
  <Override PartName="/ppt/tags/tag18.xml" ContentType="application/vnd.openxmlformats-officedocument.presentationml.tags+xml"/>
  <Override PartName="/ppt/notesSlides/notesSlide13.xml" ContentType="application/vnd.openxmlformats-officedocument.presentationml.notesSlide+xml"/>
  <Override PartName="/ppt/tags/tag19.xml" ContentType="application/vnd.openxmlformats-officedocument.presentationml.tags+xml"/>
  <Override PartName="/ppt/notesSlides/notesSlide14.xml" ContentType="application/vnd.openxmlformats-officedocument.presentationml.notesSlide+xml"/>
  <Override PartName="/ppt/tags/tag20.xml" ContentType="application/vnd.openxmlformats-officedocument.presentationml.tags+xml"/>
  <Override PartName="/ppt/notesSlides/notesSlide15.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notesSlides/notesSlide16.xml" ContentType="application/vnd.openxmlformats-officedocument.presentationml.notesSlide+xml"/>
  <Override PartName="/ppt/tags/tag23.xml" ContentType="application/vnd.openxmlformats-officedocument.presentationml.tags+xml"/>
  <Override PartName="/ppt/notesSlides/notesSlide17.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notesSlides/notesSlide18.xml" ContentType="application/vnd.openxmlformats-officedocument.presentationml.notesSlide+xml"/>
  <Override PartName="/ppt/tags/tag26.xml" ContentType="application/vnd.openxmlformats-officedocument.presentationml.tags+xml"/>
  <Override PartName="/ppt/notesSlides/notesSlide19.xml" ContentType="application/vnd.openxmlformats-officedocument.presentationml.notesSlide+xml"/>
  <Override PartName="/ppt/tags/tag27.xml" ContentType="application/vnd.openxmlformats-officedocument.presentationml.tags+xml"/>
  <Override PartName="/ppt/notesSlides/notesSlide20.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notesSlides/notesSlide21.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notesSlides/notesSlide22.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23.xml" ContentType="application/vnd.openxmlformats-officedocument.presentationml.notesSlide+xml"/>
  <Override PartName="/ppt/tags/tag34.xml" ContentType="application/vnd.openxmlformats-officedocument.presentationml.tags+xml"/>
  <Override PartName="/ppt/notesSlides/notesSlide2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38"/>
  </p:notesMasterIdLst>
  <p:handoutMasterIdLst>
    <p:handoutMasterId r:id="rId39"/>
  </p:handoutMasterIdLst>
  <p:sldIdLst>
    <p:sldId id="256" r:id="rId5"/>
    <p:sldId id="258" r:id="rId6"/>
    <p:sldId id="259" r:id="rId7"/>
    <p:sldId id="326" r:id="rId8"/>
    <p:sldId id="260" r:id="rId9"/>
    <p:sldId id="762" r:id="rId10"/>
    <p:sldId id="655" r:id="rId11"/>
    <p:sldId id="346" r:id="rId12"/>
    <p:sldId id="716" r:id="rId13"/>
    <p:sldId id="467" r:id="rId14"/>
    <p:sldId id="763" r:id="rId15"/>
    <p:sldId id="740" r:id="rId16"/>
    <p:sldId id="741" r:id="rId17"/>
    <p:sldId id="796" r:id="rId18"/>
    <p:sldId id="742" r:id="rId19"/>
    <p:sldId id="764" r:id="rId20"/>
    <p:sldId id="793" r:id="rId21"/>
    <p:sldId id="794" r:id="rId22"/>
    <p:sldId id="795" r:id="rId23"/>
    <p:sldId id="765" r:id="rId24"/>
    <p:sldId id="766" r:id="rId25"/>
    <p:sldId id="797" r:id="rId26"/>
    <p:sldId id="769" r:id="rId27"/>
    <p:sldId id="770" r:id="rId28"/>
    <p:sldId id="798" r:id="rId29"/>
    <p:sldId id="799" r:id="rId30"/>
    <p:sldId id="800" r:id="rId31"/>
    <p:sldId id="801" r:id="rId32"/>
    <p:sldId id="357" r:id="rId33"/>
    <p:sldId id="371" r:id="rId34"/>
    <p:sldId id="372" r:id="rId35"/>
    <p:sldId id="373" r:id="rId36"/>
    <p:sldId id="802" r:id="rId37"/>
  </p:sldIdLst>
  <p:sldSz cx="12192000" cy="6858000"/>
  <p:notesSz cx="6858000" cy="9144000"/>
  <p:custDataLst>
    <p:tags r:id="rId40"/>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E47A80A-A182-080D-02D3-46DCA5495A9B}" name="Patrick Romano" initials="PR" userId="S::psromano@ucdavis.edu::59d67b03-f702-4245-a9d8-8871a219e2e3" providerId="AD"/>
  <p188:author id="{78D2A22B-488B-6A7F-6A80-B6F776C0EA18}" name="Ana Enciso" initials="AE" userId="S::aenciso@ucdavis.edu::1c2f7895-291e-4249-9796-6950b257ffcc" providerId="AD"/>
  <p188:author id="{3B85634F-7CF8-DF89-0717-893BDC655555}" name="Meghan S Weyrich" initials="MW" userId="S::masoulsby@ucdavis.edu::115c1379-d329-41f9-9705-0d76207b25e3" providerId="AD"/>
  <p188:author id="{F1289C5A-9902-3F05-1AC7-D2AC87AA4163}" name="Patricia Poole" initials="PP" userId="S::plpoole@ucdavis.edu::39606d5d-5e1a-40e1-aa76-923d432a22b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Glee Van Loon" initials="GVL" lastIdx="9" clrIdx="0">
    <p:extLst>
      <p:ext uri="{19B8F6BF-5375-455C-9EA6-DF929625EA0E}">
        <p15:presenceInfo xmlns:p15="http://schemas.microsoft.com/office/powerpoint/2012/main" userId="S::gvanloon@ucdavis.edu::bd8c6217-3023-40a3-9dc4-e2b64e5b8a39" providerId="AD"/>
      </p:ext>
    </p:extLst>
  </p:cmAuthor>
  <p:cmAuthor id="2" name="Ana Enciso" initials="AE" lastIdx="10" clrIdx="1">
    <p:extLst>
      <p:ext uri="{19B8F6BF-5375-455C-9EA6-DF929625EA0E}">
        <p15:presenceInfo xmlns:p15="http://schemas.microsoft.com/office/powerpoint/2012/main" userId="S::aenciso@ucdavis.edu::1c2f7895-291e-4249-9796-6950b257ffcc" providerId="AD"/>
      </p:ext>
    </p:extLst>
  </p:cmAuthor>
  <p:cmAuthor id="3" name="Meghan S Weyrich" initials="MSW" lastIdx="10" clrIdx="2">
    <p:extLst>
      <p:ext uri="{19B8F6BF-5375-455C-9EA6-DF929625EA0E}">
        <p15:presenceInfo xmlns:p15="http://schemas.microsoft.com/office/powerpoint/2012/main" userId="S::masoulsby@ucdavis.edu::115c1379-d329-41f9-9705-0d76207b25e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FBF"/>
    <a:srgbClr val="0095D7"/>
    <a:srgbClr val="81C2E3"/>
    <a:srgbClr val="0076AC"/>
    <a:srgbClr val="375963"/>
    <a:srgbClr val="426671"/>
    <a:srgbClr val="5B828E"/>
    <a:srgbClr val="93BCCA"/>
    <a:srgbClr val="78A1AE"/>
    <a:srgbClr val="59808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FCAF62-AC67-4B66-8F87-1BFE17A87DEC}" v="5" dt="2024-05-17T15:55:52.1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handoutMaster" Target="handoutMasters/handout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47"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tags" Target="tags/tag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46" Type="http://schemas.microsoft.com/office/2015/10/relationships/revisionInfo" Target="revisionInfo.xml"/><Relationship Id="rId20" Type="http://schemas.openxmlformats.org/officeDocument/2006/relationships/slide" Target="slides/slide16.xml"/><Relationship Id="rId4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95C04F6-6940-7942-AF81-7225FB53FB0E}" type="datetimeFigureOut">
              <a:rPr lang="en-US" smtClean="0"/>
              <a:pPr/>
              <a:t>5/23/2024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E863E0E-CFB3-E441-A70A-F50C01541EF9}" type="slidenum">
              <a:rPr lang="en-US" smtClean="0"/>
              <a:pPr/>
              <a:t>‹#›</a:t>
            </a:fld>
            <a:endParaRPr lang="en-US"/>
          </a:p>
        </p:txBody>
      </p:sp>
    </p:spTree>
    <p:extLst>
      <p:ext uri="{BB962C8B-B14F-4D97-AF65-F5344CB8AC3E}">
        <p14:creationId xmlns:p14="http://schemas.microsoft.com/office/powerpoint/2010/main" val="18659979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DA3F03-027B-1140-B66A-6D2AB34964F4}" type="datetimeFigureOut">
              <a:rPr lang="en-US" smtClean="0"/>
              <a:pPr/>
              <a:t>5/23/2024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7AB6AA-3834-9F40-B368-98ECA5ECC815}" type="slidenum">
              <a:rPr lang="en-US" smtClean="0"/>
              <a:pPr/>
              <a:t>‹#›</a:t>
            </a:fld>
            <a:endParaRPr lang="en-US"/>
          </a:p>
        </p:txBody>
      </p:sp>
    </p:spTree>
    <p:extLst>
      <p:ext uri="{BB962C8B-B14F-4D97-AF65-F5344CB8AC3E}">
        <p14:creationId xmlns:p14="http://schemas.microsoft.com/office/powerpoint/2010/main" val="113133600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1</a:t>
            </a:fld>
            <a:endParaRPr lang="en-US"/>
          </a:p>
        </p:txBody>
      </p:sp>
    </p:spTree>
    <p:extLst>
      <p:ext uri="{BB962C8B-B14F-4D97-AF65-F5344CB8AC3E}">
        <p14:creationId xmlns:p14="http://schemas.microsoft.com/office/powerpoint/2010/main" val="28368831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17AE28-7D5E-9A41-0DC7-1037776CC2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AB99A0-2DE7-132B-1519-B7421A7A21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62FAE3-8560-1CD6-C3A3-6A8BCCD5DD6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13293FD-862E-2A21-AEE5-DFCC735A9369}"/>
              </a:ext>
            </a:extLst>
          </p:cNvPr>
          <p:cNvSpPr>
            <a:spLocks noGrp="1"/>
          </p:cNvSpPr>
          <p:nvPr>
            <p:ph type="sldNum" sz="quarter" idx="5"/>
          </p:nvPr>
        </p:nvSpPr>
        <p:spPr/>
        <p:txBody>
          <a:bodyPr/>
          <a:lstStyle/>
          <a:p>
            <a:fld id="{C97AB6AA-3834-9F40-B368-98ECA5ECC815}" type="slidenum">
              <a:rPr lang="en-US" smtClean="0"/>
              <a:pPr/>
              <a:t>14</a:t>
            </a:fld>
            <a:endParaRPr lang="en-US"/>
          </a:p>
        </p:txBody>
      </p:sp>
    </p:spTree>
    <p:extLst>
      <p:ext uri="{BB962C8B-B14F-4D97-AF65-F5344CB8AC3E}">
        <p14:creationId xmlns:p14="http://schemas.microsoft.com/office/powerpoint/2010/main" val="29048056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15</a:t>
            </a:fld>
            <a:endParaRPr lang="en-US"/>
          </a:p>
        </p:txBody>
      </p:sp>
    </p:spTree>
    <p:extLst>
      <p:ext uri="{BB962C8B-B14F-4D97-AF65-F5344CB8AC3E}">
        <p14:creationId xmlns:p14="http://schemas.microsoft.com/office/powerpoint/2010/main" val="20955456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16</a:t>
            </a:fld>
            <a:endParaRPr lang="en-US"/>
          </a:p>
        </p:txBody>
      </p:sp>
    </p:spTree>
    <p:extLst>
      <p:ext uri="{BB962C8B-B14F-4D97-AF65-F5344CB8AC3E}">
        <p14:creationId xmlns:p14="http://schemas.microsoft.com/office/powerpoint/2010/main" val="29032924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91545-7E7E-D118-B9CC-D2D26ACBDE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68DBA9-7AE1-D1F3-A10D-6961273A90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C74D6B-E699-9CAA-7149-39663D6C665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0FF0614-A94F-92A0-E11B-BB53D2F94F1C}"/>
              </a:ext>
            </a:extLst>
          </p:cNvPr>
          <p:cNvSpPr>
            <a:spLocks noGrp="1"/>
          </p:cNvSpPr>
          <p:nvPr>
            <p:ph type="sldNum" sz="quarter" idx="5"/>
          </p:nvPr>
        </p:nvSpPr>
        <p:spPr/>
        <p:txBody>
          <a:bodyPr/>
          <a:lstStyle/>
          <a:p>
            <a:fld id="{C97AB6AA-3834-9F40-B368-98ECA5ECC815}" type="slidenum">
              <a:rPr lang="en-US" smtClean="0"/>
              <a:pPr/>
              <a:t>17</a:t>
            </a:fld>
            <a:endParaRPr lang="en-US"/>
          </a:p>
        </p:txBody>
      </p:sp>
    </p:spTree>
    <p:extLst>
      <p:ext uri="{BB962C8B-B14F-4D97-AF65-F5344CB8AC3E}">
        <p14:creationId xmlns:p14="http://schemas.microsoft.com/office/powerpoint/2010/main" val="10984683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FB9EF6-F80F-84DC-D805-92DCD6C57B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B9DFF7-A275-D87A-5CF6-8C5DE39BB1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35E2F0-243C-D0D7-B854-985F1FE294C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36779D5-01C3-96B1-441E-9404104D9AB0}"/>
              </a:ext>
            </a:extLst>
          </p:cNvPr>
          <p:cNvSpPr>
            <a:spLocks noGrp="1"/>
          </p:cNvSpPr>
          <p:nvPr>
            <p:ph type="sldNum" sz="quarter" idx="5"/>
          </p:nvPr>
        </p:nvSpPr>
        <p:spPr/>
        <p:txBody>
          <a:bodyPr/>
          <a:lstStyle/>
          <a:p>
            <a:fld id="{C97AB6AA-3834-9F40-B368-98ECA5ECC815}" type="slidenum">
              <a:rPr lang="en-US" smtClean="0"/>
              <a:pPr/>
              <a:t>18</a:t>
            </a:fld>
            <a:endParaRPr lang="en-US"/>
          </a:p>
        </p:txBody>
      </p:sp>
    </p:spTree>
    <p:extLst>
      <p:ext uri="{BB962C8B-B14F-4D97-AF65-F5344CB8AC3E}">
        <p14:creationId xmlns:p14="http://schemas.microsoft.com/office/powerpoint/2010/main" val="22982224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C152AB-3625-DB23-F92C-C217207D9C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A9125C-71E8-5D20-6167-AD31C6E575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033FA5-E15A-368B-D4F2-E5DA67336C6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B0EF3E2-6A71-BD04-EC9F-1B6FCA0250BF}"/>
              </a:ext>
            </a:extLst>
          </p:cNvPr>
          <p:cNvSpPr>
            <a:spLocks noGrp="1"/>
          </p:cNvSpPr>
          <p:nvPr>
            <p:ph type="sldNum" sz="quarter" idx="5"/>
          </p:nvPr>
        </p:nvSpPr>
        <p:spPr/>
        <p:txBody>
          <a:bodyPr/>
          <a:lstStyle/>
          <a:p>
            <a:fld id="{C97AB6AA-3834-9F40-B368-98ECA5ECC815}" type="slidenum">
              <a:rPr lang="en-US" smtClean="0"/>
              <a:pPr/>
              <a:t>19</a:t>
            </a:fld>
            <a:endParaRPr lang="en-US"/>
          </a:p>
        </p:txBody>
      </p:sp>
    </p:spTree>
    <p:extLst>
      <p:ext uri="{BB962C8B-B14F-4D97-AF65-F5344CB8AC3E}">
        <p14:creationId xmlns:p14="http://schemas.microsoft.com/office/powerpoint/2010/main" val="35347947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21</a:t>
            </a:fld>
            <a:endParaRPr lang="en-US"/>
          </a:p>
        </p:txBody>
      </p:sp>
    </p:spTree>
    <p:extLst>
      <p:ext uri="{BB962C8B-B14F-4D97-AF65-F5344CB8AC3E}">
        <p14:creationId xmlns:p14="http://schemas.microsoft.com/office/powerpoint/2010/main" val="28996009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0BD565-4100-5817-921D-4E0368E31F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D66CC2-515C-A648-0864-71996B9119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1F0B1C-CF53-C69C-C724-E9290CD84FF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35AA32D-FBE8-4DA6-6784-962B1796E71F}"/>
              </a:ext>
            </a:extLst>
          </p:cNvPr>
          <p:cNvSpPr>
            <a:spLocks noGrp="1"/>
          </p:cNvSpPr>
          <p:nvPr>
            <p:ph type="sldNum" sz="quarter" idx="5"/>
          </p:nvPr>
        </p:nvSpPr>
        <p:spPr/>
        <p:txBody>
          <a:bodyPr/>
          <a:lstStyle/>
          <a:p>
            <a:fld id="{C97AB6AA-3834-9F40-B368-98ECA5ECC815}" type="slidenum">
              <a:rPr lang="en-US" smtClean="0"/>
              <a:pPr/>
              <a:t>22</a:t>
            </a:fld>
            <a:endParaRPr lang="en-US"/>
          </a:p>
        </p:txBody>
      </p:sp>
    </p:spTree>
    <p:extLst>
      <p:ext uri="{BB962C8B-B14F-4D97-AF65-F5344CB8AC3E}">
        <p14:creationId xmlns:p14="http://schemas.microsoft.com/office/powerpoint/2010/main" val="447381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24</a:t>
            </a:fld>
            <a:endParaRPr lang="en-US"/>
          </a:p>
        </p:txBody>
      </p:sp>
    </p:spTree>
    <p:extLst>
      <p:ext uri="{BB962C8B-B14F-4D97-AF65-F5344CB8AC3E}">
        <p14:creationId xmlns:p14="http://schemas.microsoft.com/office/powerpoint/2010/main" val="6821575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58A02E-27E8-7D22-F94D-4176154097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1D5EF0-2B43-5B22-A1A8-D0476449CE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D917E9-A2BA-7F46-EE5C-CC60C87502F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1F0C171-1823-7815-5EDD-3813081B618A}"/>
              </a:ext>
            </a:extLst>
          </p:cNvPr>
          <p:cNvSpPr>
            <a:spLocks noGrp="1"/>
          </p:cNvSpPr>
          <p:nvPr>
            <p:ph type="sldNum" sz="quarter" idx="5"/>
          </p:nvPr>
        </p:nvSpPr>
        <p:spPr/>
        <p:txBody>
          <a:bodyPr/>
          <a:lstStyle/>
          <a:p>
            <a:fld id="{C97AB6AA-3834-9F40-B368-98ECA5ECC815}" type="slidenum">
              <a:rPr lang="en-US" smtClean="0"/>
              <a:pPr/>
              <a:t>25</a:t>
            </a:fld>
            <a:endParaRPr lang="en-US"/>
          </a:p>
        </p:txBody>
      </p:sp>
    </p:spTree>
    <p:extLst>
      <p:ext uri="{BB962C8B-B14F-4D97-AF65-F5344CB8AC3E}">
        <p14:creationId xmlns:p14="http://schemas.microsoft.com/office/powerpoint/2010/main" val="275785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a:t>
            </a:fld>
            <a:endParaRPr lang="en-US"/>
          </a:p>
        </p:txBody>
      </p:sp>
    </p:spTree>
    <p:extLst>
      <p:ext uri="{BB962C8B-B14F-4D97-AF65-F5344CB8AC3E}">
        <p14:creationId xmlns:p14="http://schemas.microsoft.com/office/powerpoint/2010/main" val="30790681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D4E0D2-D84D-676C-6707-D68B8D6CF1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29B573-CFD3-EB82-F4EE-7DCFD031F4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C724F-FF30-5607-1D8E-D6E3063FD9E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4B4782E-AB28-2A68-3F61-5B178F728236}"/>
              </a:ext>
            </a:extLst>
          </p:cNvPr>
          <p:cNvSpPr>
            <a:spLocks noGrp="1"/>
          </p:cNvSpPr>
          <p:nvPr>
            <p:ph type="sldNum" sz="quarter" idx="5"/>
          </p:nvPr>
        </p:nvSpPr>
        <p:spPr/>
        <p:txBody>
          <a:bodyPr/>
          <a:lstStyle/>
          <a:p>
            <a:fld id="{C97AB6AA-3834-9F40-B368-98ECA5ECC815}" type="slidenum">
              <a:rPr lang="en-US" smtClean="0"/>
              <a:pPr/>
              <a:t>26</a:t>
            </a:fld>
            <a:endParaRPr lang="en-US"/>
          </a:p>
        </p:txBody>
      </p:sp>
    </p:spTree>
    <p:extLst>
      <p:ext uri="{BB962C8B-B14F-4D97-AF65-F5344CB8AC3E}">
        <p14:creationId xmlns:p14="http://schemas.microsoft.com/office/powerpoint/2010/main" val="8660152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1A8FA-F5FF-0C2F-AD1B-A0F18F109A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E9A1E4-F67C-BDD8-3D78-FF45D3E560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1B5A77-CCC2-977B-42C1-5EDF73C186E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75921A7-9111-3B1B-1284-BFF419A62552}"/>
              </a:ext>
            </a:extLst>
          </p:cNvPr>
          <p:cNvSpPr>
            <a:spLocks noGrp="1"/>
          </p:cNvSpPr>
          <p:nvPr>
            <p:ph type="sldNum" sz="quarter" idx="5"/>
          </p:nvPr>
        </p:nvSpPr>
        <p:spPr/>
        <p:txBody>
          <a:bodyPr/>
          <a:lstStyle/>
          <a:p>
            <a:fld id="{C97AB6AA-3834-9F40-B368-98ECA5ECC815}" type="slidenum">
              <a:rPr lang="en-US" smtClean="0"/>
              <a:pPr/>
              <a:t>28</a:t>
            </a:fld>
            <a:endParaRPr lang="en-US"/>
          </a:p>
        </p:txBody>
      </p:sp>
    </p:spTree>
    <p:extLst>
      <p:ext uri="{BB962C8B-B14F-4D97-AF65-F5344CB8AC3E}">
        <p14:creationId xmlns:p14="http://schemas.microsoft.com/office/powerpoint/2010/main" val="18035082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30</a:t>
            </a:fld>
            <a:endParaRPr lang="en-US"/>
          </a:p>
        </p:txBody>
      </p:sp>
    </p:spTree>
    <p:extLst>
      <p:ext uri="{BB962C8B-B14F-4D97-AF65-F5344CB8AC3E}">
        <p14:creationId xmlns:p14="http://schemas.microsoft.com/office/powerpoint/2010/main" val="32138848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32</a:t>
            </a:fld>
            <a:endParaRPr lang="en-US"/>
          </a:p>
        </p:txBody>
      </p:sp>
    </p:spTree>
    <p:extLst>
      <p:ext uri="{BB962C8B-B14F-4D97-AF65-F5344CB8AC3E}">
        <p14:creationId xmlns:p14="http://schemas.microsoft.com/office/powerpoint/2010/main" val="33857764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33</a:t>
            </a:fld>
            <a:endParaRPr lang="en-US"/>
          </a:p>
        </p:txBody>
      </p:sp>
    </p:spTree>
    <p:extLst>
      <p:ext uri="{BB962C8B-B14F-4D97-AF65-F5344CB8AC3E}">
        <p14:creationId xmlns:p14="http://schemas.microsoft.com/office/powerpoint/2010/main" val="4164184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5</a:t>
            </a:fld>
            <a:endParaRPr lang="en-US"/>
          </a:p>
        </p:txBody>
      </p:sp>
    </p:spTree>
    <p:extLst>
      <p:ext uri="{BB962C8B-B14F-4D97-AF65-F5344CB8AC3E}">
        <p14:creationId xmlns:p14="http://schemas.microsoft.com/office/powerpoint/2010/main" val="3027244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6</a:t>
            </a:fld>
            <a:endParaRPr lang="en-US"/>
          </a:p>
        </p:txBody>
      </p:sp>
    </p:spTree>
    <p:extLst>
      <p:ext uri="{BB962C8B-B14F-4D97-AF65-F5344CB8AC3E}">
        <p14:creationId xmlns:p14="http://schemas.microsoft.com/office/powerpoint/2010/main" val="36091503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7</a:t>
            </a:fld>
            <a:endParaRPr lang="en-US"/>
          </a:p>
        </p:txBody>
      </p:sp>
    </p:spTree>
    <p:extLst>
      <p:ext uri="{BB962C8B-B14F-4D97-AF65-F5344CB8AC3E}">
        <p14:creationId xmlns:p14="http://schemas.microsoft.com/office/powerpoint/2010/main" val="15727789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8</a:t>
            </a:fld>
            <a:endParaRPr lang="en-US"/>
          </a:p>
        </p:txBody>
      </p:sp>
    </p:spTree>
    <p:extLst>
      <p:ext uri="{BB962C8B-B14F-4D97-AF65-F5344CB8AC3E}">
        <p14:creationId xmlns:p14="http://schemas.microsoft.com/office/powerpoint/2010/main" val="34112498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10</a:t>
            </a:fld>
            <a:endParaRPr lang="en-US"/>
          </a:p>
        </p:txBody>
      </p:sp>
    </p:spTree>
    <p:extLst>
      <p:ext uri="{BB962C8B-B14F-4D97-AF65-F5344CB8AC3E}">
        <p14:creationId xmlns:p14="http://schemas.microsoft.com/office/powerpoint/2010/main" val="9970000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11</a:t>
            </a:fld>
            <a:endParaRPr lang="en-US"/>
          </a:p>
        </p:txBody>
      </p:sp>
    </p:spTree>
    <p:extLst>
      <p:ext uri="{BB962C8B-B14F-4D97-AF65-F5344CB8AC3E}">
        <p14:creationId xmlns:p14="http://schemas.microsoft.com/office/powerpoint/2010/main" val="13426726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13</a:t>
            </a:fld>
            <a:endParaRPr lang="en-US"/>
          </a:p>
        </p:txBody>
      </p:sp>
    </p:spTree>
    <p:extLst>
      <p:ext uri="{BB962C8B-B14F-4D97-AF65-F5344CB8AC3E}">
        <p14:creationId xmlns:p14="http://schemas.microsoft.com/office/powerpoint/2010/main" val="33358163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screen">
            <a:alphaModFix/>
            <a:extLst>
              <a:ext uri="{28A0092B-C50C-407E-A947-70E740481C1C}">
                <a14:useLocalDpi xmlns:a14="http://schemas.microsoft.com/office/drawing/2010/main"/>
              </a:ext>
            </a:extLst>
          </a:blip>
          <a:srcRect/>
          <a:stretch/>
        </p:blipFill>
        <p:spPr>
          <a:xfrm>
            <a:off x="0" y="1101687"/>
            <a:ext cx="12192000" cy="5756313"/>
          </a:xfrm>
          <a:prstGeom prst="rect">
            <a:avLst/>
          </a:prstGeom>
          <a:effectLst/>
        </p:spPr>
      </p:pic>
      <p:sp>
        <p:nvSpPr>
          <p:cNvPr id="16" name="Rectangle 15"/>
          <p:cNvSpPr/>
          <p:nvPr userDrawn="1"/>
        </p:nvSpPr>
        <p:spPr>
          <a:xfrm rot="10800000">
            <a:off x="0" y="5916058"/>
            <a:ext cx="12192000" cy="952959"/>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Rectangle 10"/>
          <p:cNvSpPr/>
          <p:nvPr userDrawn="1"/>
        </p:nvSpPr>
        <p:spPr>
          <a:xfrm>
            <a:off x="1025005" y="1999962"/>
            <a:ext cx="10235913" cy="2810909"/>
          </a:xfrm>
          <a:prstGeom prst="rect">
            <a:avLst/>
          </a:prstGeom>
          <a:gradFill>
            <a:gsLst>
              <a:gs pos="0">
                <a:schemeClr val="accent1">
                  <a:lumMod val="50000"/>
                  <a:alpha val="98000"/>
                </a:schemeClr>
              </a:gs>
              <a:gs pos="100000">
                <a:srgbClr val="0076AC">
                  <a:alpha val="90000"/>
                </a:srgbClr>
              </a:gs>
            </a:gsLs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1191741" y="2082686"/>
            <a:ext cx="9931043" cy="634572"/>
          </a:xfrm>
        </p:spPr>
        <p:txBody>
          <a:bodyPr/>
          <a:lstStyle>
            <a:lvl1pPr>
              <a:defRPr sz="2400" b="0">
                <a:solidFill>
                  <a:schemeClr val="bg1"/>
                </a:solidFill>
              </a:defRPr>
            </a:lvl1pPr>
          </a:lstStyle>
          <a:p>
            <a:r>
              <a:rPr lang="en-US"/>
              <a:t>Click to edit Master title style</a:t>
            </a:r>
          </a:p>
        </p:txBody>
      </p:sp>
      <p:sp>
        <p:nvSpPr>
          <p:cNvPr id="3" name="Subtitle 2"/>
          <p:cNvSpPr>
            <a:spLocks noGrp="1"/>
          </p:cNvSpPr>
          <p:nvPr>
            <p:ph type="subTitle" idx="1"/>
          </p:nvPr>
        </p:nvSpPr>
        <p:spPr>
          <a:xfrm>
            <a:off x="1191741" y="2798284"/>
            <a:ext cx="9931043" cy="1931560"/>
          </a:xfrm>
        </p:spPr>
        <p:txBody>
          <a:bodyPr>
            <a:normAutofit/>
          </a:bodyPr>
          <a:lstStyle>
            <a:lvl1pPr marL="0" indent="0" algn="l">
              <a:buNone/>
              <a:defRPr sz="3400" b="1">
                <a:solidFill>
                  <a:srgbClr val="FFEFB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9" name="Picture 8"/>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256926" y="6178896"/>
            <a:ext cx="6784937" cy="564416"/>
          </a:xfrm>
          <a:prstGeom prst="rect">
            <a:avLst/>
          </a:prstGeom>
        </p:spPr>
      </p:pic>
      <p:sp>
        <p:nvSpPr>
          <p:cNvPr id="10" name="Rectangle 9"/>
          <p:cNvSpPr/>
          <p:nvPr userDrawn="1"/>
        </p:nvSpPr>
        <p:spPr>
          <a:xfrm>
            <a:off x="0" y="0"/>
            <a:ext cx="12192000" cy="1247084"/>
          </a:xfrm>
          <a:prstGeom prst="rect">
            <a:avLst/>
          </a:prstGeom>
          <a:gradFill>
            <a:gsLst>
              <a:gs pos="0">
                <a:schemeClr val="bg1"/>
              </a:gs>
              <a:gs pos="100000">
                <a:schemeClr val="bg1">
                  <a:lumMod val="98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Rectangle 13"/>
          <p:cNvSpPr/>
          <p:nvPr userDrawn="1"/>
        </p:nvSpPr>
        <p:spPr>
          <a:xfrm>
            <a:off x="0" y="1246526"/>
            <a:ext cx="12192000" cy="91908"/>
          </a:xfrm>
          <a:prstGeom prst="rect">
            <a:avLst/>
          </a:prstGeom>
          <a:ln>
            <a:noFill/>
          </a:ln>
          <a:effectLst>
            <a:outerShdw blurRad="50800" dist="38100" dir="5400000" algn="t" rotWithShape="0">
              <a:prstClr val="black">
                <a:alpha val="1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256926" y="204533"/>
            <a:ext cx="6592729" cy="874324"/>
          </a:xfrm>
          <a:prstGeom prst="rect">
            <a:avLst/>
          </a:prstGeom>
        </p:spPr>
      </p:pic>
      <p:pic>
        <p:nvPicPr>
          <p:cNvPr id="12" name="Picture 11"/>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9782767" y="6195504"/>
            <a:ext cx="2125748" cy="547808"/>
          </a:xfrm>
          <a:prstGeom prst="rect">
            <a:avLst/>
          </a:prstGeom>
        </p:spPr>
      </p:pic>
    </p:spTree>
    <p:extLst>
      <p:ext uri="{BB962C8B-B14F-4D97-AF65-F5344CB8AC3E}">
        <p14:creationId xmlns:p14="http://schemas.microsoft.com/office/powerpoint/2010/main" val="1949321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1379024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28823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088724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08393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9264" y="1024570"/>
            <a:ext cx="5735136" cy="51015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024571"/>
            <a:ext cx="5775440" cy="510159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302768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9264" y="1046603"/>
            <a:ext cx="5737253" cy="112827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9264" y="2174875"/>
            <a:ext cx="573725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046603"/>
            <a:ext cx="5779673" cy="112827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77967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19263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4049912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946179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14121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177341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100000">
              <a:schemeClr val="accent5">
                <a:alpha val="91000"/>
                <a:lumMod val="72000"/>
                <a:lumOff val="28000"/>
              </a:schemeClr>
            </a:gs>
            <a:gs pos="84000">
              <a:schemeClr val="accent1"/>
            </a:gs>
            <a:gs pos="45000">
              <a:schemeClr val="accent1">
                <a:lumMod val="75000"/>
              </a:schemeClr>
            </a:gs>
            <a:gs pos="0">
              <a:schemeClr val="accent1">
                <a:lumMod val="5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9264" y="110404"/>
            <a:ext cx="11713776" cy="74359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59264" y="1029174"/>
            <a:ext cx="11713776" cy="51130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259264" y="6352727"/>
            <a:ext cx="2844800" cy="365125"/>
          </a:xfrm>
          <a:prstGeom prst="rect">
            <a:avLst/>
          </a:prstGeom>
        </p:spPr>
        <p:txBody>
          <a:bodyPr vert="horz" lIns="91440" tIns="45720" rIns="91440" bIns="45720" rtlCol="0" anchor="ctr"/>
          <a:lstStyle>
            <a:lvl1pPr algn="l">
              <a:defRPr sz="1200">
                <a:solidFill>
                  <a:schemeClr val="accent1">
                    <a:lumMod val="50000"/>
                  </a:schemeClr>
                </a:solidFill>
                <a:latin typeface="Arial"/>
                <a:cs typeface="Arial"/>
              </a:defRPr>
            </a:lvl1pPr>
          </a:lstStyle>
          <a:p>
            <a:fld id="{BDAF931E-EB67-594E-ACA8-DBD6EC3CDB9B}" type="slidenum">
              <a:rPr lang="en-US" smtClean="0"/>
              <a:pPr/>
              <a:t>‹#›</a:t>
            </a:fld>
            <a:endParaRPr lang="en-US"/>
          </a:p>
        </p:txBody>
      </p:sp>
      <p:cxnSp>
        <p:nvCxnSpPr>
          <p:cNvPr id="8" name="Straight Connector 7"/>
          <p:cNvCxnSpPr/>
          <p:nvPr userDrawn="1"/>
        </p:nvCxnSpPr>
        <p:spPr>
          <a:xfrm>
            <a:off x="259264" y="886843"/>
            <a:ext cx="11713776" cy="0"/>
          </a:xfrm>
          <a:prstGeom prst="line">
            <a:avLst/>
          </a:prstGeom>
          <a:ln>
            <a:solidFill>
              <a:srgbClr val="81C2E3"/>
            </a:solidFill>
          </a:ln>
          <a:effectLst/>
        </p:spPr>
        <p:style>
          <a:lnRef idx="2">
            <a:schemeClr val="accent1"/>
          </a:lnRef>
          <a:fillRef idx="0">
            <a:schemeClr val="accent1"/>
          </a:fillRef>
          <a:effectRef idx="1">
            <a:schemeClr val="accent1"/>
          </a:effectRef>
          <a:fontRef idx="minor">
            <a:schemeClr val="tx1"/>
          </a:fontRef>
        </p:style>
      </p:cxnSp>
      <p:sp>
        <p:nvSpPr>
          <p:cNvPr id="9" name="Footer Placeholder 8"/>
          <p:cNvSpPr>
            <a:spLocks noGrp="1"/>
          </p:cNvSpPr>
          <p:nvPr>
            <p:ph type="ftr" sz="quarter" idx="3"/>
          </p:nvPr>
        </p:nvSpPr>
        <p:spPr>
          <a:xfrm>
            <a:off x="3468607" y="6352727"/>
            <a:ext cx="4114800" cy="365125"/>
          </a:xfrm>
          <a:prstGeom prst="rect">
            <a:avLst/>
          </a:prstGeom>
        </p:spPr>
        <p:txBody>
          <a:bodyPr vert="horz" lIns="91440" tIns="45720" rIns="91440" bIns="45720" rtlCol="0" anchor="ctr"/>
          <a:lstStyle>
            <a:lvl1pPr algn="ctr">
              <a:defRPr sz="1200">
                <a:solidFill>
                  <a:schemeClr val="accent1">
                    <a:lumMod val="50000"/>
                  </a:schemeClr>
                </a:solidFill>
                <a:latin typeface="Arial" charset="0"/>
                <a:ea typeface="Arial" charset="0"/>
                <a:cs typeface="Arial" charset="0"/>
              </a:defRPr>
            </a:lvl1pPr>
          </a:lstStyle>
          <a:p>
            <a:endParaRPr lang="en-US"/>
          </a:p>
        </p:txBody>
      </p:sp>
      <p:pic>
        <p:nvPicPr>
          <p:cNvPr id="10" name="Picture 9"/>
          <p:cNvPicPr>
            <a:picLocks noChangeAspect="1"/>
          </p:cNvPicPr>
          <p:nvPr userDrawn="1"/>
        </p:nvPicPr>
        <p:blipFill>
          <a:blip r:embed="rId13" cstate="screen">
            <a:extLst>
              <a:ext uri="{28A0092B-C50C-407E-A947-70E740481C1C}">
                <a14:useLocalDpi xmlns:a14="http://schemas.microsoft.com/office/drawing/2010/main"/>
              </a:ext>
            </a:extLst>
          </a:blip>
          <a:stretch>
            <a:fillRect/>
          </a:stretch>
        </p:blipFill>
        <p:spPr>
          <a:xfrm>
            <a:off x="7736707" y="6215613"/>
            <a:ext cx="4267200" cy="565913"/>
          </a:xfrm>
          <a:prstGeom prst="rect">
            <a:avLst/>
          </a:prstGeom>
        </p:spPr>
      </p:pic>
    </p:spTree>
    <p:extLst>
      <p:ext uri="{BB962C8B-B14F-4D97-AF65-F5344CB8AC3E}">
        <p14:creationId xmlns:p14="http://schemas.microsoft.com/office/powerpoint/2010/main" val="38195712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3200" b="1" i="0" kern="1200">
          <a:solidFill>
            <a:schemeClr val="accent4">
              <a:lumMod val="60000"/>
              <a:lumOff val="40000"/>
            </a:schemeClr>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rgbClr val="FFFFFF"/>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rgbClr val="FFFFFF"/>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rgbClr val="FFFFFF"/>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rgbClr val="FFFFFF"/>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FFFFFF"/>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hyperlink" Target="https://psnet.ahrq.gov/web-mm/fumbled-handoff-inpatient-rehab" TargetMode="Externa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7.xml"/><Relationship Id="rId6" Type="http://schemas.openxmlformats.org/officeDocument/2006/relationships/hyperlink" Target="https://psnet.ahrq.gov/web-mm/breathe-easy-safe-tracheostomy-management" TargetMode="External"/><Relationship Id="rId5" Type="http://schemas.openxmlformats.org/officeDocument/2006/relationships/hyperlink" Target="https://psnet.ahrq.gov/issue/patient-safety-incidents-associated-airway-devices-critical-care-review-reports-uk-national" TargetMode="External"/><Relationship Id="rId4" Type="http://schemas.openxmlformats.org/officeDocument/2006/relationships/hyperlink" Target="https://psnet.ahrq.gov/web-mm/under-pressure-tracheostomy-cuff-over-inflation-leading-tissue-necrosis-and-cuff-rupture" TargetMode="Externa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3" Type="http://schemas.openxmlformats.org/officeDocument/2006/relationships/hyperlink" Target="https://psnet.ahrq.gov/webmm" TargetMode="Externa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4.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7.xml"/><Relationship Id="rId4" Type="http://schemas.openxmlformats.org/officeDocument/2006/relationships/hyperlink" Target="https://psnet.ahrq.gov/issue/assessment-healthcare-professionals-knowledge-managing-emergency-complications-patients" TargetMode="Externa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8.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0.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2.xml"/></Relationships>
</file>

<file path=ppt/slides/_rels/slide32.xml.rels><?xml version="1.0" encoding="UTF-8" standalone="yes"?>
<Relationships xmlns="http://schemas.openxmlformats.org/package/2006/relationships"><Relationship Id="rId8" Type="http://schemas.openxmlformats.org/officeDocument/2006/relationships/hyperlink" Target="https://doi.org/10.1016/j.amjoto.2020.102791" TargetMode="External"/><Relationship Id="rId13" Type="http://schemas.openxmlformats.org/officeDocument/2006/relationships/hyperlink" Target="https://www.ncbi.nlm.nih.gov/books/NBK555919" TargetMode="External"/><Relationship Id="rId18" Type="http://schemas.openxmlformats.org/officeDocument/2006/relationships/hyperlink" Target="https://doi.org/10.1056/nejmvcm2014884" TargetMode="External"/><Relationship Id="rId3" Type="http://schemas.openxmlformats.org/officeDocument/2006/relationships/notesSlide" Target="../notesSlides/notesSlide23.xml"/><Relationship Id="rId7" Type="http://schemas.openxmlformats.org/officeDocument/2006/relationships/hyperlink" Target="https://doi.org/10.1016/j.emc.2018.09.010" TargetMode="External"/><Relationship Id="rId12" Type="http://schemas.openxmlformats.org/officeDocument/2006/relationships/hyperlink" Target="http://rc.rcjournal.com/lookup/pmidlookup?view=short&amp;pmid=20667154" TargetMode="External"/><Relationship Id="rId17" Type="http://schemas.openxmlformats.org/officeDocument/2006/relationships/hyperlink" Target="https://doi.org/10.1136/pgmj.2009.094706" TargetMode="External"/><Relationship Id="rId2" Type="http://schemas.openxmlformats.org/officeDocument/2006/relationships/slideLayout" Target="../slideLayouts/slideLayout2.xml"/><Relationship Id="rId16" Type="http://schemas.openxmlformats.org/officeDocument/2006/relationships/hyperlink" Target="https://doi.org/10.1016/j.ejcts.2007.05.018" TargetMode="External"/><Relationship Id="rId1" Type="http://schemas.openxmlformats.org/officeDocument/2006/relationships/tags" Target="../tags/tag33.xml"/><Relationship Id="rId6" Type="http://schemas.openxmlformats.org/officeDocument/2006/relationships/hyperlink" Target="http://www.ncbi.nlm.nih.gov/pmc/articles/pmc6483749/" TargetMode="External"/><Relationship Id="rId11" Type="http://schemas.openxmlformats.org/officeDocument/2006/relationships/hyperlink" Target="https://doi.org/10.1097/mlg.0b013e318030455a" TargetMode="External"/><Relationship Id="rId5" Type="http://schemas.openxmlformats.org/officeDocument/2006/relationships/hyperlink" Target="https://www.ncbi.nlm.nih.gov/pmc/articles/PMC5885236/" TargetMode="External"/><Relationship Id="rId15" Type="http://schemas.openxmlformats.org/officeDocument/2006/relationships/hyperlink" Target="http://rc.rcjournal.com/lookup/pmidlookup?view=short&amp;pmid=24891201" TargetMode="External"/><Relationship Id="rId10" Type="http://schemas.openxmlformats.org/officeDocument/2006/relationships/hyperlink" Target="https://doi.org/10.4187/respcare.08206" TargetMode="External"/><Relationship Id="rId4" Type="http://schemas.openxmlformats.org/officeDocument/2006/relationships/hyperlink" Target="https://www.wyccn.org/uploads/6/5/1/9/65199375/ics_tracheostomy_standards__2014_.pdf" TargetMode="External"/><Relationship Id="rId9" Type="http://schemas.openxmlformats.org/officeDocument/2006/relationships/hyperlink" Target="https://doi.org/10.1177/0194599812460376" TargetMode="External"/><Relationship Id="rId14" Type="http://schemas.openxmlformats.org/officeDocument/2006/relationships/hyperlink" Target="https://www.ncbi.nlm.nih.gov/books/NBK559124" TargetMode="External"/></Relationships>
</file>

<file path=ppt/slides/_rels/slide33.xml.rels><?xml version="1.0" encoding="UTF-8" standalone="yes"?>
<Relationships xmlns="http://schemas.openxmlformats.org/package/2006/relationships"><Relationship Id="rId8" Type="http://schemas.openxmlformats.org/officeDocument/2006/relationships/hyperlink" Target="https://onlinelibrary.wiley.com/doi/10.1002/lary.27500" TargetMode="External"/><Relationship Id="rId3" Type="http://schemas.openxmlformats.org/officeDocument/2006/relationships/notesSlide" Target="../notesSlides/notesSlide24.xml"/><Relationship Id="rId7" Type="http://schemas.openxmlformats.org/officeDocument/2006/relationships/hyperlink" Target="http://www.ncbi.nlm.nih.gov/pmc/articles/pmc4456276/" TargetMode="External"/><Relationship Id="rId2" Type="http://schemas.openxmlformats.org/officeDocument/2006/relationships/slideLayout" Target="../slideLayouts/slideLayout2.xml"/><Relationship Id="rId1" Type="http://schemas.openxmlformats.org/officeDocument/2006/relationships/tags" Target="../tags/tag34.xml"/><Relationship Id="rId6" Type="http://schemas.openxmlformats.org/officeDocument/2006/relationships/hyperlink" Target="https://doi.org/10.4187/respcare.06878" TargetMode="External"/><Relationship Id="rId5" Type="http://schemas.openxmlformats.org/officeDocument/2006/relationships/hyperlink" Target="http://www.ncbi.nlm.nih.gov/pmc/articles/pmc6464860/" TargetMode="External"/><Relationship Id="rId4" Type="http://schemas.openxmlformats.org/officeDocument/2006/relationships/hyperlink" Target="https://doi.org/10.4187/respcare.07812" TargetMode="External"/><Relationship Id="rId9" Type="http://schemas.openxmlformats.org/officeDocument/2006/relationships/hyperlink" Target="https://doi.org/10.1097/aco.0000000000001105"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hemeOverride" Target="../theme/themeOverride1.xml"/><Relationship Id="rId4"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09724" y="2065001"/>
            <a:ext cx="7433380" cy="738649"/>
          </a:xfrm>
        </p:spPr>
        <p:txBody>
          <a:bodyPr>
            <a:normAutofit/>
          </a:bodyPr>
          <a:lstStyle/>
          <a:p>
            <a:r>
              <a:rPr lang="en-US" sz="3600" b="1">
                <a:solidFill>
                  <a:srgbClr val="FFD969"/>
                </a:solidFill>
              </a:rPr>
              <a:t>Spotlight</a:t>
            </a:r>
            <a:endParaRPr lang="en-US" sz="3200" b="1">
              <a:solidFill>
                <a:srgbClr val="FFD969"/>
              </a:solidFill>
            </a:endParaRPr>
          </a:p>
        </p:txBody>
      </p:sp>
      <p:sp>
        <p:nvSpPr>
          <p:cNvPr id="3" name="Subtitle 2"/>
          <p:cNvSpPr>
            <a:spLocks noGrp="1"/>
          </p:cNvSpPr>
          <p:nvPr>
            <p:ph type="subTitle" idx="1"/>
          </p:nvPr>
        </p:nvSpPr>
        <p:spPr>
          <a:xfrm>
            <a:off x="1309724" y="2803650"/>
            <a:ext cx="9769093" cy="1752600"/>
          </a:xfrm>
        </p:spPr>
        <p:txBody>
          <a:bodyPr vert="horz" lIns="91440" tIns="45720" rIns="91440" bIns="45720" rtlCol="0" anchor="t">
            <a:normAutofit/>
          </a:bodyPr>
          <a:lstStyle/>
          <a:p>
            <a:r>
              <a:rPr lang="en-US" sz="2800" b="1" i="0" dirty="0">
                <a:solidFill>
                  <a:schemeClr val="bg1"/>
                </a:solidFill>
                <a:effectLst/>
                <a:latin typeface="Arial" panose="020B0604020202020204" pitchFamily="34" charset="0"/>
              </a:rPr>
              <a:t>A Stable Airway? Fatal Airway Occlusion After Inadequate Post-Tracheostomy Care</a:t>
            </a:r>
            <a:endParaRPr lang="en-US" sz="2800" dirty="0">
              <a:solidFill>
                <a:schemeClr val="bg1"/>
              </a:solidFill>
            </a:endParaRPr>
          </a:p>
        </p:txBody>
      </p:sp>
    </p:spTree>
    <p:custDataLst>
      <p:tags r:id="rId1"/>
    </p:custDataLst>
    <p:extLst>
      <p:ext uri="{BB962C8B-B14F-4D97-AF65-F5344CB8AC3E}">
        <p14:creationId xmlns:p14="http://schemas.microsoft.com/office/powerpoint/2010/main" val="578291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Background (1)</a:t>
            </a:r>
            <a:endParaRPr lang="en-US">
              <a:solidFill>
                <a:schemeClr val="bg1"/>
              </a:solidFill>
            </a:endParaRPr>
          </a:p>
        </p:txBody>
      </p:sp>
      <p:sp>
        <p:nvSpPr>
          <p:cNvPr id="3" name="Content Placeholder 2"/>
          <p:cNvSpPr>
            <a:spLocks noGrp="1"/>
          </p:cNvSpPr>
          <p:nvPr>
            <p:ph idx="1"/>
          </p:nvPr>
        </p:nvSpPr>
        <p:spPr>
          <a:xfrm>
            <a:off x="259264" y="970493"/>
            <a:ext cx="11635245" cy="5432026"/>
          </a:xfrm>
        </p:spPr>
        <p:txBody>
          <a:bodyPr vert="horz" lIns="91440" tIns="45720" rIns="91440" bIns="45720" rtlCol="0" anchor="t">
            <a:noAutofit/>
          </a:bodyPr>
          <a:lstStyle/>
          <a:p>
            <a:pPr marL="0" indent="0">
              <a:lnSpc>
                <a:spcPct val="107000"/>
              </a:lnSpc>
              <a:spcBef>
                <a:spcPts val="0"/>
              </a:spcBef>
              <a:buNone/>
            </a:pPr>
            <a:r>
              <a:rPr lang="en-US" sz="2600" dirty="0">
                <a:effectLst/>
                <a:ea typeface="Calibri"/>
                <a:cs typeface="Times New Roman"/>
              </a:rPr>
              <a:t>This case highlights some of the issues that may arise when caring for </a:t>
            </a:r>
            <a:r>
              <a:rPr lang="en-US" sz="2600" dirty="0">
                <a:solidFill>
                  <a:schemeClr val="bg1"/>
                </a:solidFill>
                <a:effectLst/>
                <a:ea typeface="Calibri"/>
                <a:cs typeface="Times New Roman"/>
              </a:rPr>
              <a:t>patients with a tracheostomy:</a:t>
            </a:r>
            <a:r>
              <a:rPr lang="en-US" sz="2600" dirty="0">
                <a:solidFill>
                  <a:schemeClr val="bg1"/>
                </a:solidFill>
                <a:ea typeface="Calibri"/>
                <a:cs typeface="Times New Roman"/>
              </a:rPr>
              <a:t> </a:t>
            </a:r>
            <a:endParaRPr lang="en-US" sz="24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marL="857250" lvl="1" indent="-457200">
              <a:lnSpc>
                <a:spcPct val="107000"/>
              </a:lnSpc>
              <a:spcBef>
                <a:spcPts val="0"/>
              </a:spcBef>
              <a:buFont typeface="Arial"/>
              <a:buChar char="•"/>
            </a:pPr>
            <a:r>
              <a:rPr lang="en-US" sz="2400" dirty="0">
                <a:solidFill>
                  <a:schemeClr val="bg1"/>
                </a:solidFill>
                <a:ea typeface="Calibri"/>
                <a:cs typeface="Times New Roman"/>
                <a:hlinkClick r:id="rId4">
                  <a:extLst>
                    <a:ext uri="{A12FA001-AC4F-418D-AE19-62706E023703}">
                      <ahyp:hlinkClr xmlns:ahyp="http://schemas.microsoft.com/office/drawing/2018/hyperlinkcolor" val="tx"/>
                    </a:ext>
                  </a:extLst>
                </a:hlinkClick>
              </a:rPr>
              <a:t>P</a:t>
            </a:r>
            <a:r>
              <a:rPr lang="en-US" sz="2400" dirty="0">
                <a:solidFill>
                  <a:schemeClr val="bg1"/>
                </a:solidFill>
                <a:effectLst/>
                <a:ea typeface="Calibri"/>
                <a:cs typeface="Times New Roman"/>
                <a:hlinkClick r:id="rId4">
                  <a:extLst>
                    <a:ext uri="{A12FA001-AC4F-418D-AE19-62706E023703}">
                      <ahyp:hlinkClr xmlns:ahyp="http://schemas.microsoft.com/office/drawing/2018/hyperlinkcolor" val="tx"/>
                    </a:ext>
                  </a:extLst>
                </a:hlinkClick>
              </a:rPr>
              <a:t>remature transfer</a:t>
            </a:r>
            <a:r>
              <a:rPr lang="en-US" sz="2400" dirty="0">
                <a:solidFill>
                  <a:schemeClr val="bg1"/>
                </a:solidFill>
                <a:effectLst/>
                <a:ea typeface="Calibri"/>
                <a:cs typeface="Times New Roman"/>
              </a:rPr>
              <a:t> to a lower level </a:t>
            </a:r>
            <a:r>
              <a:rPr lang="en-US" sz="2400" dirty="0">
                <a:effectLst/>
                <a:ea typeface="Calibri"/>
                <a:cs typeface="Times New Roman"/>
              </a:rPr>
              <a:t>of care during a high-risk period after tracheostomy</a:t>
            </a:r>
          </a:p>
          <a:p>
            <a:pPr marL="857250" lvl="1" indent="-457200">
              <a:lnSpc>
                <a:spcPct val="107000"/>
              </a:lnSpc>
              <a:spcBef>
                <a:spcPts val="0"/>
              </a:spcBef>
              <a:buFont typeface="Arial"/>
              <a:buChar char="•"/>
            </a:pPr>
            <a:r>
              <a:rPr lang="en-US" sz="2400" dirty="0">
                <a:ea typeface="Calibri"/>
                <a:cs typeface="Times New Roman"/>
              </a:rPr>
              <a:t>L</a:t>
            </a:r>
            <a:r>
              <a:rPr lang="en-US" sz="2400" dirty="0">
                <a:effectLst/>
                <a:ea typeface="Calibri"/>
                <a:cs typeface="Times New Roman"/>
              </a:rPr>
              <a:t>ack of tracheostomy-related communication between facilities and clinicians</a:t>
            </a:r>
          </a:p>
          <a:p>
            <a:pPr marL="857250" lvl="1" indent="-457200">
              <a:lnSpc>
                <a:spcPct val="107000"/>
              </a:lnSpc>
              <a:spcBef>
                <a:spcPts val="0"/>
              </a:spcBef>
              <a:buFont typeface="Arial"/>
              <a:buChar char="•"/>
            </a:pPr>
            <a:r>
              <a:rPr lang="en-US" sz="2400" dirty="0">
                <a:ea typeface="Calibri"/>
                <a:cs typeface="Times New Roman"/>
              </a:rPr>
              <a:t>I</a:t>
            </a:r>
            <a:r>
              <a:rPr lang="en-US" sz="2400" dirty="0">
                <a:effectLst/>
                <a:ea typeface="Calibri"/>
                <a:cs typeface="Times New Roman"/>
              </a:rPr>
              <a:t>ll effects of tracheostomy </a:t>
            </a:r>
            <a:r>
              <a:rPr lang="en-US" sz="2400" dirty="0">
                <a:ea typeface="Calibri"/>
                <a:cs typeface="Times New Roman"/>
              </a:rPr>
              <a:t>occlusion</a:t>
            </a:r>
            <a:endParaRPr lang="en-US" sz="2400" dirty="0">
              <a:latin typeface="Arial" panose="020B0604020202020204" pitchFamily="34" charset="0"/>
              <a:ea typeface="Calibri"/>
              <a:cs typeface="Times New Roman" panose="02020603050405020304" pitchFamily="18" charset="0"/>
            </a:endParaRPr>
          </a:p>
          <a:p>
            <a:pPr marL="857250" lvl="1" indent="-457200">
              <a:lnSpc>
                <a:spcPct val="107000"/>
              </a:lnSpc>
              <a:spcBef>
                <a:spcPts val="0"/>
              </a:spcBef>
              <a:buChar char="•"/>
            </a:pPr>
            <a:endParaRPr lang="en-US" sz="2400" dirty="0">
              <a:ea typeface="Calibri"/>
              <a:cs typeface="Times New Roman"/>
            </a:endParaRPr>
          </a:p>
          <a:p>
            <a:pPr marL="0" indent="0">
              <a:lnSpc>
                <a:spcPct val="107000"/>
              </a:lnSpc>
              <a:spcBef>
                <a:spcPts val="0"/>
              </a:spcBef>
              <a:buNone/>
            </a:pPr>
            <a:r>
              <a:rPr lang="en-US" sz="2600" dirty="0">
                <a:ea typeface="Calibri"/>
                <a:cs typeface="Times New Roman"/>
              </a:rPr>
              <a:t>Any</a:t>
            </a:r>
            <a:r>
              <a:rPr lang="en-US" sz="2600" dirty="0">
                <a:cs typeface="Times New Roman"/>
              </a:rPr>
              <a:t> patient with a recently placed tracheostomy must be stable enough for transport and ongoing management before transfer to a post-acute care setting. Clinicians must understand:</a:t>
            </a:r>
            <a:endParaRPr lang="en-US" sz="2600" dirty="0">
              <a:latin typeface="Arial" panose="020B0604020202020204" pitchFamily="34" charset="0"/>
              <a:cs typeface="Times New Roman" panose="02020603050405020304" pitchFamily="18" charset="0"/>
            </a:endParaRPr>
          </a:p>
          <a:p>
            <a:pPr lvl="1" indent="-342900">
              <a:lnSpc>
                <a:spcPct val="107000"/>
              </a:lnSpc>
              <a:spcBef>
                <a:spcPts val="0"/>
              </a:spcBef>
              <a:buChar char="•"/>
            </a:pPr>
            <a:r>
              <a:rPr lang="en-US" sz="2400" dirty="0">
                <a:cs typeface="Times New Roman"/>
              </a:rPr>
              <a:t>how to maintain and manage tracheostomies, </a:t>
            </a:r>
            <a:endParaRPr lang="en-US" sz="2400" dirty="0">
              <a:latin typeface="Arial" panose="020B0604020202020204" pitchFamily="34" charset="0"/>
              <a:cs typeface="Times New Roman" panose="02020603050405020304" pitchFamily="18" charset="0"/>
            </a:endParaRPr>
          </a:p>
          <a:p>
            <a:pPr lvl="1" indent="-342900">
              <a:lnSpc>
                <a:spcPct val="107000"/>
              </a:lnSpc>
              <a:spcBef>
                <a:spcPts val="0"/>
              </a:spcBef>
              <a:buChar char="•"/>
            </a:pPr>
            <a:r>
              <a:rPr lang="en-US" sz="2400" dirty="0">
                <a:cs typeface="Times New Roman"/>
              </a:rPr>
              <a:t>how to troubleshoot problems, and </a:t>
            </a:r>
            <a:endParaRPr lang="en-US" sz="2400" dirty="0">
              <a:latin typeface="Arial" panose="020B0604020202020204" pitchFamily="34" charset="0"/>
              <a:cs typeface="Times New Roman" panose="02020603050405020304" pitchFamily="18" charset="0"/>
            </a:endParaRPr>
          </a:p>
          <a:p>
            <a:pPr lvl="1" indent="-342900">
              <a:lnSpc>
                <a:spcPct val="107000"/>
              </a:lnSpc>
              <a:spcBef>
                <a:spcPts val="0"/>
              </a:spcBef>
              <a:buChar char="•"/>
            </a:pPr>
            <a:r>
              <a:rPr lang="en-US" sz="2400" dirty="0">
                <a:cs typeface="Times New Roman"/>
              </a:rPr>
              <a:t>how to prevent and resolve emergency situations. </a:t>
            </a:r>
            <a:endParaRPr lang="en-US" sz="2400" dirty="0">
              <a:latin typeface="Arial" panose="020B06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10</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706449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(2)</a:t>
            </a:r>
            <a:endParaRPr lang="en-US" dirty="0">
              <a:solidFill>
                <a:schemeClr val="bg1"/>
              </a:solidFill>
            </a:endParaRPr>
          </a:p>
        </p:txBody>
      </p:sp>
      <p:sp>
        <p:nvSpPr>
          <p:cNvPr id="3" name="Content Placeholder 2"/>
          <p:cNvSpPr>
            <a:spLocks noGrp="1"/>
          </p:cNvSpPr>
          <p:nvPr>
            <p:ph idx="1"/>
          </p:nvPr>
        </p:nvSpPr>
        <p:spPr>
          <a:xfrm>
            <a:off x="259264" y="1120584"/>
            <a:ext cx="11635245" cy="5432026"/>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The patient in this case died after a series of events and decisions that culminated with cardiopulmonary arrest due to an occluded tracheostomy tube.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Given the failure to wean from mechanical ventilation, the decision to place a tracheostomy tube was correct. Mechanical ventilation by tracheostomy has several advantages over ventilation through endotracheal tubes, including a more secure airway, allowing transfer to lower levels of care. </a:t>
            </a:r>
          </a:p>
          <a:p>
            <a:pPr lvl="1">
              <a:lnSpc>
                <a:spcPct val="107000"/>
              </a:lnSpc>
              <a:spcBef>
                <a:spcPts val="0"/>
              </a:spcBef>
            </a:pPr>
            <a:r>
              <a:rPr lang="en-US" sz="2000" dirty="0">
                <a:effectLst/>
                <a:latin typeface="Arial" panose="020B0604020202020204" pitchFamily="34" charset="0"/>
                <a:ea typeface="Calibri" panose="020F0502020204030204" pitchFamily="34" charset="0"/>
                <a:cs typeface="Times New Roman" panose="02020603050405020304" pitchFamily="18" charset="0"/>
              </a:rPr>
              <a:t>However, many clinicians delay transfers out of the ICU, let alone to a LTCH, until after the tracheostomy site has matured and post-tracheostomy complications have been managed or avoided. </a:t>
            </a:r>
          </a:p>
          <a:p>
            <a:pPr lvl="1">
              <a:lnSpc>
                <a:spcPct val="107000"/>
              </a:lnSpc>
              <a:spcBef>
                <a:spcPts val="0"/>
              </a:spcBef>
            </a:pPr>
            <a:r>
              <a:rPr lang="en-US" sz="2000" dirty="0">
                <a:effectLst/>
                <a:ea typeface="Calibri"/>
                <a:cs typeface="Times New Roman"/>
              </a:rPr>
              <a:t>During this patient’s transfer, no plan was conveyed for tracheostomy care, and standard maintenance was </a:t>
            </a:r>
            <a:r>
              <a:rPr lang="en-US" sz="2000" dirty="0">
                <a:ea typeface="Calibri"/>
                <a:cs typeface="Times New Roman"/>
              </a:rPr>
              <a:t>not performed</a:t>
            </a:r>
            <a:r>
              <a:rPr lang="en-US" sz="2000" dirty="0">
                <a:effectLst/>
                <a:ea typeface="Calibri"/>
                <a:cs typeface="Times New Roman"/>
              </a:rPr>
              <a:t> to prevent airway occlusion at the LTCH.</a:t>
            </a:r>
            <a:r>
              <a:rPr lang="en-US" sz="2000" dirty="0">
                <a:ea typeface="Calibri"/>
                <a:cs typeface="Times New Roman"/>
              </a:rPr>
              <a:t> </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This commentary will discuss tracheostomy function, proper care, and complications, including how tracheostomy needs should be handled at care transitions.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11</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3513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cap="none" dirty="0"/>
              <a:t>Tracheostomy Management</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12</a:t>
            </a:fld>
            <a:endParaRPr lang="en-US"/>
          </a:p>
        </p:txBody>
      </p:sp>
    </p:spTree>
    <p:custDataLst>
      <p:tags r:id="rId1"/>
    </p:custDataLst>
    <p:extLst>
      <p:ext uri="{BB962C8B-B14F-4D97-AF65-F5344CB8AC3E}">
        <p14:creationId xmlns:p14="http://schemas.microsoft.com/office/powerpoint/2010/main" val="1405226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Tracheostomy Management (1)</a:t>
            </a:r>
            <a:endParaRPr lang="en-US" dirty="0">
              <a:solidFill>
                <a:schemeClr val="bg1"/>
              </a:solidFill>
            </a:endParaRPr>
          </a:p>
        </p:txBody>
      </p:sp>
      <p:sp>
        <p:nvSpPr>
          <p:cNvPr id="3" name="Content Placeholder 2"/>
          <p:cNvSpPr>
            <a:spLocks noGrp="1"/>
          </p:cNvSpPr>
          <p:nvPr>
            <p:ph idx="1"/>
          </p:nvPr>
        </p:nvSpPr>
        <p:spPr>
          <a:xfrm>
            <a:off x="259264" y="960244"/>
            <a:ext cx="5386933" cy="5627793"/>
          </a:xfrm>
        </p:spPr>
        <p:txBody>
          <a:bodyPr vert="horz" lIns="91440" tIns="45720" rIns="91440" bIns="45720" rtlCol="0" anchor="t">
            <a:noAutofit/>
          </a:bodyPr>
          <a:lstStyle/>
          <a:p>
            <a:pPr marL="400050">
              <a:lnSpc>
                <a:spcPct val="107000"/>
              </a:lnSpc>
              <a:spcBef>
                <a:spcPts val="0"/>
              </a:spcBef>
            </a:pPr>
            <a:r>
              <a:rPr lang="en-US" sz="2200" dirty="0">
                <a:effectLst/>
                <a:latin typeface="Arial" panose="020B0604020202020204" pitchFamily="34" charset="0"/>
                <a:ea typeface="Calibri" panose="020F0502020204030204" pitchFamily="34" charset="0"/>
                <a:cs typeface="Mangal" panose="02040503050203030202" pitchFamily="18" charset="0"/>
              </a:rPr>
              <a:t>Adult tracheostomy tubes usually include inner and outer cannulas. </a:t>
            </a:r>
          </a:p>
          <a:p>
            <a:pPr marL="800100" lvl="1">
              <a:lnSpc>
                <a:spcPct val="107000"/>
              </a:lnSpc>
              <a:spcBef>
                <a:spcPts val="0"/>
              </a:spcBef>
            </a:pPr>
            <a:r>
              <a:rPr lang="en-US" sz="2000" dirty="0">
                <a:effectLst/>
                <a:latin typeface="Arial" panose="020B0604020202020204" pitchFamily="34" charset="0"/>
                <a:ea typeface="Calibri" panose="020F0502020204030204" pitchFamily="34" charset="0"/>
                <a:cs typeface="Mangal" panose="02040503050203030202" pitchFamily="18" charset="0"/>
              </a:rPr>
              <a:t>The outer cannula maintains the patency of the stoma, and the inner cannula is more frequently changed to avoid infection and occlusion.</a:t>
            </a:r>
            <a:r>
              <a:rPr lang="en-US" sz="2000" baseline="30000" dirty="0">
                <a:effectLst/>
                <a:latin typeface="Arial" panose="020B0604020202020204" pitchFamily="34" charset="0"/>
                <a:ea typeface="Calibri" panose="020F0502020204030204" pitchFamily="34" charset="0"/>
                <a:cs typeface="Mangal" panose="02040503050203030202" pitchFamily="18" charset="0"/>
              </a:rPr>
              <a:t>1</a:t>
            </a:r>
            <a:r>
              <a:rPr lang="en-US" sz="2000" dirty="0">
                <a:effectLst/>
                <a:latin typeface="Arial" panose="020B0604020202020204" pitchFamily="34" charset="0"/>
                <a:ea typeface="Calibri" panose="020F0502020204030204" pitchFamily="34" charset="0"/>
                <a:cs typeface="Mangal" panose="02040503050203030202" pitchFamily="18" charset="0"/>
              </a:rPr>
              <a:t> </a:t>
            </a:r>
          </a:p>
          <a:p>
            <a:pPr marL="800100" lvl="1">
              <a:lnSpc>
                <a:spcPct val="107000"/>
              </a:lnSpc>
              <a:spcBef>
                <a:spcPts val="0"/>
              </a:spcBef>
            </a:pPr>
            <a:r>
              <a:rPr lang="en-US" sz="2000" dirty="0">
                <a:effectLst/>
                <a:latin typeface="Arial" panose="020B0604020202020204" pitchFamily="34" charset="0"/>
                <a:ea typeface="Calibri" panose="020F0502020204030204" pitchFamily="34" charset="0"/>
                <a:cs typeface="Mangal" panose="02040503050203030202" pitchFamily="18" charset="0"/>
              </a:rPr>
              <a:t>The inner cannula should be changed or cleaned regularly depending on manufacturer instructions for use, commonly multiple times per day or week, to ensure secretions do not accumulate inside the cannula.</a:t>
            </a:r>
            <a:r>
              <a:rPr lang="en-US" sz="2000" baseline="30000" dirty="0">
                <a:effectLst/>
                <a:latin typeface="Arial" panose="020B0604020202020204" pitchFamily="34" charset="0"/>
                <a:ea typeface="Calibri" panose="020F0502020204030204" pitchFamily="34" charset="0"/>
                <a:cs typeface="Mangal" panose="02040503050203030202" pitchFamily="18" charset="0"/>
              </a:rPr>
              <a:t>1</a:t>
            </a:r>
            <a:r>
              <a:rPr lang="en-US" sz="2000" dirty="0">
                <a:effectLst/>
                <a:latin typeface="Arial" panose="020B0604020202020204" pitchFamily="34" charset="0"/>
                <a:ea typeface="Calibri" panose="020F0502020204030204" pitchFamily="34" charset="0"/>
                <a:cs typeface="Mangal" panose="02040503050203030202" pitchFamily="18" charset="0"/>
              </a:rPr>
              <a:t> If, at any time, a patient experiences dyspnea or shows signs of obstruction, the inner cannula should be changed as a first-line intervention.</a:t>
            </a:r>
            <a:r>
              <a:rPr lang="en-US" sz="2000" baseline="30000" dirty="0">
                <a:effectLst/>
                <a:latin typeface="Arial" panose="020B0604020202020204" pitchFamily="34" charset="0"/>
                <a:ea typeface="Calibri" panose="020F0502020204030204" pitchFamily="34" charset="0"/>
                <a:cs typeface="Mangal" panose="02040503050203030202" pitchFamily="18" charset="0"/>
              </a:rPr>
              <a:t>1</a:t>
            </a:r>
            <a:r>
              <a:rPr lang="en-US" sz="2000" dirty="0">
                <a:effectLst/>
                <a:latin typeface="Arial" panose="020B0604020202020204" pitchFamily="34" charset="0"/>
                <a:ea typeface="Calibri" panose="020F0502020204030204" pitchFamily="34" charset="0"/>
                <a:cs typeface="Mangal" panose="02040503050203030202" pitchFamily="18" charset="0"/>
              </a:rPr>
              <a:t> </a:t>
            </a:r>
          </a:p>
          <a:p>
            <a:pPr marL="457200" lvl="1" indent="0">
              <a:lnSpc>
                <a:spcPct val="107000"/>
              </a:lnSpc>
              <a:spcBef>
                <a:spcPts val="0"/>
              </a:spcBef>
              <a:buNone/>
            </a:pP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lvl="1">
              <a:lnSpc>
                <a:spcPct val="107000"/>
              </a:lnSpc>
              <a:spcBef>
                <a:spcPts val="0"/>
              </a:spcBef>
            </a:pPr>
            <a:endParaRPr lang="en-US" sz="24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0"/>
              </a:spcBef>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13</a:t>
            </a:fld>
            <a:endParaRPr lang="en-US">
              <a:solidFill>
                <a:srgbClr val="0082BA">
                  <a:lumMod val="50000"/>
                </a:srgbClr>
              </a:solidFill>
            </a:endParaRPr>
          </a:p>
        </p:txBody>
      </p:sp>
      <p:pic>
        <p:nvPicPr>
          <p:cNvPr id="5" name="Picture 2" descr="Tracheostomy/An outer cannula (top item) with inflatable cuff (top right), an inner cannula (center item) and an obturator (bottom item) Contributed by Wikimedia Commons, Klaus D">
            <a:extLst>
              <a:ext uri="{FF2B5EF4-FFF2-40B4-BE49-F238E27FC236}">
                <a16:creationId xmlns:a16="http://schemas.microsoft.com/office/drawing/2014/main" id="{7AF28383-A472-5DF0-35E1-09A735F04D9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0468" y="960244"/>
            <a:ext cx="5358005" cy="401180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E8873704-6958-AA15-3ACC-2D7C58E2D871}"/>
              </a:ext>
            </a:extLst>
          </p:cNvPr>
          <p:cNvSpPr txBox="1"/>
          <p:nvPr/>
        </p:nvSpPr>
        <p:spPr>
          <a:xfrm>
            <a:off x="6470468" y="5114925"/>
            <a:ext cx="5462268" cy="1169551"/>
          </a:xfrm>
          <a:prstGeom prst="rect">
            <a:avLst/>
          </a:prstGeom>
          <a:noFill/>
        </p:spPr>
        <p:txBody>
          <a:bodyPr wrap="square" rtlCol="0">
            <a:spAutoFit/>
          </a:bodyPr>
          <a:lstStyle/>
          <a:p>
            <a:r>
              <a:rPr lang="en-US" sz="1400" dirty="0">
                <a:solidFill>
                  <a:srgbClr val="FFFFFF"/>
                </a:solidFill>
                <a:latin typeface="Arial" panose="020B0604020202020204" pitchFamily="34" charset="0"/>
                <a:cs typeface="Mangal" panose="02040503050203030202" pitchFamily="18" charset="0"/>
              </a:rPr>
              <a:t>Outer cannula (top) with inflatable cuff (top right), an inner cannula (center) and obturator (bottom)</a:t>
            </a:r>
          </a:p>
          <a:p>
            <a:endParaRPr lang="en-US" sz="1400" dirty="0">
              <a:solidFill>
                <a:srgbClr val="FFFFFF"/>
              </a:solidFill>
              <a:latin typeface="Arial" panose="020B0604020202020204" pitchFamily="34" charset="0"/>
              <a:cs typeface="Mangal" panose="02040503050203030202" pitchFamily="18" charset="0"/>
            </a:endParaRPr>
          </a:p>
          <a:p>
            <a:r>
              <a:rPr lang="en-US" sz="1400" dirty="0">
                <a:solidFill>
                  <a:srgbClr val="FFFFFF"/>
                </a:solidFill>
                <a:latin typeface="Arial" panose="020B0604020202020204" pitchFamily="34" charset="0"/>
                <a:cs typeface="Mangal" panose="02040503050203030202" pitchFamily="18" charset="0"/>
              </a:rPr>
              <a:t>Source: </a:t>
            </a:r>
            <a:r>
              <a:rPr lang="en-US" sz="14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Raimonde</a:t>
            </a:r>
            <a:r>
              <a:rPr lang="en-US" sz="1400" dirty="0">
                <a:solidFill>
                  <a:schemeClr val="bg1"/>
                </a:solidFill>
                <a:effectLst/>
                <a:latin typeface="Arial" panose="020B0604020202020204" pitchFamily="34" charset="0"/>
                <a:ea typeface="Calibri" panose="020F0502020204030204" pitchFamily="34" charset="0"/>
                <a:cs typeface="Mangal" panose="02040503050203030202" pitchFamily="18" charset="0"/>
              </a:rPr>
              <a:t>, 2023 (via Wikimedia Commons, Klaus D. Peter, </a:t>
            </a:r>
            <a:r>
              <a:rPr lang="en-US" sz="14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Wiehl</a:t>
            </a:r>
            <a:r>
              <a:rPr lang="en-US" sz="1400" dirty="0">
                <a:solidFill>
                  <a:schemeClr val="bg1"/>
                </a:solidFill>
                <a:effectLst/>
                <a:latin typeface="Arial" panose="020B0604020202020204" pitchFamily="34" charset="0"/>
                <a:ea typeface="Calibri" panose="020F0502020204030204" pitchFamily="34" charset="0"/>
                <a:cs typeface="Mangal" panose="02040503050203030202" pitchFamily="18" charset="0"/>
              </a:rPr>
              <a:t> Germany (CC by 2.0)</a:t>
            </a:r>
            <a:endParaRPr lang="en-US" sz="1400" dirty="0">
              <a:solidFill>
                <a:srgbClr val="FFFFFF"/>
              </a:solidFill>
              <a:latin typeface="Arial" panose="020B0604020202020204" pitchFamily="34" charset="0"/>
              <a:cs typeface="Mangal" panose="02040503050203030202" pitchFamily="18" charset="0"/>
            </a:endParaRPr>
          </a:p>
        </p:txBody>
      </p:sp>
    </p:spTree>
    <p:custDataLst>
      <p:tags r:id="rId1"/>
    </p:custDataLst>
    <p:extLst>
      <p:ext uri="{BB962C8B-B14F-4D97-AF65-F5344CB8AC3E}">
        <p14:creationId xmlns:p14="http://schemas.microsoft.com/office/powerpoint/2010/main" val="1548897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809BA7-FCC3-0E1D-8A01-767D19D995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158ABE-B0B4-AF0B-9FD2-A019D30E435E}"/>
              </a:ext>
            </a:extLst>
          </p:cNvPr>
          <p:cNvSpPr>
            <a:spLocks noGrp="1"/>
          </p:cNvSpPr>
          <p:nvPr>
            <p:ph type="title"/>
          </p:nvPr>
        </p:nvSpPr>
        <p:spPr/>
        <p:txBody>
          <a:bodyPr>
            <a:normAutofit/>
          </a:bodyPr>
          <a:lstStyle/>
          <a:p>
            <a:r>
              <a:rPr lang="en-US" dirty="0"/>
              <a:t>Tracheostomy Management (2)</a:t>
            </a:r>
            <a:endParaRPr lang="en-US" dirty="0">
              <a:solidFill>
                <a:schemeClr val="bg1"/>
              </a:solidFill>
            </a:endParaRPr>
          </a:p>
        </p:txBody>
      </p:sp>
      <p:sp>
        <p:nvSpPr>
          <p:cNvPr id="3" name="Content Placeholder 2">
            <a:extLst>
              <a:ext uri="{FF2B5EF4-FFF2-40B4-BE49-F238E27FC236}">
                <a16:creationId xmlns:a16="http://schemas.microsoft.com/office/drawing/2014/main" id="{67190850-E30D-D98E-D28B-E4772D1470E0}"/>
              </a:ext>
            </a:extLst>
          </p:cNvPr>
          <p:cNvSpPr>
            <a:spLocks noGrp="1"/>
          </p:cNvSpPr>
          <p:nvPr>
            <p:ph idx="1"/>
          </p:nvPr>
        </p:nvSpPr>
        <p:spPr>
          <a:xfrm>
            <a:off x="259264" y="1133427"/>
            <a:ext cx="11363103" cy="4345693"/>
          </a:xfrm>
        </p:spPr>
        <p:txBody>
          <a:bodyPr vert="horz" lIns="91440" tIns="45720" rIns="91440" bIns="45720" rtlCol="0" anchor="t">
            <a:noAutofit/>
          </a:bodyPr>
          <a:lstStyle/>
          <a:p>
            <a:pPr marL="400050">
              <a:lnSpc>
                <a:spcPct val="107000"/>
              </a:lnSpc>
              <a:spcBef>
                <a:spcPts val="0"/>
              </a:spcBef>
            </a:pPr>
            <a:r>
              <a:rPr lang="en-US" sz="2400" dirty="0">
                <a:effectLst/>
                <a:ea typeface="Calibri"/>
                <a:cs typeface="Mangal"/>
              </a:rPr>
              <a:t>Single cannula tubes are sometimes used for patients with specific anatomical challenges, but they require cannula change every one to two weeks,</a:t>
            </a:r>
            <a:r>
              <a:rPr lang="en-US" sz="2400" baseline="30000" dirty="0">
                <a:effectLst/>
                <a:ea typeface="Calibri"/>
                <a:cs typeface="Mangal"/>
              </a:rPr>
              <a:t>1</a:t>
            </a:r>
            <a:r>
              <a:rPr lang="en-US" sz="2400" dirty="0">
                <a:effectLst/>
                <a:ea typeface="Calibri"/>
                <a:cs typeface="Mangal"/>
              </a:rPr>
              <a:t> and some subacute care facilities do not accept patients with these tracheostomy tubes due to concern for obstruction.</a:t>
            </a:r>
            <a:r>
              <a:rPr lang="en-US" sz="2400" baseline="30000" dirty="0">
                <a:effectLst/>
                <a:ea typeface="Calibri"/>
                <a:cs typeface="Mangal"/>
              </a:rPr>
              <a:t>1</a:t>
            </a:r>
            <a:r>
              <a:rPr lang="en-US" sz="2400" dirty="0">
                <a:ea typeface="Calibri"/>
                <a:cs typeface="Mangal"/>
              </a:rPr>
              <a:t> </a:t>
            </a:r>
            <a:endParaRPr lang="en-US" sz="2400" dirty="0">
              <a:effectLst/>
              <a:latin typeface="Arial" panose="020B0604020202020204" pitchFamily="34" charset="0"/>
              <a:ea typeface="Calibri" panose="020F0502020204030204" pitchFamily="34" charset="0"/>
              <a:cs typeface="Mangal" panose="02040503050203030202" pitchFamily="18" charset="0"/>
            </a:endParaRPr>
          </a:p>
          <a:p>
            <a:pPr marL="400050">
              <a:lnSpc>
                <a:spcPct val="107000"/>
              </a:lnSpc>
              <a:spcBef>
                <a:spcPts val="0"/>
              </a:spcBef>
            </a:pPr>
            <a:r>
              <a:rPr lang="en-US" sz="2400" dirty="0">
                <a:effectLst/>
                <a:ea typeface="Calibri"/>
                <a:cs typeface="Mangal"/>
              </a:rPr>
              <a:t>Even small changes in luminal size can significantly reduce flow and ventilation through a tracheostomy tube.</a:t>
            </a:r>
            <a:r>
              <a:rPr lang="en-US" sz="2400" dirty="0">
                <a:ea typeface="Calibri"/>
                <a:cs typeface="Mangal"/>
              </a:rPr>
              <a:t> </a:t>
            </a:r>
            <a:endParaRPr lang="en-US" sz="2400" dirty="0">
              <a:effectLst/>
              <a:latin typeface="Arial" panose="020B0604020202020204" pitchFamily="34" charset="0"/>
              <a:ea typeface="Calibri" panose="020F0502020204030204" pitchFamily="34" charset="0"/>
              <a:cs typeface="Mangal" panose="02040503050203030202" pitchFamily="18" charset="0"/>
            </a:endParaRPr>
          </a:p>
          <a:p>
            <a:pPr marL="400050">
              <a:lnSpc>
                <a:spcPct val="107000"/>
              </a:lnSpc>
              <a:spcBef>
                <a:spcPts val="0"/>
              </a:spcBef>
            </a:pPr>
            <a:r>
              <a:rPr lang="en-US" sz="2400" dirty="0">
                <a:effectLst/>
                <a:ea typeface="Calibri"/>
                <a:cs typeface="Mangal"/>
              </a:rPr>
              <a:t>Regardless of the type of tracheostomy tube, patients require regular assessment and monitoring to ensure their airway is patient and functional, to prevent mucus plugging, and to intervene quickly if needed to restore effective ventilation.</a:t>
            </a:r>
          </a:p>
          <a:p>
            <a:pPr marL="457200" lvl="1" indent="0">
              <a:lnSpc>
                <a:spcPct val="107000"/>
              </a:lnSpc>
              <a:spcBef>
                <a:spcPts val="0"/>
              </a:spcBef>
              <a:buNone/>
            </a:pP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lvl="1">
              <a:lnSpc>
                <a:spcPct val="107000"/>
              </a:lnSpc>
              <a:spcBef>
                <a:spcPts val="0"/>
              </a:spcBef>
            </a:pPr>
            <a:endParaRPr lang="en-US" sz="24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0"/>
              </a:spcBef>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6C4F5B5F-B872-6A85-529D-3D44866406E5}"/>
              </a:ext>
            </a:extLst>
          </p:cNvPr>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14</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6716219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Tracheostomy Management (3)</a:t>
            </a:r>
            <a:endParaRPr lang="en-US" dirty="0">
              <a:solidFill>
                <a:schemeClr val="bg1"/>
              </a:solidFill>
            </a:endParaRPr>
          </a:p>
        </p:txBody>
      </p:sp>
      <p:sp>
        <p:nvSpPr>
          <p:cNvPr id="3" name="Content Placeholder 2"/>
          <p:cNvSpPr>
            <a:spLocks noGrp="1"/>
          </p:cNvSpPr>
          <p:nvPr>
            <p:ph idx="1"/>
          </p:nvPr>
        </p:nvSpPr>
        <p:spPr>
          <a:xfrm>
            <a:off x="259264" y="944277"/>
            <a:ext cx="11646130" cy="5376537"/>
          </a:xfrm>
        </p:spPr>
        <p:txBody>
          <a:bodyPr vert="horz" lIns="91440" tIns="45720" rIns="91440" bIns="45720" rtlCol="0" anchor="t">
            <a:noAutofit/>
          </a:bodyPr>
          <a:lstStyle/>
          <a:p>
            <a:pPr>
              <a:spcBef>
                <a:spcPts val="0"/>
              </a:spcBef>
            </a:pPr>
            <a:r>
              <a:rPr lang="en-US" sz="2200" dirty="0">
                <a:effectLst/>
                <a:ea typeface="Calibri"/>
                <a:cs typeface="Mangal"/>
              </a:rPr>
              <a:t>Artificial airways such as tracheostomies bypass the mucosa in the upper airway, which is responsible for heating and humidifying inhaled air.</a:t>
            </a:r>
            <a:r>
              <a:rPr lang="en-US" sz="2200" baseline="30000" dirty="0">
                <a:effectLst/>
                <a:ea typeface="Calibri"/>
                <a:cs typeface="Mangal"/>
              </a:rPr>
              <a:t>2</a:t>
            </a:r>
            <a:r>
              <a:rPr lang="en-US" sz="2200" dirty="0">
                <a:effectLst/>
                <a:ea typeface="Calibri"/>
                <a:cs typeface="Mangal"/>
              </a:rPr>
              <a:t> </a:t>
            </a:r>
            <a:endParaRPr lang="en-US">
              <a:ea typeface="Calibri"/>
              <a:cs typeface="Mangal"/>
            </a:endParaRPr>
          </a:p>
          <a:p>
            <a:pPr>
              <a:spcBef>
                <a:spcPts val="0"/>
              </a:spcBef>
            </a:pPr>
            <a:r>
              <a:rPr lang="en-US" sz="2200">
                <a:ea typeface="Calibri"/>
                <a:cs typeface="Mangal"/>
              </a:rPr>
              <a:t>As </a:t>
            </a:r>
            <a:r>
              <a:rPr lang="en-US" sz="2200">
                <a:effectLst/>
                <a:ea typeface="Calibri"/>
                <a:cs typeface="Mangal"/>
              </a:rPr>
              <a:t>a result, adequate humidification </a:t>
            </a:r>
            <a:r>
              <a:rPr lang="en-US" sz="2200" dirty="0">
                <a:effectLst/>
                <a:ea typeface="Calibri"/>
                <a:cs typeface="Mangal"/>
              </a:rPr>
              <a:t>must be provided by other means, especially when high gas flows are delivered via mechanical ventilation.</a:t>
            </a:r>
            <a:r>
              <a:rPr lang="en-US" sz="2200" dirty="0">
                <a:ea typeface="Calibri"/>
                <a:cs typeface="Mangal"/>
              </a:rPr>
              <a:t> </a:t>
            </a:r>
            <a:endParaRPr lang="en-US"/>
          </a:p>
          <a:p>
            <a:pPr>
              <a:spcBef>
                <a:spcPts val="0"/>
              </a:spcBef>
            </a:pPr>
            <a:r>
              <a:rPr lang="en-US" sz="2200" dirty="0">
                <a:effectLst/>
                <a:latin typeface="Arial" panose="020B0604020202020204" pitchFamily="34" charset="0"/>
                <a:ea typeface="Calibri" panose="020F0502020204030204" pitchFamily="34" charset="0"/>
                <a:cs typeface="Mangal" panose="02040503050203030202" pitchFamily="18" charset="0"/>
              </a:rPr>
              <a:t>Typically, in long-term care facilities, heat moisture exchangers (HME) or heated humidifiers (HH) are used. </a:t>
            </a:r>
          </a:p>
          <a:p>
            <a:pPr lvl="1">
              <a:spcBef>
                <a:spcPts val="0"/>
              </a:spcBef>
            </a:pPr>
            <a:r>
              <a:rPr lang="en-US" sz="1800" dirty="0">
                <a:effectLst/>
                <a:latin typeface="Arial" panose="020B0604020202020204" pitchFamily="34" charset="0"/>
                <a:ea typeface="Calibri" panose="020F0502020204030204" pitchFamily="34" charset="0"/>
                <a:cs typeface="Mangal" panose="02040503050203030202" pitchFamily="18" charset="0"/>
              </a:rPr>
              <a:t>HMEs are condensers of disposable foam, synthetic fiber, or paper, with a surface area that retains heat and moisture from each exhaled breath and returns it to the patient on each inspiration.</a:t>
            </a:r>
            <a:r>
              <a:rPr lang="en-US" sz="1800" baseline="30000" dirty="0">
                <a:effectLst/>
                <a:latin typeface="Arial" panose="020B0604020202020204" pitchFamily="34" charset="0"/>
                <a:ea typeface="Calibri" panose="020F0502020204030204" pitchFamily="34" charset="0"/>
                <a:cs typeface="Mangal" panose="02040503050203030202" pitchFamily="18" charset="0"/>
              </a:rPr>
              <a:t>2</a:t>
            </a:r>
            <a:r>
              <a:rPr lang="en-US" sz="1800" dirty="0">
                <a:effectLst/>
                <a:latin typeface="Arial" panose="020B0604020202020204" pitchFamily="34" charset="0"/>
                <a:ea typeface="Calibri" panose="020F0502020204030204" pitchFamily="34" charset="0"/>
                <a:cs typeface="Mangal" panose="02040503050203030202" pitchFamily="18" charset="0"/>
              </a:rPr>
              <a:t> </a:t>
            </a:r>
          </a:p>
          <a:p>
            <a:pPr lvl="1">
              <a:spcBef>
                <a:spcPts val="0"/>
              </a:spcBef>
            </a:pPr>
            <a:r>
              <a:rPr lang="en-US" sz="1800">
                <a:effectLst/>
                <a:ea typeface="Calibri"/>
                <a:cs typeface="Mangal"/>
              </a:rPr>
              <a:t>HHs allow </a:t>
            </a:r>
            <a:r>
              <a:rPr lang="en-US" sz="1800">
                <a:ea typeface="Calibri"/>
                <a:cs typeface="Mangal"/>
              </a:rPr>
              <a:t>air </a:t>
            </a:r>
            <a:r>
              <a:rPr lang="en-US" sz="1800">
                <a:effectLst/>
                <a:ea typeface="Calibri"/>
                <a:cs typeface="Mangal"/>
              </a:rPr>
              <a:t>to pass over a heated water surface, providing circulating gas with heat and humidity.</a:t>
            </a:r>
            <a:r>
              <a:rPr lang="en-US" sz="1800" baseline="30000" dirty="0">
                <a:effectLst/>
                <a:ea typeface="Calibri"/>
                <a:cs typeface="Mangal"/>
              </a:rPr>
              <a:t>2</a:t>
            </a:r>
            <a:r>
              <a:rPr lang="en-US" sz="1800" dirty="0">
                <a:ea typeface="Calibri"/>
                <a:cs typeface="Mangal"/>
              </a:rPr>
              <a:t> </a:t>
            </a:r>
            <a:endParaRPr lang="en-US" sz="1800" dirty="0">
              <a:effectLst/>
              <a:latin typeface="Arial" panose="020B0604020202020204" pitchFamily="34" charset="0"/>
              <a:ea typeface="Calibri" panose="020F0502020204030204" pitchFamily="34" charset="0"/>
              <a:cs typeface="Mangal" panose="02040503050203030202" pitchFamily="18" charset="0"/>
            </a:endParaRPr>
          </a:p>
          <a:p>
            <a:pPr lvl="1">
              <a:spcBef>
                <a:spcPts val="0"/>
              </a:spcBef>
            </a:pPr>
            <a:r>
              <a:rPr lang="en-US" sz="1800" dirty="0">
                <a:effectLst/>
                <a:latin typeface="Arial" panose="020B0604020202020204" pitchFamily="34" charset="0"/>
                <a:ea typeface="Calibri" panose="020F0502020204030204" pitchFamily="34" charset="0"/>
                <a:cs typeface="Mangal" panose="02040503050203030202" pitchFamily="18" charset="0"/>
              </a:rPr>
              <a:t>Although a Cochrane review demonstrated no difference between HME and HH regarding airway blockages, with overall low quality of evidence, patients must meet several parameters to use an HME effectively, including adequate body temperature and minute ventilation.</a:t>
            </a:r>
            <a:r>
              <a:rPr lang="en-US" sz="1800" baseline="30000" dirty="0">
                <a:effectLst/>
                <a:latin typeface="Arial" panose="020B0604020202020204" pitchFamily="34" charset="0"/>
                <a:ea typeface="Calibri" panose="020F0502020204030204" pitchFamily="34" charset="0"/>
                <a:cs typeface="Mangal" panose="02040503050203030202" pitchFamily="18" charset="0"/>
              </a:rPr>
              <a:t>3</a:t>
            </a:r>
            <a:r>
              <a:rPr lang="en-US" sz="1800" dirty="0">
                <a:effectLst/>
                <a:latin typeface="Arial" panose="020B0604020202020204" pitchFamily="34" charset="0"/>
                <a:ea typeface="Calibri" panose="020F0502020204030204" pitchFamily="34" charset="0"/>
                <a:cs typeface="Mangal" panose="02040503050203030202" pitchFamily="18" charset="0"/>
              </a:rPr>
              <a:t> </a:t>
            </a:r>
          </a:p>
          <a:p>
            <a:pPr lvl="1">
              <a:spcBef>
                <a:spcPts val="0"/>
              </a:spcBef>
            </a:pPr>
            <a:r>
              <a:rPr lang="en-US" sz="1800" dirty="0">
                <a:effectLst/>
                <a:latin typeface="Arial" panose="020B0604020202020204" pitchFamily="34" charset="0"/>
                <a:ea typeface="Calibri" panose="020F0502020204030204" pitchFamily="34" charset="0"/>
                <a:cs typeface="Mangal" panose="02040503050203030202" pitchFamily="18" charset="0"/>
              </a:rPr>
              <a:t>HMEs have additional limitations, including added dead space and resistance.</a:t>
            </a:r>
            <a:r>
              <a:rPr lang="en-US" sz="1800" baseline="30000" dirty="0">
                <a:effectLst/>
                <a:latin typeface="Arial" panose="020B0604020202020204" pitchFamily="34" charset="0"/>
                <a:ea typeface="Calibri" panose="020F0502020204030204" pitchFamily="34" charset="0"/>
                <a:cs typeface="Mangal" panose="02040503050203030202" pitchFamily="18" charset="0"/>
              </a:rPr>
              <a:t>2</a:t>
            </a:r>
            <a:r>
              <a:rPr lang="en-US" sz="1800" dirty="0">
                <a:effectLst/>
                <a:latin typeface="Arial" panose="020B0604020202020204" pitchFamily="34" charset="0"/>
                <a:ea typeface="Calibri" panose="020F0502020204030204" pitchFamily="34" charset="0"/>
                <a:cs typeface="Mangal" panose="02040503050203030202" pitchFamily="18" charset="0"/>
              </a:rPr>
              <a:t> Clinicians must be cognizant of these limitations, recognize when the HME is impeding ventilation, and have alternative options available. </a:t>
            </a:r>
          </a:p>
          <a:p>
            <a:pPr lvl="1">
              <a:spcBef>
                <a:spcPts val="0"/>
              </a:spcBef>
            </a:pPr>
            <a:r>
              <a:rPr lang="en-US" sz="1800" dirty="0">
                <a:effectLst/>
                <a:latin typeface="Arial" panose="020B0604020202020204" pitchFamily="34" charset="0"/>
                <a:ea typeface="Calibri" panose="020F0502020204030204" pitchFamily="34" charset="0"/>
                <a:cs typeface="Mangal" panose="02040503050203030202" pitchFamily="18" charset="0"/>
              </a:rPr>
              <a:t>Regardless of the device, humidified air is necessary to prevent inspissated mucous, which can lead to airway occlusion, as in this case. </a:t>
            </a: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lvl="1">
              <a:lnSpc>
                <a:spcPct val="107000"/>
              </a:lnSpc>
              <a:spcBef>
                <a:spcPts val="0"/>
              </a:spcBef>
            </a:pP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p>
            <a:pPr lvl="1">
              <a:lnSpc>
                <a:spcPct val="107000"/>
              </a:lnSpc>
              <a:spcBef>
                <a:spcPts val="0"/>
              </a:spcBef>
            </a:pPr>
            <a:endParaRPr lang="en-US" sz="20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0"/>
              </a:spcBef>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15</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8722964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Tracheostomy Management (4)</a:t>
            </a:r>
            <a:endParaRPr lang="en-US" dirty="0">
              <a:solidFill>
                <a:schemeClr val="bg1"/>
              </a:solidFill>
            </a:endParaRPr>
          </a:p>
        </p:txBody>
      </p:sp>
      <p:sp>
        <p:nvSpPr>
          <p:cNvPr id="3" name="Content Placeholder 2"/>
          <p:cNvSpPr>
            <a:spLocks noGrp="1"/>
          </p:cNvSpPr>
          <p:nvPr>
            <p:ph idx="1"/>
          </p:nvPr>
        </p:nvSpPr>
        <p:spPr>
          <a:xfrm>
            <a:off x="256606" y="850581"/>
            <a:ext cx="11646130" cy="5376537"/>
          </a:xfrm>
        </p:spPr>
        <p:txBody>
          <a:bodyPr vert="horz" lIns="91440" tIns="45720" rIns="91440" bIns="45720" rtlCol="0" anchor="t">
            <a:noAutofit/>
          </a:bodyPr>
          <a:lstStyle/>
          <a:p>
            <a:pPr>
              <a:spcBef>
                <a:spcPts val="0"/>
              </a:spcBef>
            </a:pPr>
            <a:r>
              <a:rPr lang="en-US" sz="2400" dirty="0">
                <a:solidFill>
                  <a:schemeClr val="bg1"/>
                </a:solidFill>
                <a:effectLst/>
                <a:ea typeface="Calibri" panose="020F0502020204030204" pitchFamily="34" charset="0"/>
                <a:cs typeface="Mangal"/>
                <a:hlinkClick r:id="rId4">
                  <a:extLst>
                    <a:ext uri="{A12FA001-AC4F-418D-AE19-62706E023703}">
                      <ahyp:hlinkClr xmlns:ahyp="http://schemas.microsoft.com/office/drawing/2018/hyperlinkcolor" val="tx"/>
                    </a:ext>
                  </a:extLst>
                </a:hlinkClick>
              </a:rPr>
              <a:t>Complications</a:t>
            </a:r>
            <a:r>
              <a:rPr lang="en-US" sz="2400" dirty="0">
                <a:solidFill>
                  <a:schemeClr val="bg1"/>
                </a:solidFill>
                <a:effectLst/>
                <a:ea typeface="Calibri" panose="020F0502020204030204" pitchFamily="34" charset="0"/>
                <a:cs typeface="Mangal"/>
              </a:rPr>
              <a:t> of tracheostomy can occur days, months, or even years </a:t>
            </a:r>
            <a:r>
              <a:rPr lang="en-US" sz="2400" dirty="0">
                <a:solidFill>
                  <a:schemeClr val="bg1"/>
                </a:solidFill>
                <a:effectLst/>
                <a:ea typeface="Calibri" panose="020F0502020204030204" pitchFamily="34" charset="0"/>
                <a:cs typeface="Mangal"/>
                <a:hlinkClick r:id="rId5">
                  <a:extLst>
                    <a:ext uri="{A12FA001-AC4F-418D-AE19-62706E023703}">
                      <ahyp:hlinkClr xmlns:ahyp="http://schemas.microsoft.com/office/drawing/2018/hyperlinkcolor" val="tx"/>
                    </a:ext>
                  </a:extLst>
                </a:hlinkClick>
              </a:rPr>
              <a:t>after placement</a:t>
            </a:r>
            <a:r>
              <a:rPr lang="en-US" sz="2400" dirty="0">
                <a:solidFill>
                  <a:schemeClr val="bg1"/>
                </a:solidFill>
                <a:effectLst/>
                <a:ea typeface="Calibri" panose="020F0502020204030204" pitchFamily="34" charset="0"/>
                <a:cs typeface="Mangal"/>
              </a:rPr>
              <a:t>.</a:t>
            </a:r>
            <a:r>
              <a:rPr lang="en-US" sz="2400" dirty="0">
                <a:solidFill>
                  <a:schemeClr val="bg1"/>
                </a:solidFill>
                <a:ea typeface="Calibri" panose="020F0502020204030204" pitchFamily="34" charset="0"/>
                <a:cs typeface="Mangal"/>
              </a:rPr>
              <a:t> </a:t>
            </a:r>
            <a:endParaRPr lang="en-US" sz="2400" dirty="0">
              <a:solidFill>
                <a:schemeClr val="bg1"/>
              </a:solidFill>
              <a:effectLst/>
              <a:latin typeface="Arial" panose="020B0604020202020204" pitchFamily="34" charset="0"/>
              <a:ea typeface="Calibri" panose="020F0502020204030204" pitchFamily="34" charset="0"/>
              <a:cs typeface="Mangal" panose="02040503050203030202" pitchFamily="18" charset="0"/>
            </a:endParaRPr>
          </a:p>
          <a:p>
            <a:pPr>
              <a:spcBef>
                <a:spcPts val="0"/>
              </a:spcBef>
            </a:pPr>
            <a:r>
              <a:rPr lang="en-US" sz="2400" dirty="0">
                <a:solidFill>
                  <a:schemeClr val="bg1"/>
                </a:solidFill>
                <a:ea typeface="Calibri" panose="020F0502020204030204" pitchFamily="34" charset="0"/>
                <a:cs typeface="Mangal"/>
              </a:rPr>
              <a:t>Short</a:t>
            </a:r>
            <a:r>
              <a:rPr lang="en-US" sz="2400" dirty="0">
                <a:solidFill>
                  <a:schemeClr val="bg1"/>
                </a:solidFill>
                <a:effectLst/>
                <a:ea typeface="Calibri" panose="020F0502020204030204" pitchFamily="34" charset="0"/>
                <a:cs typeface="Mangal"/>
              </a:rPr>
              <a:t> term, emergent complications include tube decannulation, tube obstruction, and hemorrhage.</a:t>
            </a:r>
            <a:r>
              <a:rPr lang="en-US" sz="2400" baseline="30000" dirty="0">
                <a:solidFill>
                  <a:schemeClr val="bg1"/>
                </a:solidFill>
                <a:effectLst/>
                <a:ea typeface="Calibri" panose="020F0502020204030204" pitchFamily="34" charset="0"/>
                <a:cs typeface="Mangal"/>
              </a:rPr>
              <a:t>4</a:t>
            </a:r>
            <a:r>
              <a:rPr lang="en-US" sz="2400" dirty="0">
                <a:solidFill>
                  <a:schemeClr val="bg1"/>
                </a:solidFill>
                <a:ea typeface="Calibri" panose="020F0502020204030204" pitchFamily="34" charset="0"/>
                <a:cs typeface="Mangal"/>
              </a:rPr>
              <a:t> </a:t>
            </a:r>
            <a:endParaRPr lang="en-US" sz="2400" dirty="0">
              <a:solidFill>
                <a:schemeClr val="bg1"/>
              </a:solidFill>
              <a:effectLst/>
              <a:latin typeface="Arial" panose="020B0604020202020204" pitchFamily="34" charset="0"/>
              <a:ea typeface="Calibri" panose="020F0502020204030204" pitchFamily="34" charset="0"/>
              <a:cs typeface="Mangal" panose="02040503050203030202" pitchFamily="18" charset="0"/>
            </a:endParaRPr>
          </a:p>
          <a:p>
            <a:pPr>
              <a:spcBef>
                <a:spcPts val="0"/>
              </a:spcBef>
            </a:pPr>
            <a:r>
              <a:rPr lang="en-US" sz="2400" dirty="0">
                <a:solidFill>
                  <a:schemeClr val="bg1"/>
                </a:solidFill>
                <a:effectLst/>
                <a:ea typeface="Calibri" panose="020F0502020204030204" pitchFamily="34" charset="0"/>
                <a:cs typeface="Mangal"/>
              </a:rPr>
              <a:t>To prevent </a:t>
            </a:r>
            <a:r>
              <a:rPr lang="en-US" sz="2400" dirty="0">
                <a:solidFill>
                  <a:schemeClr val="bg1"/>
                </a:solidFill>
                <a:effectLst/>
                <a:ea typeface="Calibri" panose="020F0502020204030204" pitchFamily="34" charset="0"/>
                <a:cs typeface="Mangal"/>
                <a:hlinkClick r:id="rId6">
                  <a:extLst>
                    <a:ext uri="{A12FA001-AC4F-418D-AE19-62706E023703}">
                      <ahyp:hlinkClr xmlns:ahyp="http://schemas.microsoft.com/office/drawing/2018/hyperlinkcolor" val="tx"/>
                    </a:ext>
                  </a:extLst>
                </a:hlinkClick>
              </a:rPr>
              <a:t>dislodgement</a:t>
            </a:r>
            <a:r>
              <a:rPr lang="en-US" sz="2400" dirty="0">
                <a:solidFill>
                  <a:schemeClr val="bg1"/>
                </a:solidFill>
                <a:effectLst/>
                <a:ea typeface="Calibri" panose="020F0502020204030204" pitchFamily="34" charset="0"/>
                <a:cs typeface="Mangal"/>
              </a:rPr>
              <a:t> and undesired movement, many proceduralists place sutures at the flange of the tracheostomy tube, but consensus on the effectiveness of this approach is lacking.</a:t>
            </a:r>
            <a:r>
              <a:rPr lang="en-US" sz="2400" baseline="30000" dirty="0">
                <a:solidFill>
                  <a:schemeClr val="bg1"/>
                </a:solidFill>
                <a:effectLst/>
                <a:ea typeface="Calibri" panose="020F0502020204030204" pitchFamily="34" charset="0"/>
                <a:cs typeface="Mangal"/>
              </a:rPr>
              <a:t>1,5,6</a:t>
            </a:r>
            <a:r>
              <a:rPr lang="en-US" sz="2400" dirty="0">
                <a:solidFill>
                  <a:schemeClr val="bg1"/>
                </a:solidFill>
                <a:ea typeface="Calibri" panose="020F0502020204030204" pitchFamily="34" charset="0"/>
                <a:cs typeface="Mangal"/>
              </a:rPr>
              <a:t> </a:t>
            </a:r>
            <a:r>
              <a:rPr lang="en-US" sz="2400" dirty="0">
                <a:solidFill>
                  <a:schemeClr val="bg1"/>
                </a:solidFill>
                <a:effectLst/>
                <a:ea typeface="Calibri" panose="020F0502020204030204" pitchFamily="34" charset="0"/>
                <a:cs typeface="Mangal"/>
              </a:rPr>
              <a:t>Sutures can cause skin breakdown and require a plan for removal.</a:t>
            </a:r>
            <a:r>
              <a:rPr lang="en-US" sz="2400" baseline="30000" dirty="0">
                <a:solidFill>
                  <a:schemeClr val="bg1"/>
                </a:solidFill>
                <a:effectLst/>
                <a:ea typeface="Calibri" panose="020F0502020204030204" pitchFamily="34" charset="0"/>
                <a:cs typeface="Mangal"/>
              </a:rPr>
              <a:t>5,7</a:t>
            </a:r>
            <a:r>
              <a:rPr lang="en-US" sz="2400" dirty="0">
                <a:solidFill>
                  <a:schemeClr val="bg1"/>
                </a:solidFill>
                <a:ea typeface="Calibri" panose="020F0502020204030204" pitchFamily="34" charset="0"/>
                <a:cs typeface="Mangal"/>
              </a:rPr>
              <a:t> </a:t>
            </a:r>
            <a:endParaRPr lang="en-US" sz="2400" dirty="0">
              <a:solidFill>
                <a:schemeClr val="bg1"/>
              </a:solidFill>
              <a:effectLst/>
              <a:latin typeface="Arial" panose="020B0604020202020204" pitchFamily="34" charset="0"/>
              <a:ea typeface="Calibri" panose="020F0502020204030204" pitchFamily="34" charset="0"/>
              <a:cs typeface="Mangal" panose="02040503050203030202" pitchFamily="18" charset="0"/>
            </a:endParaRPr>
          </a:p>
          <a:p>
            <a:pPr>
              <a:spcBef>
                <a:spcPts val="0"/>
              </a:spcBef>
            </a:pPr>
            <a:r>
              <a:rPr lang="en-US" sz="2400" dirty="0">
                <a:solidFill>
                  <a:schemeClr val="bg1"/>
                </a:solidFill>
                <a:effectLst/>
                <a:ea typeface="Calibri" panose="020F0502020204030204" pitchFamily="34" charset="0"/>
                <a:cs typeface="Mangal"/>
              </a:rPr>
              <a:t>Obstruction of the tracheostomy tube can occur due to mucous plugging, clotted blood, and tube displacement.</a:t>
            </a:r>
            <a:r>
              <a:rPr lang="en-US" sz="2400" baseline="30000" dirty="0">
                <a:solidFill>
                  <a:schemeClr val="bg1"/>
                </a:solidFill>
                <a:effectLst/>
                <a:ea typeface="Calibri" panose="020F0502020204030204" pitchFamily="34" charset="0"/>
                <a:cs typeface="Mangal"/>
              </a:rPr>
              <a:t>4</a:t>
            </a:r>
            <a:r>
              <a:rPr lang="en-US" sz="2400" dirty="0">
                <a:solidFill>
                  <a:schemeClr val="bg1"/>
                </a:solidFill>
                <a:ea typeface="Calibri" panose="020F0502020204030204" pitchFamily="34" charset="0"/>
                <a:cs typeface="Mangal"/>
              </a:rPr>
              <a:t> </a:t>
            </a:r>
            <a:endParaRPr lang="en-US" sz="2400" dirty="0">
              <a:solidFill>
                <a:schemeClr val="bg1"/>
              </a:solidFill>
              <a:latin typeface="Arial" panose="020B0604020202020204" pitchFamily="34" charset="0"/>
              <a:ea typeface="Calibri" panose="020F0502020204030204" pitchFamily="34" charset="0"/>
              <a:cs typeface="Mangal" panose="02040503050203030202" pitchFamily="18" charset="0"/>
            </a:endParaRPr>
          </a:p>
          <a:p>
            <a:pPr>
              <a:spcBef>
                <a:spcPts val="0"/>
              </a:spcBef>
            </a:pPr>
            <a:r>
              <a:rPr lang="en-US" sz="2400" dirty="0">
                <a:solidFill>
                  <a:schemeClr val="bg1"/>
                </a:solidFill>
                <a:effectLst/>
                <a:ea typeface="Calibri" panose="020F0502020204030204" pitchFamily="34" charset="0"/>
                <a:cs typeface="Mangal"/>
              </a:rPr>
              <a:t>Persistent bleeding from venous sources injured during the tracheostomy procedure usually presents within the first 48 hours.</a:t>
            </a:r>
            <a:r>
              <a:rPr lang="en-US" sz="2400" baseline="30000" dirty="0">
                <a:solidFill>
                  <a:schemeClr val="bg1"/>
                </a:solidFill>
                <a:effectLst/>
                <a:ea typeface="Calibri" panose="020F0502020204030204" pitchFamily="34" charset="0"/>
                <a:cs typeface="Mangal"/>
              </a:rPr>
              <a:t>4</a:t>
            </a:r>
            <a:r>
              <a:rPr lang="en-US" sz="2400" dirty="0">
                <a:solidFill>
                  <a:schemeClr val="bg1"/>
                </a:solidFill>
                <a:ea typeface="Calibri" panose="020F0502020204030204" pitchFamily="34" charset="0"/>
                <a:cs typeface="Mangal"/>
              </a:rPr>
              <a:t> </a:t>
            </a:r>
            <a:endParaRPr lang="en-US" sz="2400" dirty="0">
              <a:solidFill>
                <a:schemeClr val="bg1"/>
              </a:solidFill>
              <a:effectLst/>
              <a:latin typeface="Arial" panose="020B0604020202020204" pitchFamily="34" charset="0"/>
              <a:ea typeface="Calibri" panose="020F0502020204030204" pitchFamily="34" charset="0"/>
              <a:cs typeface="Mangal" panose="02040503050203030202" pitchFamily="18" charset="0"/>
            </a:endParaRPr>
          </a:p>
          <a:p>
            <a:pPr>
              <a:spcBef>
                <a:spcPts val="0"/>
              </a:spcBef>
            </a:pPr>
            <a:r>
              <a:rPr lang="en-US" sz="2400" dirty="0">
                <a:solidFill>
                  <a:schemeClr val="bg1"/>
                </a:solidFill>
                <a:effectLst/>
                <a:ea typeface="Calibri" panose="020F0502020204030204" pitchFamily="34" charset="0"/>
                <a:cs typeface="Mangal"/>
              </a:rPr>
              <a:t>Monitoring for these complications in the early postoperative period, while providing adequate tracheostomy care, helps to minimize</a:t>
            </a:r>
            <a:r>
              <a:rPr lang="en-US" sz="2400" dirty="0">
                <a:solidFill>
                  <a:schemeClr val="bg1"/>
                </a:solidFill>
                <a:ea typeface="Calibri" panose="020F0502020204030204" pitchFamily="34" charset="0"/>
                <a:cs typeface="Mangal"/>
              </a:rPr>
              <a:t> </a:t>
            </a:r>
            <a:r>
              <a:rPr lang="en-US" sz="2400" dirty="0">
                <a:solidFill>
                  <a:schemeClr val="bg1"/>
                </a:solidFill>
                <a:effectLst/>
                <a:ea typeface="Calibri" panose="020F0502020204030204" pitchFamily="34" charset="0"/>
                <a:cs typeface="Mangal"/>
              </a:rPr>
              <a:t>morbidity and mortality.</a:t>
            </a:r>
            <a:r>
              <a:rPr lang="en-US" sz="2400" dirty="0">
                <a:solidFill>
                  <a:schemeClr val="bg1"/>
                </a:solidFill>
                <a:ea typeface="Calibri" panose="020F0502020204030204" pitchFamily="34" charset="0"/>
                <a:cs typeface="Mangal"/>
              </a:rPr>
              <a:t> </a:t>
            </a:r>
            <a:endParaRPr lang="en-US" sz="2400" dirty="0">
              <a:solidFill>
                <a:schemeClr val="bg1"/>
              </a:solidFill>
              <a:effectLst/>
              <a:latin typeface="Calibri"/>
              <a:ea typeface="Calibri" panose="020F0502020204030204" pitchFamily="34" charset="0"/>
              <a:cs typeface="Mangal" panose="02040503050203030202" pitchFamily="18" charset="0"/>
            </a:endParaRPr>
          </a:p>
          <a:p>
            <a:pPr lvl="1">
              <a:lnSpc>
                <a:spcPct val="107000"/>
              </a:lnSpc>
              <a:spcBef>
                <a:spcPts val="0"/>
              </a:spcBef>
            </a:pP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p>
            <a:pPr lvl="1">
              <a:lnSpc>
                <a:spcPct val="107000"/>
              </a:lnSpc>
              <a:spcBef>
                <a:spcPts val="0"/>
              </a:spcBef>
            </a:pPr>
            <a:endParaRPr lang="en-US" sz="20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0"/>
              </a:spcBef>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9416406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88E1F6-D5A4-F6C7-454F-93B698CCA5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7DCAF2-53EB-3362-643B-C0BEDF5BD185}"/>
              </a:ext>
            </a:extLst>
          </p:cNvPr>
          <p:cNvSpPr>
            <a:spLocks noGrp="1"/>
          </p:cNvSpPr>
          <p:nvPr>
            <p:ph type="title"/>
          </p:nvPr>
        </p:nvSpPr>
        <p:spPr/>
        <p:txBody>
          <a:bodyPr>
            <a:normAutofit/>
          </a:bodyPr>
          <a:lstStyle/>
          <a:p>
            <a:r>
              <a:rPr lang="en-US" dirty="0"/>
              <a:t>Tracheostomy Management (5)</a:t>
            </a:r>
            <a:endParaRPr lang="en-US" dirty="0">
              <a:solidFill>
                <a:schemeClr val="bg1"/>
              </a:solidFill>
            </a:endParaRPr>
          </a:p>
        </p:txBody>
      </p:sp>
      <p:sp>
        <p:nvSpPr>
          <p:cNvPr id="3" name="Content Placeholder 2">
            <a:extLst>
              <a:ext uri="{FF2B5EF4-FFF2-40B4-BE49-F238E27FC236}">
                <a16:creationId xmlns:a16="http://schemas.microsoft.com/office/drawing/2014/main" id="{60347FE8-4873-A3BD-EC42-EC515770FEED}"/>
              </a:ext>
            </a:extLst>
          </p:cNvPr>
          <p:cNvSpPr>
            <a:spLocks noGrp="1"/>
          </p:cNvSpPr>
          <p:nvPr>
            <p:ph idx="1"/>
          </p:nvPr>
        </p:nvSpPr>
        <p:spPr>
          <a:xfrm>
            <a:off x="256606" y="1035308"/>
            <a:ext cx="11646130" cy="5376537"/>
          </a:xfrm>
        </p:spPr>
        <p:txBody>
          <a:bodyPr vert="horz" lIns="91440" tIns="45720" rIns="91440" bIns="45720" rtlCol="0" anchor="t">
            <a:noAutofit/>
          </a:bodyPr>
          <a:lstStyle/>
          <a:p>
            <a:pPr>
              <a:spcBef>
                <a:spcPts val="0"/>
              </a:spcBef>
            </a:pPr>
            <a:r>
              <a:rPr lang="en-US" sz="2200" dirty="0">
                <a:effectLst/>
                <a:latin typeface="Arial" panose="020B0604020202020204" pitchFamily="34" charset="0"/>
                <a:ea typeface="Calibri" panose="020F0502020204030204" pitchFamily="34" charset="0"/>
                <a:cs typeface="Mangal" panose="02040503050203030202" pitchFamily="18" charset="0"/>
              </a:rPr>
              <a:t>Management of the first tracheostomy tube change is often based on the judgment of the physician who performed the procedure and patient-specific considerations, as there is limited evidence guiding best practice.</a:t>
            </a:r>
            <a:r>
              <a:rPr lang="en-US" sz="2200" baseline="30000" dirty="0">
                <a:effectLst/>
                <a:latin typeface="Arial" panose="020B0604020202020204" pitchFamily="34" charset="0"/>
                <a:ea typeface="Calibri" panose="020F0502020204030204" pitchFamily="34" charset="0"/>
                <a:cs typeface="Mangal" panose="02040503050203030202" pitchFamily="18" charset="0"/>
              </a:rPr>
              <a:t>8</a:t>
            </a:r>
            <a:r>
              <a:rPr lang="en-US" sz="2200" dirty="0">
                <a:effectLst/>
                <a:latin typeface="Arial" panose="020B0604020202020204" pitchFamily="34" charset="0"/>
                <a:ea typeface="Calibri" panose="020F0502020204030204" pitchFamily="34" charset="0"/>
                <a:cs typeface="Mangal" panose="02040503050203030202" pitchFamily="18" charset="0"/>
              </a:rPr>
              <a:t> </a:t>
            </a:r>
          </a:p>
          <a:p>
            <a:pPr lvl="1">
              <a:spcBef>
                <a:spcPts val="0"/>
              </a:spcBef>
              <a:spcAft>
                <a:spcPts val="800"/>
              </a:spcAft>
            </a:pPr>
            <a:r>
              <a:rPr lang="en-US" sz="2000" dirty="0">
                <a:effectLst/>
                <a:latin typeface="Arial" panose="020B0604020202020204" pitchFamily="34" charset="0"/>
                <a:ea typeface="Calibri" panose="020F0502020204030204" pitchFamily="34" charset="0"/>
                <a:cs typeface="Mangal" panose="02040503050203030202" pitchFamily="18" charset="0"/>
              </a:rPr>
              <a:t>The first tracheostomy tube change is performed to confirm that the tract is healed and to adjust the tube sizing for function and comfort.</a:t>
            </a:r>
            <a:r>
              <a:rPr lang="en-US" sz="2000" baseline="30000" dirty="0">
                <a:effectLst/>
                <a:latin typeface="Arial" panose="020B0604020202020204" pitchFamily="34" charset="0"/>
                <a:ea typeface="Calibri" panose="020F0502020204030204" pitchFamily="34" charset="0"/>
                <a:cs typeface="Mangal" panose="02040503050203030202" pitchFamily="18" charset="0"/>
              </a:rPr>
              <a:t>9</a:t>
            </a:r>
            <a:r>
              <a:rPr lang="en-US" sz="2000" dirty="0">
                <a:effectLst/>
                <a:latin typeface="Arial" panose="020B0604020202020204" pitchFamily="34" charset="0"/>
                <a:ea typeface="Calibri" panose="020F0502020204030204" pitchFamily="34" charset="0"/>
                <a:cs typeface="Mangal" panose="02040503050203030202" pitchFamily="18" charset="0"/>
              </a:rPr>
              <a:t> </a:t>
            </a:r>
          </a:p>
          <a:p>
            <a:pPr lvl="1">
              <a:spcBef>
                <a:spcPts val="0"/>
              </a:spcBef>
              <a:spcAft>
                <a:spcPts val="800"/>
              </a:spcAft>
            </a:pPr>
            <a:r>
              <a:rPr lang="en-US" sz="2000" dirty="0">
                <a:effectLst/>
                <a:latin typeface="Arial" panose="020B0604020202020204" pitchFamily="34" charset="0"/>
                <a:ea typeface="Calibri" panose="020F0502020204030204" pitchFamily="34" charset="0"/>
                <a:cs typeface="Mangal" panose="02040503050203030202" pitchFamily="18" charset="0"/>
              </a:rPr>
              <a:t>The timing of change is based on the placement approach (percutaneous or surgical), the patient's ability to heal and form a tract, the presence of complications, and hemodynamic and respiratory stability.</a:t>
            </a:r>
            <a:r>
              <a:rPr lang="en-US" sz="2000" baseline="30000" dirty="0">
                <a:effectLst/>
                <a:latin typeface="Arial" panose="020B0604020202020204" pitchFamily="34" charset="0"/>
                <a:ea typeface="Calibri" panose="020F0502020204030204" pitchFamily="34" charset="0"/>
                <a:cs typeface="Mangal" panose="02040503050203030202" pitchFamily="18" charset="0"/>
              </a:rPr>
              <a:t>6,10</a:t>
            </a:r>
            <a:r>
              <a:rPr lang="en-US" sz="2000" dirty="0">
                <a:effectLst/>
                <a:latin typeface="Arial" panose="020B0604020202020204" pitchFamily="34" charset="0"/>
                <a:ea typeface="Calibri" panose="020F0502020204030204" pitchFamily="34" charset="0"/>
                <a:cs typeface="Mangal" panose="02040503050203030202" pitchFamily="18" charset="0"/>
              </a:rPr>
              <a:t> </a:t>
            </a:r>
          </a:p>
          <a:p>
            <a:pPr lvl="1">
              <a:spcBef>
                <a:spcPts val="0"/>
              </a:spcBef>
              <a:spcAft>
                <a:spcPts val="800"/>
              </a:spcAft>
            </a:pPr>
            <a:r>
              <a:rPr lang="en-US" sz="2000" dirty="0">
                <a:effectLst/>
                <a:latin typeface="Arial" panose="020B0604020202020204" pitchFamily="34" charset="0"/>
                <a:ea typeface="Calibri" panose="020F0502020204030204" pitchFamily="34" charset="0"/>
                <a:cs typeface="Mangal" panose="02040503050203030202" pitchFamily="18" charset="0"/>
              </a:rPr>
              <a:t>A new tracheotomy tract is more prone to a false passage occurring during the first tube change, resulting in loss of the airway.</a:t>
            </a:r>
            <a:r>
              <a:rPr lang="en-US" sz="2000" baseline="30000" dirty="0">
                <a:effectLst/>
                <a:latin typeface="Arial" panose="020B0604020202020204" pitchFamily="34" charset="0"/>
                <a:ea typeface="Calibri" panose="020F0502020204030204" pitchFamily="34" charset="0"/>
                <a:cs typeface="Mangal" panose="02040503050203030202" pitchFamily="18" charset="0"/>
              </a:rPr>
              <a:t>11 </a:t>
            </a:r>
            <a:r>
              <a:rPr lang="en-US" sz="2000" dirty="0">
                <a:effectLst/>
                <a:latin typeface="Arial" panose="020B0604020202020204" pitchFamily="34" charset="0"/>
                <a:ea typeface="Calibri" panose="020F0502020204030204" pitchFamily="34" charset="0"/>
                <a:cs typeface="Mangal" panose="02040503050203030202" pitchFamily="18" charset="0"/>
              </a:rPr>
              <a:t>Therefore, the first tracheostomy change is typically performed by a physician with the ability to manage complications and place an alternative artificial airway if needed. </a:t>
            </a:r>
          </a:p>
          <a:p>
            <a:pPr lvl="1">
              <a:spcBef>
                <a:spcPts val="0"/>
              </a:spcBef>
              <a:spcAft>
                <a:spcPts val="800"/>
              </a:spcAft>
            </a:pPr>
            <a:r>
              <a:rPr lang="en-US" sz="2000" dirty="0">
                <a:effectLst/>
                <a:latin typeface="Arial" panose="020B0604020202020204" pitchFamily="34" charset="0"/>
                <a:ea typeface="Calibri" panose="020F0502020204030204" pitchFamily="34" charset="0"/>
                <a:cs typeface="Mangal" panose="02040503050203030202" pitchFamily="18" charset="0"/>
              </a:rPr>
              <a:t>After the tract is considered established, future tube changes can be performed by non-physician clinicians or other caregivers who have been trained to perform tracheostomy tube changes.</a:t>
            </a:r>
            <a:r>
              <a:rPr lang="en-US" sz="2000" baseline="30000" dirty="0">
                <a:effectLst/>
                <a:latin typeface="Arial" panose="020B0604020202020204" pitchFamily="34" charset="0"/>
                <a:ea typeface="Calibri" panose="020F0502020204030204" pitchFamily="34" charset="0"/>
                <a:cs typeface="Mangal" panose="02040503050203030202" pitchFamily="18" charset="0"/>
              </a:rPr>
              <a:t>1,6,9,10,12</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lvl="1">
              <a:lnSpc>
                <a:spcPct val="107000"/>
              </a:lnSpc>
              <a:spcBef>
                <a:spcPts val="0"/>
              </a:spcBef>
            </a:pP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p>
            <a:pPr lvl="1">
              <a:lnSpc>
                <a:spcPct val="107000"/>
              </a:lnSpc>
              <a:spcBef>
                <a:spcPts val="0"/>
              </a:spcBef>
            </a:pPr>
            <a:endParaRPr lang="en-US" sz="20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0"/>
              </a:spcBef>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E647F6A8-05F5-8E10-F31B-0D39961901D0}"/>
              </a:ext>
            </a:extLst>
          </p:cNvPr>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17</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6642411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8CDD09-2764-EBCD-FBE2-6DE160B612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575D7C-2E08-F7FC-E2FE-8DD5F053FFE4}"/>
              </a:ext>
            </a:extLst>
          </p:cNvPr>
          <p:cNvSpPr>
            <a:spLocks noGrp="1"/>
          </p:cNvSpPr>
          <p:nvPr>
            <p:ph type="title"/>
          </p:nvPr>
        </p:nvSpPr>
        <p:spPr/>
        <p:txBody>
          <a:bodyPr>
            <a:normAutofit/>
          </a:bodyPr>
          <a:lstStyle/>
          <a:p>
            <a:r>
              <a:rPr lang="en-US" dirty="0"/>
              <a:t>Tracheostomy Management (6)</a:t>
            </a:r>
            <a:endParaRPr lang="en-US" dirty="0">
              <a:solidFill>
                <a:schemeClr val="bg1"/>
              </a:solidFill>
            </a:endParaRPr>
          </a:p>
        </p:txBody>
      </p:sp>
      <p:sp>
        <p:nvSpPr>
          <p:cNvPr id="3" name="Content Placeholder 2">
            <a:extLst>
              <a:ext uri="{FF2B5EF4-FFF2-40B4-BE49-F238E27FC236}">
                <a16:creationId xmlns:a16="http://schemas.microsoft.com/office/drawing/2014/main" id="{A62ADAC3-C88F-3769-9F45-DDF2B55FA6B4}"/>
              </a:ext>
            </a:extLst>
          </p:cNvPr>
          <p:cNvSpPr>
            <a:spLocks noGrp="1"/>
          </p:cNvSpPr>
          <p:nvPr>
            <p:ph idx="1"/>
          </p:nvPr>
        </p:nvSpPr>
        <p:spPr>
          <a:xfrm>
            <a:off x="256606" y="1035308"/>
            <a:ext cx="11646130" cy="5376537"/>
          </a:xfrm>
        </p:spPr>
        <p:txBody>
          <a:bodyPr vert="horz" lIns="91440" tIns="45720" rIns="91440" bIns="45720" rtlCol="0" anchor="t">
            <a:noAutofit/>
          </a:bodyPr>
          <a:lstStyle/>
          <a:p>
            <a:pPr>
              <a:spcBef>
                <a:spcPts val="0"/>
              </a:spcBef>
            </a:pPr>
            <a:r>
              <a:rPr lang="en-US" sz="2400" dirty="0">
                <a:effectLst/>
                <a:ea typeface="Calibri" panose="020F0502020204030204" pitchFamily="34" charset="0"/>
                <a:cs typeface="Mangal"/>
              </a:rPr>
              <a:t>Expert recommendations vary about who should be involved in which tracheostomy tube changes, with some authors suggesting physician presence for the first tracheostomy tube change.</a:t>
            </a:r>
            <a:r>
              <a:rPr lang="en-US" sz="2400" baseline="30000" dirty="0">
                <a:effectLst/>
                <a:ea typeface="Calibri" panose="020F0502020204030204" pitchFamily="34" charset="0"/>
                <a:cs typeface="Mangal"/>
              </a:rPr>
              <a:t>6,10,12</a:t>
            </a:r>
            <a:r>
              <a:rPr lang="en-US" sz="2400" dirty="0">
                <a:ea typeface="Calibri" panose="020F0502020204030204" pitchFamily="34" charset="0"/>
                <a:cs typeface="Mangal"/>
              </a:rPr>
              <a:t> </a:t>
            </a:r>
            <a:endParaRPr lang="en-US" sz="2400" dirty="0">
              <a:effectLst/>
              <a:latin typeface="Arial" panose="020B0604020202020204" pitchFamily="34" charset="0"/>
              <a:ea typeface="Calibri" panose="020F0502020204030204" pitchFamily="34" charset="0"/>
              <a:cs typeface="Mangal" panose="02040503050203030202" pitchFamily="18" charset="0"/>
            </a:endParaRPr>
          </a:p>
          <a:p>
            <a:pPr>
              <a:spcBef>
                <a:spcPts val="0"/>
              </a:spcBef>
            </a:pPr>
            <a:r>
              <a:rPr lang="en-US" sz="2400" dirty="0">
                <a:effectLst/>
                <a:ea typeface="Calibri" panose="020F0502020204030204" pitchFamily="34" charset="0"/>
                <a:cs typeface="Mangal"/>
              </a:rPr>
              <a:t>Other recommendations include physician presence during accidental decannulations prior to the first tracheostomy tube change, and that a physician should be present whenever complications are anticipated.</a:t>
            </a:r>
            <a:r>
              <a:rPr lang="en-US" sz="2400" baseline="30000" dirty="0">
                <a:effectLst/>
                <a:ea typeface="Calibri" panose="020F0502020204030204" pitchFamily="34" charset="0"/>
                <a:cs typeface="Mangal"/>
              </a:rPr>
              <a:t>11,13</a:t>
            </a:r>
            <a:r>
              <a:rPr lang="en-US" sz="2400" dirty="0">
                <a:ea typeface="Calibri" panose="020F0502020204030204" pitchFamily="34" charset="0"/>
                <a:cs typeface="Mangal"/>
              </a:rPr>
              <a:t> </a:t>
            </a:r>
            <a:endParaRPr lang="en-US" sz="2400" dirty="0">
              <a:effectLst/>
              <a:latin typeface="Arial" panose="020B0604020202020204" pitchFamily="34" charset="0"/>
              <a:ea typeface="Calibri" panose="020F0502020204030204" pitchFamily="34" charset="0"/>
              <a:cs typeface="Mangal" panose="02040503050203030202" pitchFamily="18" charset="0"/>
            </a:endParaRPr>
          </a:p>
          <a:p>
            <a:pPr>
              <a:spcBef>
                <a:spcPts val="0"/>
              </a:spcBef>
            </a:pPr>
            <a:r>
              <a:rPr lang="en-US" sz="2400" dirty="0">
                <a:effectLst/>
                <a:ea typeface="Calibri" panose="020F0502020204030204" pitchFamily="34" charset="0"/>
                <a:cs typeface="Mangal"/>
              </a:rPr>
              <a:t>A clinician who may be involved in changing a tracheostomy tube should have a sufficient understanding of the patient's tracheostomy to determine whether they can perform the change.</a:t>
            </a:r>
            <a:r>
              <a:rPr lang="en-US" sz="2400" baseline="30000" dirty="0">
                <a:effectLst/>
                <a:ea typeface="Calibri" panose="020F0502020204030204" pitchFamily="34" charset="0"/>
                <a:cs typeface="Mangal"/>
              </a:rPr>
              <a:t>8,12,14</a:t>
            </a:r>
            <a:r>
              <a:rPr lang="en-US" sz="2400" dirty="0">
                <a:ea typeface="Calibri" panose="020F0502020204030204" pitchFamily="34" charset="0"/>
                <a:cs typeface="Mangal"/>
              </a:rPr>
              <a:t> </a:t>
            </a:r>
            <a:endParaRPr lang="en-US" sz="2400">
              <a:effectLst/>
              <a:latin typeface="Calibri" panose="020F0502020204030204" pitchFamily="34" charset="0"/>
              <a:ea typeface="Calibri" panose="020F0502020204030204" pitchFamily="34" charset="0"/>
              <a:cs typeface="Mangal" panose="02040503050203030202" pitchFamily="18" charset="0"/>
            </a:endParaRPr>
          </a:p>
          <a:p>
            <a:pPr lvl="1">
              <a:lnSpc>
                <a:spcPct val="107000"/>
              </a:lnSpc>
              <a:spcBef>
                <a:spcPts val="0"/>
              </a:spcBef>
            </a:pP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lvl="1">
              <a:lnSpc>
                <a:spcPct val="107000"/>
              </a:lnSpc>
              <a:spcBef>
                <a:spcPts val="0"/>
              </a:spcBef>
            </a:pPr>
            <a:endParaRPr lang="en-US" sz="24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0"/>
              </a:spcBef>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05387A9-D3FF-2DBB-7C32-D959E280C424}"/>
              </a:ext>
            </a:extLst>
          </p:cNvPr>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18</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41170858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41101A-A2A9-F7A3-FFB4-EE9A4AF3AA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23704C-B306-0159-A4B5-33FBE06BA1CF}"/>
              </a:ext>
            </a:extLst>
          </p:cNvPr>
          <p:cNvSpPr>
            <a:spLocks noGrp="1"/>
          </p:cNvSpPr>
          <p:nvPr>
            <p:ph type="title"/>
          </p:nvPr>
        </p:nvSpPr>
        <p:spPr/>
        <p:txBody>
          <a:bodyPr>
            <a:normAutofit/>
          </a:bodyPr>
          <a:lstStyle/>
          <a:p>
            <a:r>
              <a:rPr lang="en-US" dirty="0"/>
              <a:t>Tracheostomy Management (7)</a:t>
            </a:r>
            <a:endParaRPr lang="en-US" dirty="0">
              <a:solidFill>
                <a:schemeClr val="bg1"/>
              </a:solidFill>
            </a:endParaRPr>
          </a:p>
        </p:txBody>
      </p:sp>
      <p:sp>
        <p:nvSpPr>
          <p:cNvPr id="3" name="Content Placeholder 2">
            <a:extLst>
              <a:ext uri="{FF2B5EF4-FFF2-40B4-BE49-F238E27FC236}">
                <a16:creationId xmlns:a16="http://schemas.microsoft.com/office/drawing/2014/main" id="{C6B28F75-A125-7760-EDDF-1CF7A27D6DF0}"/>
              </a:ext>
            </a:extLst>
          </p:cNvPr>
          <p:cNvSpPr>
            <a:spLocks noGrp="1"/>
          </p:cNvSpPr>
          <p:nvPr>
            <p:ph idx="1"/>
          </p:nvPr>
        </p:nvSpPr>
        <p:spPr>
          <a:xfrm>
            <a:off x="256606" y="1035308"/>
            <a:ext cx="11646130" cy="5376537"/>
          </a:xfrm>
        </p:spPr>
        <p:txBody>
          <a:bodyPr vert="horz" lIns="91440" tIns="45720" rIns="91440" bIns="45720" rtlCol="0" anchor="t">
            <a:noAutofit/>
          </a:bodyPr>
          <a:lstStyle/>
          <a:p>
            <a:pPr>
              <a:spcBef>
                <a:spcPts val="0"/>
              </a:spcBef>
            </a:pPr>
            <a:r>
              <a:rPr lang="en-US" sz="2400" dirty="0">
                <a:effectLst/>
                <a:ea typeface="Calibri" panose="020F0502020204030204" pitchFamily="34" charset="0"/>
                <a:cs typeface="Mangal"/>
              </a:rPr>
              <a:t>Timing recommendations for first tracheostomy tube changes range from 7-14 days for percutaneously placed and 3-7 days for surgically placed tubes, due to healing times.</a:t>
            </a:r>
            <a:r>
              <a:rPr lang="en-US" sz="2400" baseline="30000" dirty="0">
                <a:effectLst/>
                <a:ea typeface="Calibri" panose="020F0502020204030204" pitchFamily="34" charset="0"/>
                <a:cs typeface="Mangal"/>
              </a:rPr>
              <a:t>1,15</a:t>
            </a:r>
            <a:r>
              <a:rPr lang="en-US" sz="2400" dirty="0">
                <a:ea typeface="Calibri" panose="020F0502020204030204" pitchFamily="34" charset="0"/>
                <a:cs typeface="Mangal"/>
              </a:rPr>
              <a:t> </a:t>
            </a:r>
            <a:endParaRPr lang="en-US" sz="2400">
              <a:ea typeface="Calibri" panose="020F0502020204030204" pitchFamily="34" charset="0"/>
            </a:endParaRPr>
          </a:p>
          <a:p>
            <a:pPr>
              <a:spcBef>
                <a:spcPts val="0"/>
              </a:spcBef>
            </a:pPr>
            <a:r>
              <a:rPr lang="en-US" sz="2400" dirty="0">
                <a:effectLst/>
                <a:ea typeface="Calibri" panose="020F0502020204030204" pitchFamily="34" charset="0"/>
                <a:cs typeface="Mangal"/>
              </a:rPr>
              <a:t>If the type of placement is unknown, no change should occur within the first five to seven days of the procedure.</a:t>
            </a:r>
            <a:r>
              <a:rPr lang="en-US" sz="2400" baseline="30000" dirty="0">
                <a:effectLst/>
                <a:ea typeface="Calibri" panose="020F0502020204030204" pitchFamily="34" charset="0"/>
                <a:cs typeface="Mangal"/>
              </a:rPr>
              <a:t>11,12</a:t>
            </a:r>
            <a:r>
              <a:rPr lang="en-US" sz="2400" baseline="30000" dirty="0">
                <a:ea typeface="Calibri" panose="020F0502020204030204" pitchFamily="34" charset="0"/>
                <a:cs typeface="Mangal"/>
              </a:rPr>
              <a:t> </a:t>
            </a:r>
            <a:endParaRPr lang="en-US" sz="2400"/>
          </a:p>
          <a:p>
            <a:pPr>
              <a:spcBef>
                <a:spcPts val="0"/>
              </a:spcBef>
            </a:pPr>
            <a:r>
              <a:rPr lang="en-US" sz="2400" dirty="0">
                <a:effectLst/>
                <a:ea typeface="Calibri" panose="020F0502020204030204" pitchFamily="34" charset="0"/>
                <a:cs typeface="Mangal"/>
              </a:rPr>
              <a:t>Long-term care hospitals should be cautious in accepting patients in the first few days following tracheostomy placement and should have staff on-site trained in managing complex airways.</a:t>
            </a:r>
            <a:r>
              <a:rPr lang="en-US" sz="2400" baseline="30000" dirty="0">
                <a:effectLst/>
                <a:ea typeface="Calibri" panose="020F0502020204030204" pitchFamily="34" charset="0"/>
                <a:cs typeface="Mangal"/>
              </a:rPr>
              <a:t>9</a:t>
            </a:r>
            <a:r>
              <a:rPr lang="en-US" sz="2400" dirty="0">
                <a:ea typeface="Calibri" panose="020F0502020204030204" pitchFamily="34" charset="0"/>
                <a:cs typeface="Mangal"/>
              </a:rPr>
              <a:t> </a:t>
            </a:r>
          </a:p>
          <a:p>
            <a:pPr>
              <a:spcBef>
                <a:spcPts val="0"/>
              </a:spcBef>
            </a:pPr>
            <a:r>
              <a:rPr lang="en-US" sz="2400" dirty="0">
                <a:effectLst/>
                <a:ea typeface="Calibri" panose="020F0502020204030204" pitchFamily="34" charset="0"/>
                <a:cs typeface="Mangal"/>
              </a:rPr>
              <a:t>When considering transfer to a lower level of care, acute care hospitals must assess the ability of the accepting facility and the patient-specific risk of complications during the first tracheostomy change.</a:t>
            </a:r>
            <a:r>
              <a:rPr lang="en-US" sz="2400" dirty="0">
                <a:ea typeface="Calibri" panose="020F0502020204030204" pitchFamily="34" charset="0"/>
                <a:cs typeface="Mangal"/>
              </a:rPr>
              <a:t> </a:t>
            </a:r>
            <a:endParaRPr lang="en-US" sz="2400" dirty="0">
              <a:effectLst/>
              <a:latin typeface="Arial" panose="020B0604020202020204" pitchFamily="34" charset="0"/>
              <a:ea typeface="Calibri" panose="020F0502020204030204" pitchFamily="34" charset="0"/>
              <a:cs typeface="Mangal" panose="02040503050203030202" pitchFamily="18" charset="0"/>
            </a:endParaRPr>
          </a:p>
          <a:p>
            <a:pPr>
              <a:spcBef>
                <a:spcPts val="0"/>
              </a:spcBef>
            </a:pPr>
            <a:r>
              <a:rPr lang="en-US" sz="2400" dirty="0">
                <a:effectLst/>
                <a:ea typeface="Calibri" panose="020F0502020204030204" pitchFamily="34" charset="0"/>
                <a:cs typeface="Mangal"/>
              </a:rPr>
              <a:t>In this case, the patient was transferred within two days of tracheostomy placement with no communicated plan regarding tracheostomy change or monitoring for complications.</a:t>
            </a:r>
            <a:r>
              <a:rPr lang="en-US" sz="2400" dirty="0">
                <a:ea typeface="Calibri" panose="020F0502020204030204" pitchFamily="34" charset="0"/>
                <a:cs typeface="Mangal"/>
              </a:rPr>
              <a:t> </a:t>
            </a:r>
            <a:endParaRPr lang="en-US" sz="2200" dirty="0">
              <a:effectLst/>
              <a:latin typeface="Calibri" panose="020F0502020204030204" pitchFamily="34" charset="0"/>
              <a:ea typeface="Calibri" panose="020F0502020204030204" pitchFamily="34" charset="0"/>
              <a:cs typeface="Mangal" panose="02040503050203030202" pitchFamily="18" charset="0"/>
            </a:endParaRPr>
          </a:p>
          <a:p>
            <a:pPr lvl="1">
              <a:lnSpc>
                <a:spcPct val="107000"/>
              </a:lnSpc>
              <a:spcBef>
                <a:spcPts val="0"/>
              </a:spcBef>
            </a:pP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p>
            <a:pPr lvl="1">
              <a:lnSpc>
                <a:spcPct val="107000"/>
              </a:lnSpc>
              <a:spcBef>
                <a:spcPts val="0"/>
              </a:spcBef>
            </a:pPr>
            <a:endParaRPr lang="en-US" sz="20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0"/>
              </a:spcBef>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0D08EBBD-AB46-C951-9B6A-8C38B1EE0DB6}"/>
              </a:ext>
            </a:extLst>
          </p:cNvPr>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19</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699567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Source and Credits</a:t>
            </a:r>
          </a:p>
        </p:txBody>
      </p:sp>
      <p:sp>
        <p:nvSpPr>
          <p:cNvPr id="3" name="Content Placeholder 2"/>
          <p:cNvSpPr>
            <a:spLocks noGrp="1"/>
          </p:cNvSpPr>
          <p:nvPr>
            <p:ph idx="1"/>
          </p:nvPr>
        </p:nvSpPr>
        <p:spPr>
          <a:xfrm>
            <a:off x="617220" y="1029174"/>
            <a:ext cx="11355820" cy="5113054"/>
          </a:xfrm>
        </p:spPr>
        <p:txBody>
          <a:bodyPr vert="horz" lIns="91440" tIns="45720" rIns="91440" bIns="45720" rtlCol="0" anchor="t">
            <a:normAutofit/>
          </a:bodyPr>
          <a:lstStyle/>
          <a:p>
            <a:r>
              <a:rPr lang="en-US" sz="2800" dirty="0"/>
              <a:t>This presentation is based on the May 2024 AHRQ </a:t>
            </a:r>
            <a:r>
              <a:rPr lang="en-US" sz="2800" dirty="0" err="1"/>
              <a:t>WebM&amp;M</a:t>
            </a:r>
            <a:r>
              <a:rPr lang="en-US" sz="2800" dirty="0"/>
              <a:t> Spotlight Case</a:t>
            </a:r>
          </a:p>
          <a:p>
            <a:pPr lvl="1">
              <a:buFont typeface="Courier New" panose="02070309020205020404" pitchFamily="49" charset="0"/>
              <a:buChar char="o"/>
            </a:pPr>
            <a:r>
              <a:rPr lang="en-US" sz="2400" dirty="0"/>
              <a:t>See the full article at </a:t>
            </a:r>
            <a:r>
              <a:rPr lang="en-US" sz="2400" dirty="0">
                <a:solidFill>
                  <a:schemeClr val="bg1"/>
                </a:solidFill>
                <a:hlinkClick r:id="rId3">
                  <a:extLst>
                    <a:ext uri="{A12FA001-AC4F-418D-AE19-62706E023703}">
                      <ahyp:hlinkClr xmlns:ahyp="http://schemas.microsoft.com/office/drawing/2018/hyperlinkcolor" val="tx"/>
                    </a:ext>
                  </a:extLst>
                </a:hlinkClick>
              </a:rPr>
              <a:t>https://psnet.ahrq.gov/webmm</a:t>
            </a:r>
            <a:r>
              <a:rPr lang="en-US" sz="2400" dirty="0">
                <a:solidFill>
                  <a:schemeClr val="bg1"/>
                </a:solidFill>
              </a:rPr>
              <a:t> </a:t>
            </a:r>
          </a:p>
          <a:p>
            <a:pPr lvl="1">
              <a:buFont typeface="Courier New" panose="02070309020205020404" pitchFamily="49" charset="0"/>
              <a:buChar char="o"/>
            </a:pPr>
            <a:r>
              <a:rPr lang="en-US" sz="2400" dirty="0">
                <a:solidFill>
                  <a:schemeClr val="bg1"/>
                </a:solidFill>
              </a:rPr>
              <a:t>CME credit is available </a:t>
            </a:r>
          </a:p>
          <a:p>
            <a:pPr>
              <a:buFont typeface="Courier New" panose="02070309020205020404" pitchFamily="49" charset="0"/>
              <a:buChar char="o"/>
            </a:pPr>
            <a:r>
              <a:rPr lang="en-US" sz="2800" dirty="0"/>
              <a:t>Commentary by: Elizabeth Gould, NP-C, CORLN, Krystal Craddock, MSc, RRT, FAARC, Tyler </a:t>
            </a:r>
            <a:r>
              <a:rPr lang="en-US" sz="2800" dirty="0" err="1"/>
              <a:t>LeTellier</a:t>
            </a:r>
            <a:r>
              <a:rPr lang="en-US" sz="2800" dirty="0"/>
              <a:t>, RRT, Brooks T Kuhn, MD, MAS</a:t>
            </a:r>
          </a:p>
          <a:p>
            <a:pPr>
              <a:buFont typeface="Courier New" panose="02070309020205020404" pitchFamily="49" charset="0"/>
              <a:buChar char="o"/>
            </a:pPr>
            <a:r>
              <a:rPr lang="en-US" sz="2800" dirty="0">
                <a:solidFill>
                  <a:schemeClr val="bg1"/>
                </a:solidFill>
              </a:rPr>
              <a:t>AHRQ </a:t>
            </a:r>
            <a:r>
              <a:rPr lang="en-US" sz="2800" dirty="0" err="1">
                <a:solidFill>
                  <a:schemeClr val="bg1"/>
                </a:solidFill>
              </a:rPr>
              <a:t>WebM&amp;M</a:t>
            </a:r>
            <a:r>
              <a:rPr lang="en-US" sz="2800" dirty="0">
                <a:solidFill>
                  <a:schemeClr val="bg1"/>
                </a:solidFill>
              </a:rPr>
              <a:t> Editors in Chief: Patrick Romano, MD, MPH and Deb Bakerjian, PhD, APRN, RN</a:t>
            </a:r>
          </a:p>
          <a:p>
            <a:pPr lvl="1">
              <a:buFont typeface="Courier New" panose="02070309020205020404" pitchFamily="49" charset="0"/>
              <a:buChar char="o"/>
            </a:pPr>
            <a:r>
              <a:rPr lang="en-US" sz="2400" dirty="0">
                <a:solidFill>
                  <a:schemeClr val="bg1"/>
                </a:solidFill>
              </a:rPr>
              <a:t>Spotlight Editors: Patrick Romano, MD, MPH and Deb Bakerjian, PhD, APRN, RN</a:t>
            </a:r>
          </a:p>
          <a:p>
            <a:pPr lvl="1">
              <a:buFont typeface="Courier New" panose="02070309020205020404" pitchFamily="49" charset="0"/>
              <a:buChar char="o"/>
            </a:pPr>
            <a:r>
              <a:rPr lang="en-US" sz="2400" dirty="0">
                <a:solidFill>
                  <a:schemeClr val="bg1"/>
                </a:solidFill>
              </a:rPr>
              <a:t>Managing Editor: Meghan Weyrich, MPH</a:t>
            </a:r>
          </a:p>
          <a:p>
            <a:pPr>
              <a:buFont typeface="Courier New" panose="02070309020205020404" pitchFamily="49" charset="0"/>
              <a:buChar char="o"/>
            </a:pPr>
            <a:endParaRPr lang="en-US" sz="2800"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pPr/>
              <a:t>2</a:t>
            </a:fld>
            <a:endParaRPr lang="en-US"/>
          </a:p>
        </p:txBody>
      </p:sp>
    </p:spTree>
    <p:custDataLst>
      <p:tags r:id="rId1"/>
    </p:custDataLst>
    <p:extLst>
      <p:ext uri="{BB962C8B-B14F-4D97-AF65-F5344CB8AC3E}">
        <p14:creationId xmlns:p14="http://schemas.microsoft.com/office/powerpoint/2010/main" val="2347542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cap="none" dirty="0"/>
              <a:t>Tracheostomy-Specific Considerations in Respiratory Distress</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20</a:t>
            </a:fld>
            <a:endParaRPr lang="en-US"/>
          </a:p>
        </p:txBody>
      </p:sp>
    </p:spTree>
    <p:custDataLst>
      <p:tags r:id="rId1"/>
    </p:custDataLst>
    <p:extLst>
      <p:ext uri="{BB962C8B-B14F-4D97-AF65-F5344CB8AC3E}">
        <p14:creationId xmlns:p14="http://schemas.microsoft.com/office/powerpoint/2010/main" val="12836092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64" y="110404"/>
            <a:ext cx="11814417" cy="743592"/>
          </a:xfrm>
        </p:spPr>
        <p:txBody>
          <a:bodyPr>
            <a:noAutofit/>
          </a:bodyPr>
          <a:lstStyle/>
          <a:p>
            <a:r>
              <a:rPr lang="en-US" sz="2400" dirty="0"/>
              <a:t>Tracheostomy-Specific Considerations in Respiratory Distress (1)</a:t>
            </a:r>
            <a:endParaRPr lang="en-US" sz="2400" dirty="0">
              <a:solidFill>
                <a:schemeClr val="bg1"/>
              </a:solidFill>
            </a:endParaRPr>
          </a:p>
        </p:txBody>
      </p:sp>
      <p:sp>
        <p:nvSpPr>
          <p:cNvPr id="3" name="Content Placeholder 2"/>
          <p:cNvSpPr>
            <a:spLocks noGrp="1"/>
          </p:cNvSpPr>
          <p:nvPr>
            <p:ph idx="1"/>
          </p:nvPr>
        </p:nvSpPr>
        <p:spPr>
          <a:xfrm>
            <a:off x="259264" y="1046034"/>
            <a:ext cx="11363103" cy="2382966"/>
          </a:xfrm>
        </p:spPr>
        <p:txBody>
          <a:bodyPr vert="horz" lIns="91440" tIns="45720" rIns="91440" bIns="45720" rtlCol="0" anchor="t">
            <a:noAutofit/>
          </a:bodyPr>
          <a:lstStyle/>
          <a:p>
            <a:pPr>
              <a:lnSpc>
                <a:spcPct val="107000"/>
              </a:lnSpc>
              <a:spcBef>
                <a:spcPts val="0"/>
              </a:spcBef>
            </a:pPr>
            <a:r>
              <a:rPr lang="en-US" sz="2200" dirty="0">
                <a:effectLst/>
                <a:latin typeface="Arial" panose="020B0604020202020204" pitchFamily="34" charset="0"/>
                <a:ea typeface="Calibri" panose="020F0502020204030204" pitchFamily="34" charset="0"/>
              </a:rPr>
              <a:t>While mechanical ventilation can be lifesaving, it carries the risk of significant harm,</a:t>
            </a:r>
            <a:r>
              <a:rPr lang="en-US" sz="2200" baseline="30000" dirty="0">
                <a:effectLst/>
                <a:latin typeface="Arial" panose="020B0604020202020204" pitchFamily="34" charset="0"/>
                <a:ea typeface="Calibri" panose="020F0502020204030204" pitchFamily="34" charset="0"/>
              </a:rPr>
              <a:t>16</a:t>
            </a:r>
            <a:r>
              <a:rPr lang="en-US" sz="2200" dirty="0">
                <a:effectLst/>
                <a:latin typeface="Arial" panose="020B0604020202020204" pitchFamily="34" charset="0"/>
                <a:ea typeface="Calibri" panose="020F0502020204030204" pitchFamily="34" charset="0"/>
              </a:rPr>
              <a:t> requiring careful patient monitoring. </a:t>
            </a:r>
          </a:p>
          <a:p>
            <a:pPr>
              <a:lnSpc>
                <a:spcPct val="107000"/>
              </a:lnSpc>
              <a:spcBef>
                <a:spcPts val="0"/>
              </a:spcBef>
            </a:pPr>
            <a:r>
              <a:rPr lang="en-US" sz="2200" dirty="0">
                <a:effectLst/>
                <a:latin typeface="Arial" panose="020B0604020202020204" pitchFamily="34" charset="0"/>
                <a:ea typeface="Calibri" panose="020F0502020204030204" pitchFamily="34" charset="0"/>
              </a:rPr>
              <a:t>Continuous pulse oximetry is used in many facilities to alert providers of possible cardiopulmonary issues, especially in patients who may not be able to communicate effectively with the nursing staff due to cognitive impairment, decreased alertness, or medication effects. </a:t>
            </a:r>
          </a:p>
          <a:p>
            <a:pPr>
              <a:lnSpc>
                <a:spcPct val="107000"/>
              </a:lnSpc>
              <a:spcBef>
                <a:spcPts val="0"/>
              </a:spcBef>
            </a:pPr>
            <a:r>
              <a:rPr lang="en-US" sz="2200" dirty="0">
                <a:effectLst/>
                <a:latin typeface="Arial" panose="020B0604020202020204" pitchFamily="34" charset="0"/>
                <a:ea typeface="Calibri" panose="020F0502020204030204" pitchFamily="34" charset="0"/>
              </a:rPr>
              <a:t>Although routine continuous monitoring of oxygen saturation has been shown to decrease rates of some pulmonary complications, it did not reduce ICU transfers or overall mortality in one systematic review of controlled trials in the perioperative setting.</a:t>
            </a:r>
            <a:r>
              <a:rPr lang="en-US" sz="2200" baseline="30000" dirty="0">
                <a:effectLst/>
                <a:latin typeface="Arial" panose="020B0604020202020204" pitchFamily="34" charset="0"/>
                <a:ea typeface="Calibri" panose="020F0502020204030204" pitchFamily="34" charset="0"/>
              </a:rPr>
              <a:t>17</a:t>
            </a:r>
            <a:r>
              <a:rPr lang="en-US" sz="2200" dirty="0">
                <a:effectLst/>
                <a:latin typeface="Arial" panose="020B0604020202020204" pitchFamily="34" charset="0"/>
                <a:ea typeface="Calibri" panose="020F0502020204030204" pitchFamily="34" charset="0"/>
              </a:rPr>
              <a:t> </a:t>
            </a:r>
          </a:p>
          <a:p>
            <a:pPr>
              <a:lnSpc>
                <a:spcPct val="107000"/>
              </a:lnSpc>
              <a:spcBef>
                <a:spcPts val="0"/>
              </a:spcBef>
            </a:pPr>
            <a:r>
              <a:rPr lang="en-US" sz="2200" dirty="0">
                <a:effectLst/>
                <a:latin typeface="Arial" panose="020B0604020202020204" pitchFamily="34" charset="0"/>
                <a:ea typeface="Calibri" panose="020F0502020204030204" pitchFamily="34" charset="0"/>
              </a:rPr>
              <a:t>Capnography measures the partial pressure of expired carbon dioxide (PeCO</a:t>
            </a:r>
            <a:r>
              <a:rPr lang="en-US" sz="2200" baseline="-25000" dirty="0">
                <a:effectLst/>
                <a:latin typeface="Arial" panose="020B0604020202020204" pitchFamily="34" charset="0"/>
                <a:ea typeface="Calibri" panose="020F0502020204030204" pitchFamily="34" charset="0"/>
              </a:rPr>
              <a:t>2</a:t>
            </a:r>
            <a:r>
              <a:rPr lang="en-US" sz="2200" dirty="0">
                <a:effectLst/>
                <a:latin typeface="Arial" panose="020B0604020202020204" pitchFamily="34" charset="0"/>
                <a:ea typeface="Calibri" panose="020F0502020204030204" pitchFamily="34" charset="0"/>
              </a:rPr>
              <a:t>). Accurate measurements of PeCO</a:t>
            </a:r>
            <a:r>
              <a:rPr lang="en-US" sz="2200" baseline="-25000" dirty="0">
                <a:effectLst/>
                <a:latin typeface="Arial" panose="020B0604020202020204" pitchFamily="34" charset="0"/>
                <a:ea typeface="Calibri" panose="020F0502020204030204" pitchFamily="34" charset="0"/>
              </a:rPr>
              <a:t>2</a:t>
            </a:r>
            <a:r>
              <a:rPr lang="en-US" sz="2200" dirty="0">
                <a:effectLst/>
                <a:latin typeface="Arial" panose="020B0604020202020204" pitchFamily="34" charset="0"/>
                <a:ea typeface="Calibri" panose="020F0502020204030204" pitchFamily="34" charset="0"/>
              </a:rPr>
              <a:t> are acceptable estimates of alveolar PCO</a:t>
            </a:r>
            <a:r>
              <a:rPr lang="en-US" sz="2200" baseline="-25000" dirty="0">
                <a:effectLst/>
                <a:latin typeface="Arial" panose="020B0604020202020204" pitchFamily="34" charset="0"/>
                <a:ea typeface="Calibri" panose="020F0502020204030204" pitchFamily="34" charset="0"/>
              </a:rPr>
              <a:t>2</a:t>
            </a:r>
            <a:r>
              <a:rPr lang="en-US" sz="2200" dirty="0">
                <a:effectLst/>
                <a:latin typeface="Arial" panose="020B0604020202020204" pitchFamily="34" charset="0"/>
                <a:ea typeface="Calibri" panose="020F0502020204030204" pitchFamily="34" charset="0"/>
              </a:rPr>
              <a:t>. However, the PeCO</a:t>
            </a:r>
            <a:r>
              <a:rPr lang="en-US" sz="2200" baseline="-25000" dirty="0">
                <a:effectLst/>
                <a:latin typeface="Arial" panose="020B0604020202020204" pitchFamily="34" charset="0"/>
                <a:ea typeface="Calibri" panose="020F0502020204030204" pitchFamily="34" charset="0"/>
              </a:rPr>
              <a:t>2</a:t>
            </a:r>
            <a:r>
              <a:rPr lang="en-US" sz="2200" dirty="0">
                <a:effectLst/>
                <a:latin typeface="Arial" panose="020B0604020202020204" pitchFamily="34" charset="0"/>
                <a:ea typeface="Calibri" panose="020F0502020204030204" pitchFamily="34" charset="0"/>
              </a:rPr>
              <a:t> and arterial CO2 (PaCO</a:t>
            </a:r>
            <a:r>
              <a:rPr lang="en-US" sz="2200" baseline="-25000" dirty="0">
                <a:effectLst/>
                <a:latin typeface="Arial" panose="020B0604020202020204" pitchFamily="34" charset="0"/>
                <a:ea typeface="Calibri" panose="020F0502020204030204" pitchFamily="34" charset="0"/>
              </a:rPr>
              <a:t>2</a:t>
            </a:r>
            <a:r>
              <a:rPr lang="en-US" sz="2200" dirty="0">
                <a:effectLst/>
                <a:latin typeface="Arial" panose="020B0604020202020204" pitchFamily="34" charset="0"/>
                <a:ea typeface="Calibri" panose="020F0502020204030204" pitchFamily="34" charset="0"/>
              </a:rPr>
              <a:t>) in patients with pulmonary disease can be widely different.</a:t>
            </a:r>
            <a:r>
              <a:rPr lang="en-US" sz="2200" baseline="30000" dirty="0">
                <a:effectLst/>
                <a:latin typeface="Arial" panose="020B0604020202020204" pitchFamily="34" charset="0"/>
                <a:ea typeface="Calibri" panose="020F0502020204030204" pitchFamily="34" charset="0"/>
              </a:rPr>
              <a:t>12</a:t>
            </a:r>
            <a:r>
              <a:rPr lang="en-US" sz="2200" dirty="0">
                <a:effectLst/>
                <a:latin typeface="Arial" panose="020B0604020202020204" pitchFamily="34" charset="0"/>
                <a:ea typeface="Calibri" panose="020F0502020204030204" pitchFamily="34" charset="0"/>
              </a:rPr>
              <a:t> </a:t>
            </a:r>
            <a:endParaRPr lang="en-US" sz="2200" dirty="0">
              <a:effectLst/>
              <a:latin typeface="Arial" panose="020B0604020202020204" pitchFamily="34" charset="0"/>
              <a:ea typeface="Calibri" panose="020F0502020204030204" pitchFamily="34" charset="0"/>
              <a:cs typeface="Times New Roman" panose="02020603050405020304" pitchFamily="18" charset="0"/>
            </a:endParaRPr>
          </a:p>
          <a:p>
            <a:pPr lvl="1">
              <a:lnSpc>
                <a:spcPct val="107000"/>
              </a:lnSpc>
              <a:spcBef>
                <a:spcPts val="0"/>
              </a:spcBef>
            </a:pPr>
            <a:endParaRPr lang="en-US" sz="24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0"/>
              </a:spcBef>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21</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4958915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93206E-C26A-4201-134D-7F976FAC44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24730E-06ED-8DF2-B88B-D41D838C58B9}"/>
              </a:ext>
            </a:extLst>
          </p:cNvPr>
          <p:cNvSpPr>
            <a:spLocks noGrp="1"/>
          </p:cNvSpPr>
          <p:nvPr>
            <p:ph type="title"/>
          </p:nvPr>
        </p:nvSpPr>
        <p:spPr>
          <a:xfrm>
            <a:off x="259264" y="110404"/>
            <a:ext cx="11814417" cy="743592"/>
          </a:xfrm>
        </p:spPr>
        <p:txBody>
          <a:bodyPr>
            <a:noAutofit/>
          </a:bodyPr>
          <a:lstStyle/>
          <a:p>
            <a:r>
              <a:rPr lang="en-US" sz="2400" dirty="0"/>
              <a:t>Tracheostomy-Specific Considerations in Respiratory Distress (2)</a:t>
            </a:r>
            <a:endParaRPr lang="en-US" sz="2400" dirty="0">
              <a:solidFill>
                <a:schemeClr val="bg1"/>
              </a:solidFill>
            </a:endParaRPr>
          </a:p>
        </p:txBody>
      </p:sp>
      <p:sp>
        <p:nvSpPr>
          <p:cNvPr id="3" name="Content Placeholder 2">
            <a:extLst>
              <a:ext uri="{FF2B5EF4-FFF2-40B4-BE49-F238E27FC236}">
                <a16:creationId xmlns:a16="http://schemas.microsoft.com/office/drawing/2014/main" id="{AD403295-D502-950C-6EF9-59B307FA7591}"/>
              </a:ext>
            </a:extLst>
          </p:cNvPr>
          <p:cNvSpPr>
            <a:spLocks noGrp="1"/>
          </p:cNvSpPr>
          <p:nvPr>
            <p:ph idx="1"/>
          </p:nvPr>
        </p:nvSpPr>
        <p:spPr>
          <a:xfrm>
            <a:off x="259264" y="1046034"/>
            <a:ext cx="11363103" cy="2382966"/>
          </a:xfrm>
        </p:spPr>
        <p:txBody>
          <a:bodyPr vert="horz" lIns="91440" tIns="45720" rIns="91440" bIns="45720" rtlCol="0" anchor="t">
            <a:noAutofit/>
          </a:bodyPr>
          <a:lstStyle/>
          <a:p>
            <a:pPr>
              <a:lnSpc>
                <a:spcPct val="107000"/>
              </a:lnSpc>
              <a:spcBef>
                <a:spcPts val="0"/>
              </a:spcBef>
            </a:pPr>
            <a:r>
              <a:rPr lang="en-US" sz="2200" dirty="0">
                <a:effectLst/>
                <a:latin typeface="Arial" panose="020B0604020202020204" pitchFamily="34" charset="0"/>
                <a:ea typeface="Calibri" panose="020F0502020204030204" pitchFamily="34" charset="0"/>
                <a:cs typeface="Mangal" panose="02040503050203030202" pitchFamily="18" charset="0"/>
              </a:rPr>
              <a:t>SpO</a:t>
            </a:r>
            <a:r>
              <a:rPr lang="en-US" sz="2200" baseline="-25000" dirty="0">
                <a:effectLst/>
                <a:latin typeface="Arial" panose="020B0604020202020204" pitchFamily="34" charset="0"/>
                <a:ea typeface="Calibri" panose="020F0502020204030204" pitchFamily="34" charset="0"/>
                <a:cs typeface="Mangal" panose="02040503050203030202" pitchFamily="18" charset="0"/>
              </a:rPr>
              <a:t>2 </a:t>
            </a:r>
            <a:r>
              <a:rPr lang="en-US" sz="2200" dirty="0">
                <a:effectLst/>
                <a:latin typeface="Arial" panose="020B0604020202020204" pitchFamily="34" charset="0"/>
                <a:ea typeface="Calibri" panose="020F0502020204030204" pitchFamily="34" charset="0"/>
                <a:cs typeface="Mangal" panose="02040503050203030202" pitchFamily="18" charset="0"/>
              </a:rPr>
              <a:t>and PeCO</a:t>
            </a:r>
            <a:r>
              <a:rPr lang="en-US" sz="2200" baseline="-25000" dirty="0">
                <a:effectLst/>
                <a:latin typeface="Arial" panose="020B0604020202020204" pitchFamily="34" charset="0"/>
                <a:ea typeface="Calibri" panose="020F0502020204030204" pitchFamily="34" charset="0"/>
                <a:cs typeface="Mangal" panose="02040503050203030202" pitchFamily="18" charset="0"/>
              </a:rPr>
              <a:t>2</a:t>
            </a:r>
            <a:r>
              <a:rPr lang="en-US" sz="2200" dirty="0">
                <a:effectLst/>
                <a:latin typeface="Arial" panose="020B0604020202020204" pitchFamily="34" charset="0"/>
                <a:ea typeface="Calibri" panose="020F0502020204030204" pitchFamily="34" charset="0"/>
                <a:cs typeface="Mangal" panose="02040503050203030202" pitchFamily="18" charset="0"/>
              </a:rPr>
              <a:t> monitoring can provide visual and audible alarms, but these alarms must be set appropriately, and providers must be able to recognize causes and troubleshoot problems. </a:t>
            </a:r>
          </a:p>
          <a:p>
            <a:pPr>
              <a:lnSpc>
                <a:spcPct val="107000"/>
              </a:lnSpc>
              <a:spcBef>
                <a:spcPts val="0"/>
              </a:spcBef>
            </a:pPr>
            <a:r>
              <a:rPr lang="en-US" sz="2200" dirty="0">
                <a:effectLst/>
                <a:latin typeface="Arial" panose="020B0604020202020204" pitchFamily="34" charset="0"/>
                <a:ea typeface="Calibri" panose="020F0502020204030204" pitchFamily="34" charset="0"/>
                <a:cs typeface="Mangal" panose="02040503050203030202" pitchFamily="18" charset="0"/>
              </a:rPr>
              <a:t>Clinicians may need help determining how to set alarm delays, widen parameter settings, or turn off parameters, as there are few evidence-based best practices.</a:t>
            </a:r>
            <a:r>
              <a:rPr lang="en-US" sz="2200" baseline="30000" dirty="0">
                <a:effectLst/>
                <a:latin typeface="Arial" panose="020B0604020202020204" pitchFamily="34" charset="0"/>
                <a:ea typeface="Calibri" panose="020F0502020204030204" pitchFamily="34" charset="0"/>
                <a:cs typeface="Mangal" panose="02040503050203030202" pitchFamily="18" charset="0"/>
              </a:rPr>
              <a:t>18</a:t>
            </a:r>
            <a:r>
              <a:rPr lang="en-US" sz="2200" dirty="0">
                <a:effectLst/>
                <a:latin typeface="Arial" panose="020B0604020202020204" pitchFamily="34" charset="0"/>
                <a:ea typeface="Calibri" panose="020F0502020204030204" pitchFamily="34" charset="0"/>
                <a:cs typeface="Mangal" panose="02040503050203030202" pitchFamily="18" charset="0"/>
              </a:rPr>
              <a:t> </a:t>
            </a:r>
          </a:p>
          <a:p>
            <a:pPr>
              <a:lnSpc>
                <a:spcPct val="107000"/>
              </a:lnSpc>
              <a:spcBef>
                <a:spcPts val="0"/>
              </a:spcBef>
            </a:pPr>
            <a:r>
              <a:rPr lang="en-US" sz="2200" dirty="0">
                <a:effectLst/>
                <a:latin typeface="Arial" panose="020B0604020202020204" pitchFamily="34" charset="0"/>
                <a:ea typeface="Calibri" panose="020F0502020204030204" pitchFamily="34" charset="0"/>
                <a:cs typeface="Mangal" panose="02040503050203030202" pitchFamily="18" charset="0"/>
              </a:rPr>
              <a:t>Additionally, clinicians exposed to significant volume and frequency of alarms may experience desensitization, also known as alarm fatigue.</a:t>
            </a:r>
            <a:r>
              <a:rPr lang="en-US" sz="2200" baseline="30000" dirty="0">
                <a:effectLst/>
                <a:latin typeface="Arial" panose="020B0604020202020204" pitchFamily="34" charset="0"/>
                <a:ea typeface="Calibri" panose="020F0502020204030204" pitchFamily="34" charset="0"/>
                <a:cs typeface="Mangal" panose="02040503050203030202" pitchFamily="18" charset="0"/>
              </a:rPr>
              <a:t>19</a:t>
            </a:r>
            <a:r>
              <a:rPr lang="en-US" sz="2200" dirty="0">
                <a:effectLst/>
                <a:latin typeface="Arial" panose="020B0604020202020204" pitchFamily="34" charset="0"/>
                <a:ea typeface="Calibri" panose="020F0502020204030204" pitchFamily="34" charset="0"/>
                <a:cs typeface="Mangal" panose="02040503050203030202" pitchFamily="18" charset="0"/>
              </a:rPr>
              <a:t> </a:t>
            </a:r>
          </a:p>
          <a:p>
            <a:pPr>
              <a:lnSpc>
                <a:spcPct val="107000"/>
              </a:lnSpc>
              <a:spcBef>
                <a:spcPts val="0"/>
              </a:spcBef>
            </a:pPr>
            <a:r>
              <a:rPr lang="en-US" sz="2200" dirty="0">
                <a:effectLst/>
                <a:latin typeface="Arial" panose="020B0604020202020204" pitchFamily="34" charset="0"/>
                <a:ea typeface="Calibri" panose="020F0502020204030204" pitchFamily="34" charset="0"/>
                <a:cs typeface="Mangal" panose="02040503050203030202" pitchFamily="18" charset="0"/>
              </a:rPr>
              <a:t>Clinicians need to be familiar with what low versus high priority alarms sound like and what to do when these occur.</a:t>
            </a:r>
            <a:r>
              <a:rPr lang="en-US" sz="2200" baseline="30000" dirty="0">
                <a:effectLst/>
                <a:latin typeface="Arial" panose="020B0604020202020204" pitchFamily="34" charset="0"/>
                <a:ea typeface="Calibri" panose="020F0502020204030204" pitchFamily="34" charset="0"/>
                <a:cs typeface="Mangal" panose="02040503050203030202" pitchFamily="18" charset="0"/>
              </a:rPr>
              <a:t>18</a:t>
            </a:r>
            <a:r>
              <a:rPr lang="en-US" sz="2200" dirty="0">
                <a:effectLst/>
                <a:latin typeface="Arial" panose="020B0604020202020204" pitchFamily="34" charset="0"/>
                <a:ea typeface="Calibri" panose="020F0502020204030204" pitchFamily="34" charset="0"/>
                <a:cs typeface="Mangal" panose="02040503050203030202" pitchFamily="18" charset="0"/>
              </a:rPr>
              <a:t> </a:t>
            </a:r>
          </a:p>
          <a:p>
            <a:pPr>
              <a:lnSpc>
                <a:spcPct val="107000"/>
              </a:lnSpc>
              <a:spcBef>
                <a:spcPts val="0"/>
              </a:spcBef>
            </a:pPr>
            <a:r>
              <a:rPr lang="en-US" sz="2200" dirty="0">
                <a:effectLst/>
                <a:latin typeface="Arial" panose="020B0604020202020204" pitchFamily="34" charset="0"/>
                <a:ea typeface="Calibri" panose="020F0502020204030204" pitchFamily="34" charset="0"/>
                <a:cs typeface="Mangal" panose="02040503050203030202" pitchFamily="18" charset="0"/>
              </a:rPr>
              <a:t>When monitoring a mechanically ventilated patient, three questions should be considered: (1) Why are we monitoring, (2) How good are the monitoring tools, and (3) Does monitoring lead to a change in management improving outcomes?</a:t>
            </a:r>
            <a:r>
              <a:rPr lang="en-US" sz="2200" baseline="30000" dirty="0">
                <a:effectLst/>
                <a:latin typeface="Arial" panose="020B0604020202020204" pitchFamily="34" charset="0"/>
                <a:ea typeface="Calibri" panose="020F0502020204030204" pitchFamily="34" charset="0"/>
                <a:cs typeface="Mangal" panose="02040503050203030202" pitchFamily="18" charset="0"/>
              </a:rPr>
              <a:t>16</a:t>
            </a:r>
            <a:r>
              <a:rPr lang="en-US" sz="2200" dirty="0">
                <a:effectLst/>
                <a:latin typeface="Arial" panose="020B0604020202020204" pitchFamily="34" charset="0"/>
                <a:ea typeface="Calibri" panose="020F0502020204030204" pitchFamily="34" charset="0"/>
                <a:cs typeface="Mangal" panose="02040503050203030202" pitchFamily="18" charset="0"/>
              </a:rPr>
              <a:t> </a:t>
            </a:r>
          </a:p>
          <a:p>
            <a:pPr>
              <a:lnSpc>
                <a:spcPct val="107000"/>
              </a:lnSpc>
              <a:spcBef>
                <a:spcPts val="0"/>
              </a:spcBef>
            </a:pPr>
            <a:r>
              <a:rPr lang="en-US" sz="2200" dirty="0">
                <a:effectLst/>
                <a:latin typeface="Arial" panose="020B0604020202020204" pitchFamily="34" charset="0"/>
                <a:ea typeface="Calibri" panose="020F0502020204030204" pitchFamily="34" charset="0"/>
                <a:cs typeface="Mangal" panose="02040503050203030202" pitchFamily="18" charset="0"/>
              </a:rPr>
              <a:t>Finally, clinicians need to know when not to rely solely on alarm numbers and how to assess the patient’s clinical presentation.</a:t>
            </a:r>
            <a:endParaRPr lang="en-US" sz="2200" dirty="0">
              <a:effectLst/>
              <a:latin typeface="Calibri" panose="020F0502020204030204" pitchFamily="34" charset="0"/>
              <a:ea typeface="Calibri" panose="020F0502020204030204" pitchFamily="34" charset="0"/>
              <a:cs typeface="Mangal" panose="02040503050203030202" pitchFamily="18" charset="0"/>
            </a:endParaRPr>
          </a:p>
          <a:p>
            <a:pPr lvl="1">
              <a:lnSpc>
                <a:spcPct val="107000"/>
              </a:lnSpc>
              <a:spcBef>
                <a:spcPts val="0"/>
              </a:spcBef>
            </a:pPr>
            <a:endParaRPr lang="en-US" sz="24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0"/>
              </a:spcBef>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B7D4A643-827B-C3D4-4993-BEDF58B01969}"/>
              </a:ext>
            </a:extLst>
          </p:cNvPr>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22</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8786985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cap="none" dirty="0"/>
              <a:t>Systems Change Needed</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23</a:t>
            </a:fld>
            <a:endParaRPr lang="en-US"/>
          </a:p>
        </p:txBody>
      </p:sp>
    </p:spTree>
    <p:custDataLst>
      <p:tags r:id="rId1"/>
    </p:custDataLst>
    <p:extLst>
      <p:ext uri="{BB962C8B-B14F-4D97-AF65-F5344CB8AC3E}">
        <p14:creationId xmlns:p14="http://schemas.microsoft.com/office/powerpoint/2010/main" val="3320948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Systems Change Needed (1)</a:t>
            </a:r>
            <a:endParaRPr lang="en-US" dirty="0">
              <a:solidFill>
                <a:schemeClr val="bg1"/>
              </a:solidFill>
            </a:endParaRPr>
          </a:p>
        </p:txBody>
      </p:sp>
      <p:sp>
        <p:nvSpPr>
          <p:cNvPr id="3" name="Content Placeholder 2"/>
          <p:cNvSpPr>
            <a:spLocks noGrp="1"/>
          </p:cNvSpPr>
          <p:nvPr>
            <p:ph idx="1"/>
          </p:nvPr>
        </p:nvSpPr>
        <p:spPr>
          <a:xfrm>
            <a:off x="259264" y="1046034"/>
            <a:ext cx="11363103" cy="2382966"/>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Calibri" panose="020F0502020204030204" pitchFamily="34" charset="0"/>
                <a:cs typeface="Mangal" panose="02040503050203030202" pitchFamily="18" charset="0"/>
              </a:rPr>
              <a:t>It is essential for clinicians to have suitable experience and training for specialty needs such as tracheostomy care. </a:t>
            </a:r>
          </a:p>
          <a:p>
            <a:pPr>
              <a:lnSpc>
                <a:spcPct val="107000"/>
              </a:lnSpc>
              <a:spcBef>
                <a:spcPts val="0"/>
              </a:spcBef>
            </a:pPr>
            <a:r>
              <a:rPr lang="en-US" sz="2400" dirty="0">
                <a:effectLst/>
                <a:latin typeface="Arial" panose="020B0604020202020204" pitchFamily="34" charset="0"/>
                <a:ea typeface="Calibri" panose="020F0502020204030204" pitchFamily="34" charset="0"/>
                <a:cs typeface="Mangal" panose="02040503050203030202" pitchFamily="18" charset="0"/>
              </a:rPr>
              <a:t>This case illustrates how, unfortunately, tracheostomy management is often overlooked, and such errors can lead to grave consequences. </a:t>
            </a:r>
          </a:p>
          <a:p>
            <a:pPr>
              <a:lnSpc>
                <a:spcPct val="107000"/>
              </a:lnSpc>
              <a:spcBef>
                <a:spcPts val="0"/>
              </a:spcBef>
            </a:pP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In addition, although we do not know the race or ethnicity of this patient, it has been found that patients of color have experienced higher mortality in relation to tracheostomies compared with white adults. </a:t>
            </a:r>
          </a:p>
          <a:p>
            <a:pPr>
              <a:lnSpc>
                <a:spcPct val="107000"/>
              </a:lnSpc>
              <a:spcBef>
                <a:spcPts val="0"/>
              </a:spcBef>
            </a:pPr>
            <a:r>
              <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rPr>
              <a:t>Clinicians should also assess the patients with tracheostomies who may be at increased risk for greater morbidity and mortality, including patients of color. </a:t>
            </a:r>
          </a:p>
          <a:p>
            <a:pPr>
              <a:lnSpc>
                <a:spcPct val="107000"/>
              </a:lnSpc>
              <a:spcBef>
                <a:spcPts val="0"/>
              </a:spcBef>
            </a:pP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lvl="1">
              <a:lnSpc>
                <a:spcPct val="107000"/>
              </a:lnSpc>
              <a:spcBef>
                <a:spcPts val="0"/>
              </a:spcBef>
            </a:pP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lvl="1">
              <a:lnSpc>
                <a:spcPct val="107000"/>
              </a:lnSpc>
              <a:spcBef>
                <a:spcPts val="0"/>
              </a:spcBef>
            </a:pPr>
            <a:endParaRPr lang="en-US" sz="24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0"/>
              </a:spcBef>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24</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361903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5C37EA-15D7-026C-486F-5220AC3DB3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3081C5-374E-1009-BB2E-F2C8A0A80566}"/>
              </a:ext>
            </a:extLst>
          </p:cNvPr>
          <p:cNvSpPr>
            <a:spLocks noGrp="1"/>
          </p:cNvSpPr>
          <p:nvPr>
            <p:ph type="title"/>
          </p:nvPr>
        </p:nvSpPr>
        <p:spPr/>
        <p:txBody>
          <a:bodyPr>
            <a:noAutofit/>
          </a:bodyPr>
          <a:lstStyle/>
          <a:p>
            <a:r>
              <a:rPr lang="en-US" dirty="0"/>
              <a:t>Systems Change Needed (2)</a:t>
            </a:r>
            <a:endParaRPr lang="en-US" dirty="0">
              <a:solidFill>
                <a:schemeClr val="bg1"/>
              </a:solidFill>
            </a:endParaRPr>
          </a:p>
        </p:txBody>
      </p:sp>
      <p:sp>
        <p:nvSpPr>
          <p:cNvPr id="3" name="Content Placeholder 2">
            <a:extLst>
              <a:ext uri="{FF2B5EF4-FFF2-40B4-BE49-F238E27FC236}">
                <a16:creationId xmlns:a16="http://schemas.microsoft.com/office/drawing/2014/main" id="{2BB63D65-2AAC-EC31-7615-56D9525AC2B4}"/>
              </a:ext>
            </a:extLst>
          </p:cNvPr>
          <p:cNvSpPr>
            <a:spLocks noGrp="1"/>
          </p:cNvSpPr>
          <p:nvPr>
            <p:ph idx="1"/>
          </p:nvPr>
        </p:nvSpPr>
        <p:spPr>
          <a:xfrm>
            <a:off x="259264" y="1046034"/>
            <a:ext cx="11363103" cy="5096147"/>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Calibri" panose="020F0502020204030204" pitchFamily="34" charset="0"/>
                <a:cs typeface="Mangal" panose="02040503050203030202" pitchFamily="18" charset="0"/>
              </a:rPr>
              <a:t>Post-tracheostomy care is not codified into universally accepted pathways; therefore, provider-specific approaches can lead to miscommunication during transitions of care between ICU and lower levels of care, and especially between institutions including transition to LTCH facilities. </a:t>
            </a:r>
          </a:p>
          <a:p>
            <a:pPr lvl="1">
              <a:lnSpc>
                <a:spcPct val="107000"/>
              </a:lnSpc>
              <a:spcBef>
                <a:spcPts val="0"/>
              </a:spcBef>
            </a:pPr>
            <a:r>
              <a:rPr lang="en-US" sz="2200" dirty="0">
                <a:effectLst/>
                <a:ea typeface="Calibri" panose="020F0502020204030204" pitchFamily="34" charset="0"/>
                <a:cs typeface="Mangal"/>
              </a:rPr>
              <a:t>These transitions are not just between physical locations, but between providers with different procedural expertise.</a:t>
            </a:r>
            <a:r>
              <a:rPr lang="en-US" sz="2200" dirty="0">
                <a:ea typeface="Calibri" panose="020F0502020204030204" pitchFamily="34" charset="0"/>
                <a:cs typeface="Mangal"/>
              </a:rPr>
              <a:t> </a:t>
            </a:r>
            <a:endParaRPr lang="en-US" sz="2200" dirty="0">
              <a:effectLst/>
              <a:latin typeface="Arial" panose="020B0604020202020204" pitchFamily="34" charset="0"/>
              <a:ea typeface="Calibri" panose="020F0502020204030204" pitchFamily="34" charset="0"/>
              <a:cs typeface="Mangal" panose="02040503050203030202" pitchFamily="18" charset="0"/>
            </a:endParaRPr>
          </a:p>
          <a:p>
            <a:pPr lvl="1">
              <a:lnSpc>
                <a:spcPct val="107000"/>
              </a:lnSpc>
              <a:spcBef>
                <a:spcPts val="0"/>
              </a:spcBef>
            </a:pPr>
            <a:r>
              <a:rPr lang="en-US" sz="2200" dirty="0">
                <a:effectLst/>
                <a:ea typeface="Calibri" panose="020F0502020204030204" pitchFamily="34" charset="0"/>
                <a:cs typeface="Mangal"/>
              </a:rPr>
              <a:t>Institutions should implement clear and standardized communication of information to ensure optimal care is provided during and after transitions.</a:t>
            </a:r>
            <a:r>
              <a:rPr lang="en-US" sz="2200" dirty="0">
                <a:ea typeface="Calibri" panose="020F0502020204030204" pitchFamily="34" charset="0"/>
                <a:cs typeface="Mangal"/>
              </a:rPr>
              <a:t> </a:t>
            </a:r>
            <a:endParaRPr lang="en-US" sz="2200" dirty="0">
              <a:effectLst/>
              <a:latin typeface="Arial" panose="020B0604020202020204" pitchFamily="34" charset="0"/>
              <a:ea typeface="Calibri" panose="020F0502020204030204" pitchFamily="34" charset="0"/>
              <a:cs typeface="Mangal" panose="02040503050203030202" pitchFamily="18" charset="0"/>
            </a:endParaRPr>
          </a:p>
          <a:p>
            <a:pPr lvl="1">
              <a:lnSpc>
                <a:spcPct val="107000"/>
              </a:lnSpc>
              <a:spcBef>
                <a:spcPts val="0"/>
              </a:spcBef>
            </a:pPr>
            <a:r>
              <a:rPr lang="en-US" sz="2200" dirty="0">
                <a:effectLst/>
                <a:ea typeface="Calibri" panose="020F0502020204030204" pitchFamily="34" charset="0"/>
                <a:cs typeface="Mangal"/>
              </a:rPr>
              <a:t>These hand-offs should include a plan for the next tracheostomy change, an explanation of complications that have occurred or may occur, a strategy and devices for humidification and mucous clearance, and coordination with mechanical ventilation weaning.</a:t>
            </a:r>
            <a:r>
              <a:rPr lang="en-US" sz="2200" dirty="0">
                <a:ea typeface="Calibri" panose="020F0502020204030204" pitchFamily="34" charset="0"/>
                <a:cs typeface="Mangal"/>
              </a:rPr>
              <a:t> </a:t>
            </a:r>
            <a:endParaRPr lang="en-US" dirty="0">
              <a:effectLst/>
              <a:latin typeface="Arial" panose="020B0604020202020204" pitchFamily="34" charset="0"/>
              <a:ea typeface="Calibri" panose="020F0502020204030204" pitchFamily="34" charset="0"/>
              <a:cs typeface="Times New Roman" panose="02020603050405020304" pitchFamily="18" charset="0"/>
            </a:endParaRPr>
          </a:p>
          <a:p>
            <a:pPr lvl="1">
              <a:lnSpc>
                <a:spcPct val="107000"/>
              </a:lnSpc>
              <a:spcBef>
                <a:spcPts val="0"/>
              </a:spcBef>
            </a:pPr>
            <a:endParaRPr lang="en-US" sz="24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0"/>
              </a:spcBef>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C540B0EA-D9AD-56EF-F545-09045AF1ACCE}"/>
              </a:ext>
            </a:extLst>
          </p:cNvPr>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25</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1522515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04274-5CF8-D0CF-74E6-55A826E67E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098F48-6392-F86B-E8D5-E424A227AAE7}"/>
              </a:ext>
            </a:extLst>
          </p:cNvPr>
          <p:cNvSpPr>
            <a:spLocks noGrp="1"/>
          </p:cNvSpPr>
          <p:nvPr>
            <p:ph type="title"/>
          </p:nvPr>
        </p:nvSpPr>
        <p:spPr/>
        <p:txBody>
          <a:bodyPr>
            <a:noAutofit/>
          </a:bodyPr>
          <a:lstStyle/>
          <a:p>
            <a:r>
              <a:rPr lang="en-US" dirty="0"/>
              <a:t>Systems Change Needed (3)</a:t>
            </a:r>
            <a:endParaRPr lang="en-US" dirty="0">
              <a:solidFill>
                <a:schemeClr val="bg1"/>
              </a:solidFill>
            </a:endParaRPr>
          </a:p>
        </p:txBody>
      </p:sp>
      <p:sp>
        <p:nvSpPr>
          <p:cNvPr id="3" name="Content Placeholder 2">
            <a:extLst>
              <a:ext uri="{FF2B5EF4-FFF2-40B4-BE49-F238E27FC236}">
                <a16:creationId xmlns:a16="http://schemas.microsoft.com/office/drawing/2014/main" id="{760358EC-AE80-6914-0186-E413DACA2CB8}"/>
              </a:ext>
            </a:extLst>
          </p:cNvPr>
          <p:cNvSpPr>
            <a:spLocks noGrp="1"/>
          </p:cNvSpPr>
          <p:nvPr>
            <p:ph idx="1"/>
          </p:nvPr>
        </p:nvSpPr>
        <p:spPr>
          <a:xfrm>
            <a:off x="259264" y="1219216"/>
            <a:ext cx="11363103" cy="2382966"/>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Calibri" panose="020F0502020204030204" pitchFamily="34" charset="0"/>
                <a:cs typeface="Mangal" panose="02040503050203030202" pitchFamily="18" charset="0"/>
              </a:rPr>
              <a:t>In addition, all staff who care for tracheostomies should be </a:t>
            </a:r>
            <a:r>
              <a:rPr lang="en-US" sz="2400" dirty="0">
                <a:solidFill>
                  <a:schemeClr val="bg1"/>
                </a:solidFill>
                <a:effectLst/>
                <a:latin typeface="Arial" panose="020B0604020202020204" pitchFamily="34" charset="0"/>
                <a:ea typeface="Calibri" panose="020F0502020204030204" pitchFamily="34" charset="0"/>
                <a:cs typeface="Mangal" panose="02040503050203030202" pitchFamily="18" charset="0"/>
                <a:hlinkClick r:id="rId4">
                  <a:extLst>
                    <a:ext uri="{A12FA001-AC4F-418D-AE19-62706E023703}">
                      <ahyp:hlinkClr xmlns:ahyp="http://schemas.microsoft.com/office/drawing/2018/hyperlinkcolor" val="tx"/>
                    </a:ext>
                  </a:extLst>
                </a:hlinkClick>
              </a:rPr>
              <a:t>trained in the emergency management</a:t>
            </a:r>
            <a:r>
              <a:rPr lang="en-US" sz="2400" dirty="0">
                <a:effectLst/>
                <a:latin typeface="Arial" panose="020B0604020202020204" pitchFamily="34" charset="0"/>
                <a:ea typeface="Calibri" panose="020F0502020204030204" pitchFamily="34" charset="0"/>
                <a:cs typeface="Mangal" panose="02040503050203030202" pitchFamily="18" charset="0"/>
              </a:rPr>
              <a:t> of patients with tracheostomies, including dislodged and occluded tubes.</a:t>
            </a:r>
            <a:r>
              <a:rPr lang="en-US" sz="2400" baseline="30000" dirty="0">
                <a:effectLst/>
                <a:latin typeface="Arial" panose="020B0604020202020204" pitchFamily="34" charset="0"/>
                <a:ea typeface="Calibri" panose="020F0502020204030204" pitchFamily="34" charset="0"/>
                <a:cs typeface="Mangal" panose="02040503050203030202" pitchFamily="18" charset="0"/>
              </a:rPr>
              <a:t>20</a:t>
            </a:r>
            <a:r>
              <a:rPr lang="en-US" sz="2400" dirty="0">
                <a:effectLst/>
                <a:latin typeface="Arial" panose="020B0604020202020204" pitchFamily="34" charset="0"/>
                <a:ea typeface="Calibri" panose="020F0502020204030204" pitchFamily="34" charset="0"/>
                <a:cs typeface="Mangal" panose="02040503050203030202" pitchFamily="18" charset="0"/>
              </a:rPr>
              <a:t> </a:t>
            </a:r>
          </a:p>
          <a:p>
            <a:pPr>
              <a:lnSpc>
                <a:spcPct val="107000"/>
              </a:lnSpc>
              <a:spcBef>
                <a:spcPts val="0"/>
              </a:spcBef>
            </a:pPr>
            <a:r>
              <a:rPr lang="en-US" sz="2400" dirty="0">
                <a:effectLst/>
                <a:latin typeface="Arial" panose="020B0604020202020204" pitchFamily="34" charset="0"/>
                <a:ea typeface="Calibri" panose="020F0502020204030204" pitchFamily="34" charset="0"/>
                <a:cs typeface="Mangal" panose="02040503050203030202" pitchFamily="18" charset="0"/>
              </a:rPr>
              <a:t>Clinicians should have an appropriately sized tracheostomy tube replacement, including an inner cannula and obturator, at the bedside of all patients. </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lvl="1">
              <a:lnSpc>
                <a:spcPct val="107000"/>
              </a:lnSpc>
              <a:spcBef>
                <a:spcPts val="0"/>
              </a:spcBef>
            </a:pP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lvl="1">
              <a:lnSpc>
                <a:spcPct val="107000"/>
              </a:lnSpc>
              <a:spcBef>
                <a:spcPts val="0"/>
              </a:spcBef>
            </a:pPr>
            <a:endParaRPr lang="en-US" sz="24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0"/>
              </a:spcBef>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27C4C9C1-68EA-F5C2-E67D-19EC42A8BF77}"/>
              </a:ext>
            </a:extLst>
          </p:cNvPr>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8091697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A33A58-D250-70C9-E955-F9BAF0529EC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087A74C-0E3D-EB9A-4532-E639CEF812CC}"/>
              </a:ext>
            </a:extLst>
          </p:cNvPr>
          <p:cNvSpPr>
            <a:spLocks noGrp="1"/>
          </p:cNvSpPr>
          <p:nvPr>
            <p:ph type="title"/>
          </p:nvPr>
        </p:nvSpPr>
        <p:spPr>
          <a:xfrm>
            <a:off x="914400" y="2747962"/>
            <a:ext cx="10363200" cy="1362075"/>
          </a:xfrm>
        </p:spPr>
        <p:txBody>
          <a:bodyPr>
            <a:noAutofit/>
          </a:bodyPr>
          <a:lstStyle/>
          <a:p>
            <a:pPr algn="ctr"/>
            <a:r>
              <a:rPr lang="en-US" cap="none" dirty="0"/>
              <a:t>Conclusion</a:t>
            </a:r>
          </a:p>
        </p:txBody>
      </p:sp>
      <p:sp>
        <p:nvSpPr>
          <p:cNvPr id="4" name="Slide Number Placeholder 3">
            <a:extLst>
              <a:ext uri="{FF2B5EF4-FFF2-40B4-BE49-F238E27FC236}">
                <a16:creationId xmlns:a16="http://schemas.microsoft.com/office/drawing/2014/main" id="{4F3A8199-2FA7-03B3-B8D7-ADFFE896B79D}"/>
              </a:ext>
            </a:extLst>
          </p:cNvPr>
          <p:cNvSpPr>
            <a:spLocks noGrp="1"/>
          </p:cNvSpPr>
          <p:nvPr>
            <p:ph type="sldNum" sz="quarter" idx="12"/>
          </p:nvPr>
        </p:nvSpPr>
        <p:spPr/>
        <p:txBody>
          <a:bodyPr/>
          <a:lstStyle/>
          <a:p>
            <a:fld id="{BDAF931E-EB67-594E-ACA8-DBD6EC3CDB9B}" type="slidenum">
              <a:rPr lang="en-US" smtClean="0"/>
              <a:pPr/>
              <a:t>27</a:t>
            </a:fld>
            <a:endParaRPr lang="en-US"/>
          </a:p>
        </p:txBody>
      </p:sp>
    </p:spTree>
    <p:custDataLst>
      <p:tags r:id="rId1"/>
    </p:custDataLst>
    <p:extLst>
      <p:ext uri="{BB962C8B-B14F-4D97-AF65-F5344CB8AC3E}">
        <p14:creationId xmlns:p14="http://schemas.microsoft.com/office/powerpoint/2010/main" val="9900919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106B34-B2DC-C7E2-2DD0-317B5A43C6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BCF055-9173-8FF4-ADF5-ED96245BF3B2}"/>
              </a:ext>
            </a:extLst>
          </p:cNvPr>
          <p:cNvSpPr>
            <a:spLocks noGrp="1"/>
          </p:cNvSpPr>
          <p:nvPr>
            <p:ph type="title"/>
          </p:nvPr>
        </p:nvSpPr>
        <p:spPr/>
        <p:txBody>
          <a:bodyPr>
            <a:noAutofit/>
          </a:bodyPr>
          <a:lstStyle/>
          <a:p>
            <a:r>
              <a:rPr lang="en-US" dirty="0"/>
              <a:t>Conclusion</a:t>
            </a:r>
            <a:endParaRPr lang="en-US" dirty="0">
              <a:solidFill>
                <a:schemeClr val="bg1"/>
              </a:solidFill>
            </a:endParaRPr>
          </a:p>
        </p:txBody>
      </p:sp>
      <p:sp>
        <p:nvSpPr>
          <p:cNvPr id="3" name="Content Placeholder 2">
            <a:extLst>
              <a:ext uri="{FF2B5EF4-FFF2-40B4-BE49-F238E27FC236}">
                <a16:creationId xmlns:a16="http://schemas.microsoft.com/office/drawing/2014/main" id="{565B671D-29F4-AD6A-42BA-2CC501B1DD18}"/>
              </a:ext>
            </a:extLst>
          </p:cNvPr>
          <p:cNvSpPr>
            <a:spLocks noGrp="1"/>
          </p:cNvSpPr>
          <p:nvPr>
            <p:ph idx="1"/>
          </p:nvPr>
        </p:nvSpPr>
        <p:spPr>
          <a:xfrm>
            <a:off x="259264" y="1253852"/>
            <a:ext cx="11363103" cy="4357238"/>
          </a:xfrm>
        </p:spPr>
        <p:txBody>
          <a:bodyPr vert="horz" lIns="91440" tIns="45720" rIns="91440" bIns="45720" rtlCol="0" anchor="t">
            <a:noAutofit/>
          </a:bodyPr>
          <a:lstStyle/>
          <a:p>
            <a:pPr>
              <a:lnSpc>
                <a:spcPct val="107000"/>
              </a:lnSpc>
              <a:spcBef>
                <a:spcPts val="0"/>
              </a:spcBef>
            </a:pPr>
            <a:r>
              <a:rPr lang="en-US" sz="2600" dirty="0">
                <a:effectLst/>
                <a:ea typeface="Calibri" panose="020F0502020204030204" pitchFamily="34" charset="0"/>
              </a:rPr>
              <a:t>This case highlights the need for appropriate tracheostomy maintenance, specialized training in emergency management of patients with tracheostomies, and tracheostomy-specific communication in care transitions.</a:t>
            </a:r>
            <a:r>
              <a:rPr lang="en-US" sz="2600" dirty="0">
                <a:ea typeface="Calibri" panose="020F0502020204030204" pitchFamily="34" charset="0"/>
              </a:rPr>
              <a:t>  </a:t>
            </a:r>
            <a:endParaRPr lang="en-US" sz="2600">
              <a:effectLst/>
              <a:latin typeface="Arial" panose="020B0604020202020204" pitchFamily="34" charset="0"/>
              <a:ea typeface="Calibri" panose="020F0502020204030204" pitchFamily="34" charset="0"/>
            </a:endParaRPr>
          </a:p>
          <a:p>
            <a:pPr>
              <a:lnSpc>
                <a:spcPct val="107000"/>
              </a:lnSpc>
              <a:spcBef>
                <a:spcPts val="0"/>
              </a:spcBef>
            </a:pPr>
            <a:r>
              <a:rPr lang="en-US" sz="2600" dirty="0">
                <a:effectLst/>
                <a:ea typeface="Calibri" panose="020F0502020204030204" pitchFamily="34" charset="0"/>
              </a:rPr>
              <a:t>Many patients need tracheostomies to enable them to benefit from mechanical ventilation when recovering from severe respiratory, neuromuscular, or cardiac disease.</a:t>
            </a:r>
            <a:r>
              <a:rPr lang="en-US" sz="2600" dirty="0">
                <a:ea typeface="Calibri" panose="020F0502020204030204" pitchFamily="34" charset="0"/>
              </a:rPr>
              <a:t> </a:t>
            </a:r>
            <a:endParaRPr lang="en-US" sz="2600">
              <a:effectLst/>
              <a:latin typeface="Arial" panose="020B0604020202020204" pitchFamily="34" charset="0"/>
              <a:ea typeface="Calibri" panose="020F0502020204030204" pitchFamily="34" charset="0"/>
            </a:endParaRPr>
          </a:p>
          <a:p>
            <a:pPr>
              <a:lnSpc>
                <a:spcPct val="107000"/>
              </a:lnSpc>
              <a:spcBef>
                <a:spcPts val="0"/>
              </a:spcBef>
            </a:pPr>
            <a:r>
              <a:rPr lang="en-US" sz="2600" dirty="0">
                <a:effectLst/>
                <a:ea typeface="Calibri" panose="020F0502020204030204" pitchFamily="34" charset="0"/>
              </a:rPr>
              <a:t>In caring for these patients, the tracheostomy and accompanying tube cannot be ignored</a:t>
            </a:r>
            <a:r>
              <a:rPr lang="en-US" sz="2600" dirty="0">
                <a:ea typeface="Calibri" panose="020F0502020204030204" pitchFamily="34" charset="0"/>
              </a:rPr>
              <a:t>.</a:t>
            </a:r>
            <a:endParaRPr lang="en-US" sz="2600" dirty="0">
              <a:effectLst/>
              <a:latin typeface="Arial" panose="020B0604020202020204" pitchFamily="34" charset="0"/>
              <a:ea typeface="Calibri" panose="020F0502020204030204" pitchFamily="34" charset="0"/>
              <a:cs typeface="Times New Roman" panose="02020603050405020304" pitchFamily="18" charset="0"/>
            </a:endParaRPr>
          </a:p>
          <a:p>
            <a:pPr lvl="1">
              <a:lnSpc>
                <a:spcPct val="107000"/>
              </a:lnSpc>
              <a:spcBef>
                <a:spcPts val="0"/>
              </a:spcBef>
            </a:pPr>
            <a:endParaRPr lang="en-US" sz="26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0"/>
              </a:spcBef>
            </a:pPr>
            <a:endParaRPr lang="en-US" sz="2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8CDFEA7A-6C42-3892-2280-88EDB6D27663}"/>
              </a:ext>
            </a:extLst>
          </p:cNvPr>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28</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5091161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517E-F8C4-5C46-98DE-7EB5ABC12913}"/>
              </a:ext>
            </a:extLst>
          </p:cNvPr>
          <p:cNvSpPr>
            <a:spLocks noGrp="1"/>
          </p:cNvSpPr>
          <p:nvPr>
            <p:ph type="title"/>
          </p:nvPr>
        </p:nvSpPr>
        <p:spPr>
          <a:xfrm>
            <a:off x="963084" y="1878378"/>
            <a:ext cx="10363200" cy="1362075"/>
          </a:xfrm>
        </p:spPr>
        <p:txBody>
          <a:bodyPr/>
          <a:lstStyle/>
          <a:p>
            <a:pPr algn="ctr"/>
            <a:r>
              <a:rPr lang="en-US"/>
              <a:t>Take Home Points</a:t>
            </a:r>
          </a:p>
        </p:txBody>
      </p:sp>
      <p:sp>
        <p:nvSpPr>
          <p:cNvPr id="4" name="Slide Number Placeholder 3">
            <a:extLst>
              <a:ext uri="{FF2B5EF4-FFF2-40B4-BE49-F238E27FC236}">
                <a16:creationId xmlns:a16="http://schemas.microsoft.com/office/drawing/2014/main" id="{FEA71A1D-5258-244C-95E2-1FCC33A38DCC}"/>
              </a:ext>
            </a:extLst>
          </p:cNvPr>
          <p:cNvSpPr>
            <a:spLocks noGrp="1"/>
          </p:cNvSpPr>
          <p:nvPr>
            <p:ph type="sldNum" sz="quarter" idx="12"/>
          </p:nvPr>
        </p:nvSpPr>
        <p:spPr/>
        <p:txBody>
          <a:bodyPr/>
          <a:lstStyle/>
          <a:p>
            <a:fld id="{BDAF931E-EB67-594E-ACA8-DBD6EC3CDB9B}" type="slidenum">
              <a:rPr lang="en-US" smtClean="0"/>
              <a:pPr/>
              <a:t>29</a:t>
            </a:fld>
            <a:endParaRPr lang="en-US"/>
          </a:p>
        </p:txBody>
      </p:sp>
    </p:spTree>
    <p:custDataLst>
      <p:tags r:id="rId1"/>
    </p:custDataLst>
    <p:extLst>
      <p:ext uri="{BB962C8B-B14F-4D97-AF65-F5344CB8AC3E}">
        <p14:creationId xmlns:p14="http://schemas.microsoft.com/office/powerpoint/2010/main" val="215421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Objectives</a:t>
            </a:r>
          </a:p>
        </p:txBody>
      </p:sp>
      <p:sp>
        <p:nvSpPr>
          <p:cNvPr id="3" name="Content Placeholder 2"/>
          <p:cNvSpPr>
            <a:spLocks noGrp="1"/>
          </p:cNvSpPr>
          <p:nvPr>
            <p:ph idx="1"/>
          </p:nvPr>
        </p:nvSpPr>
        <p:spPr>
          <a:xfrm>
            <a:off x="259264" y="983101"/>
            <a:ext cx="11713776" cy="5298890"/>
          </a:xfrm>
        </p:spPr>
        <p:txBody>
          <a:bodyPr vert="horz" lIns="91440" tIns="45720" rIns="91440" bIns="45720" rtlCol="0" anchor="t">
            <a:noAutofit/>
          </a:bodyPr>
          <a:lstStyle/>
          <a:p>
            <a:pPr marL="58420" indent="-1270">
              <a:spcAft>
                <a:spcPts val="1200"/>
              </a:spcAft>
              <a:buNone/>
              <a:defRPr/>
            </a:pPr>
            <a:r>
              <a:rPr lang="en-US" sz="2400" i="1" dirty="0"/>
              <a:t>At the conclusion of this educational activity, participants should be able to:</a:t>
            </a:r>
          </a:p>
          <a:p>
            <a:pPr fontAlgn="base"/>
            <a:r>
              <a:rPr lang="en-US" sz="2400" b="0" i="0" dirty="0">
                <a:solidFill>
                  <a:schemeClr val="bg1"/>
                </a:solidFill>
                <a:effectLst/>
              </a:rPr>
              <a:t>Describe the risk factors of tracheostomy complications, especially in the days immediately after insertion.</a:t>
            </a:r>
          </a:p>
          <a:p>
            <a:pPr fontAlgn="base"/>
            <a:r>
              <a:rPr lang="en-US" sz="2400" b="0" i="0" dirty="0">
                <a:solidFill>
                  <a:schemeClr val="bg1"/>
                </a:solidFill>
                <a:effectLst/>
              </a:rPr>
              <a:t>Identify common pitfalls in the inter-facility transfer of patients with recent placement of tracheostomies.</a:t>
            </a:r>
          </a:p>
          <a:p>
            <a:pPr fontAlgn="base"/>
            <a:r>
              <a:rPr lang="en-US" sz="2400" b="0" i="0" dirty="0">
                <a:solidFill>
                  <a:schemeClr val="bg1"/>
                </a:solidFill>
                <a:effectLst/>
              </a:rPr>
              <a:t>Understand tracheostomy maintenance and </a:t>
            </a:r>
            <a:r>
              <a:rPr lang="en-US" sz="2400" dirty="0">
                <a:solidFill>
                  <a:schemeClr val="bg1"/>
                </a:solidFill>
              </a:rPr>
              <a:t>complication-preventive </a:t>
            </a:r>
            <a:r>
              <a:rPr lang="en-US" sz="2400" b="0" i="0" dirty="0">
                <a:solidFill>
                  <a:schemeClr val="bg1"/>
                </a:solidFill>
                <a:effectLst/>
              </a:rPr>
              <a:t>interventions.</a:t>
            </a:r>
            <a:r>
              <a:rPr lang="en-US" sz="2400" dirty="0">
                <a:solidFill>
                  <a:schemeClr val="bg1"/>
                </a:solidFill>
              </a:rPr>
              <a:t> </a:t>
            </a:r>
            <a:endParaRPr lang="en-US" sz="2400" b="0" i="0" dirty="0">
              <a:solidFill>
                <a:schemeClr val="bg1"/>
              </a:solidFill>
              <a:effectLst/>
            </a:endParaRPr>
          </a:p>
          <a:p>
            <a:endParaRPr lang="en-US" sz="2400" dirty="0"/>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5308239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Take-Home Points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30</a:t>
            </a:fld>
            <a:endParaRPr lang="en-US">
              <a:solidFill>
                <a:srgbClr val="0082BA">
                  <a:lumMod val="50000"/>
                </a:srgbClr>
              </a:solidFill>
            </a:endParaRPr>
          </a:p>
        </p:txBody>
      </p:sp>
      <p:sp>
        <p:nvSpPr>
          <p:cNvPr id="6" name="Content Placeholder 5">
            <a:extLst>
              <a:ext uri="{FF2B5EF4-FFF2-40B4-BE49-F238E27FC236}">
                <a16:creationId xmlns:a16="http://schemas.microsoft.com/office/drawing/2014/main" id="{1CF402B7-92B0-4F69-9ADE-10751FF1A52F}"/>
              </a:ext>
            </a:extLst>
          </p:cNvPr>
          <p:cNvSpPr>
            <a:spLocks noGrp="1"/>
          </p:cNvSpPr>
          <p:nvPr>
            <p:ph idx="1"/>
          </p:nvPr>
        </p:nvSpPr>
        <p:spPr>
          <a:xfrm>
            <a:off x="236173" y="1156173"/>
            <a:ext cx="11713776" cy="5622835"/>
          </a:xfrm>
        </p:spPr>
        <p:txBody>
          <a:bodyPr vert="horz" lIns="91440" tIns="45720" rIns="91440" bIns="45720" rtlCol="0" anchor="t">
            <a:normAutofit/>
          </a:bodyPr>
          <a:lstStyle/>
          <a:p>
            <a:pPr>
              <a:lnSpc>
                <a:spcPct val="107000"/>
              </a:lnSpc>
              <a:spcBef>
                <a:spcPts val="0"/>
              </a:spcBef>
              <a:spcAft>
                <a:spcPts val="800"/>
              </a:spcAft>
              <a:buFont typeface="Symbol" panose="05050102010706020507" pitchFamily="18" charset="2"/>
              <a:buChar char=""/>
            </a:pPr>
            <a:r>
              <a:rPr lang="en-US" sz="2600" dirty="0">
                <a:effectLst/>
                <a:ea typeface="Calibri" panose="020F0502020204030204" pitchFamily="34" charset="0"/>
                <a:cs typeface="Mangal"/>
              </a:rPr>
              <a:t>Tracheostomies offer long-term airway management as a destination therapy or as a bridge to recovery.</a:t>
            </a:r>
            <a:r>
              <a:rPr lang="en-US" sz="2600" dirty="0">
                <a:ea typeface="Calibri" panose="020F0502020204030204" pitchFamily="34" charset="0"/>
                <a:cs typeface="Mangal"/>
              </a:rPr>
              <a:t> </a:t>
            </a:r>
            <a:endParaRPr lang="en-US" sz="260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2600" dirty="0">
                <a:effectLst/>
                <a:ea typeface="Calibri" panose="020F0502020204030204" pitchFamily="34" charset="0"/>
                <a:cs typeface="Mangal"/>
              </a:rPr>
              <a:t>Tracheostomy tubes require maintenance and monitoring by trained clinicians who can prevent, identify, and manage complications, ideally before they become severe.</a:t>
            </a:r>
            <a:endParaRPr lang="en-US" sz="2600">
              <a:effectLst/>
              <a:ea typeface="Calibri" panose="020F0502020204030204" pitchFamily="34" charset="0"/>
              <a:cs typeface="Mangal"/>
            </a:endParaRPr>
          </a:p>
          <a:p>
            <a:pPr>
              <a:lnSpc>
                <a:spcPct val="107000"/>
              </a:lnSpc>
              <a:spcBef>
                <a:spcPts val="0"/>
              </a:spcBef>
              <a:spcAft>
                <a:spcPts val="800"/>
              </a:spcAft>
              <a:buFont typeface="Symbol" panose="05050102010706020507" pitchFamily="18" charset="2"/>
              <a:buChar char=""/>
            </a:pPr>
            <a:r>
              <a:rPr lang="en-US" sz="2600" dirty="0">
                <a:effectLst/>
                <a:ea typeface="Calibri" panose="020F0502020204030204" pitchFamily="34" charset="0"/>
                <a:cs typeface="Mangal"/>
              </a:rPr>
              <a:t>Transitions of care—especially between facilities—require sharing a plan regarding tracheostomy tube care, maintenance, and any potential complications that may arise.</a:t>
            </a:r>
            <a:r>
              <a:rPr lang="en-US" sz="2600" dirty="0">
                <a:ea typeface="Calibri" panose="020F0502020204030204" pitchFamily="34" charset="0"/>
                <a:cs typeface="Mangal"/>
              </a:rPr>
              <a:t> </a:t>
            </a:r>
            <a:endParaRPr lang="en-US" sz="2600">
              <a:effectLst/>
              <a:latin typeface="Calibri" panose="020F0502020204030204" pitchFamily="34" charset="0"/>
              <a:ea typeface="Calibri" panose="020F0502020204030204" pitchFamily="34" charset="0"/>
              <a:cs typeface="Mangal" panose="02040503050203030202" pitchFamily="18" charset="0"/>
            </a:endParaRPr>
          </a:p>
          <a:p>
            <a:pPr algn="l" rtl="0" fontAlgn="base"/>
            <a:endParaRPr lang="en-US" sz="2400" b="0" i="0" dirty="0">
              <a:solidFill>
                <a:schemeClr val="bg1"/>
              </a:solidFill>
              <a:effectLst/>
              <a:latin typeface="Arial" panose="020B0604020202020204" pitchFamily="34" charset="0"/>
            </a:endParaRPr>
          </a:p>
          <a:p>
            <a:pPr fontAlgn="base">
              <a:buFont typeface="Arial" panose="020B0604020202020204" pitchFamily="34" charset="0"/>
              <a:buChar char="•"/>
            </a:pPr>
            <a:endParaRPr lang="en-US" sz="2800" b="0" i="0" dirty="0">
              <a:solidFill>
                <a:schemeClr val="bg1"/>
              </a:solidFill>
              <a:effectLst/>
              <a:latin typeface="Arial" panose="020B0604020202020204" pitchFamily="34" charset="0"/>
            </a:endParaRPr>
          </a:p>
          <a:p>
            <a:pPr marL="0" indent="0" fontAlgn="base">
              <a:buNone/>
            </a:pPr>
            <a:endParaRPr lang="en-US" sz="2800" dirty="0"/>
          </a:p>
          <a:p>
            <a:pPr marL="0" indent="0" fontAlgn="base">
              <a:buNone/>
            </a:pPr>
            <a:endParaRPr lang="en-US" dirty="0"/>
          </a:p>
        </p:txBody>
      </p:sp>
    </p:spTree>
    <p:custDataLst>
      <p:tags r:id="rId1"/>
    </p:custDataLst>
    <p:extLst>
      <p:ext uri="{BB962C8B-B14F-4D97-AF65-F5344CB8AC3E}">
        <p14:creationId xmlns:p14="http://schemas.microsoft.com/office/powerpoint/2010/main" val="10340321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517E-F8C4-5C46-98DE-7EB5ABC12913}"/>
              </a:ext>
            </a:extLst>
          </p:cNvPr>
          <p:cNvSpPr>
            <a:spLocks noGrp="1"/>
          </p:cNvSpPr>
          <p:nvPr>
            <p:ph type="title"/>
          </p:nvPr>
        </p:nvSpPr>
        <p:spPr>
          <a:xfrm>
            <a:off x="963084" y="1878378"/>
            <a:ext cx="10363200" cy="1362075"/>
          </a:xfrm>
        </p:spPr>
        <p:txBody>
          <a:bodyPr/>
          <a:lstStyle/>
          <a:p>
            <a:pPr algn="ctr"/>
            <a:r>
              <a:rPr lang="en-US"/>
              <a:t>References</a:t>
            </a:r>
          </a:p>
        </p:txBody>
      </p:sp>
      <p:sp>
        <p:nvSpPr>
          <p:cNvPr id="4" name="Slide Number Placeholder 3">
            <a:extLst>
              <a:ext uri="{FF2B5EF4-FFF2-40B4-BE49-F238E27FC236}">
                <a16:creationId xmlns:a16="http://schemas.microsoft.com/office/drawing/2014/main" id="{FEA71A1D-5258-244C-95E2-1FCC33A38DCC}"/>
              </a:ext>
            </a:extLst>
          </p:cNvPr>
          <p:cNvSpPr>
            <a:spLocks noGrp="1"/>
          </p:cNvSpPr>
          <p:nvPr>
            <p:ph type="sldNum" sz="quarter" idx="12"/>
          </p:nvPr>
        </p:nvSpPr>
        <p:spPr/>
        <p:txBody>
          <a:bodyPr/>
          <a:lstStyle/>
          <a:p>
            <a:fld id="{BDAF931E-EB67-594E-ACA8-DBD6EC3CDB9B}" type="slidenum">
              <a:rPr lang="en-US" smtClean="0"/>
              <a:pPr/>
              <a:t>31</a:t>
            </a:fld>
            <a:endParaRPr lang="en-US"/>
          </a:p>
        </p:txBody>
      </p:sp>
    </p:spTree>
    <p:custDataLst>
      <p:tags r:id="rId1"/>
    </p:custDataLst>
    <p:extLst>
      <p:ext uri="{BB962C8B-B14F-4D97-AF65-F5344CB8AC3E}">
        <p14:creationId xmlns:p14="http://schemas.microsoft.com/office/powerpoint/2010/main" val="1836057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dirty="0" smtClean="0">
                <a:solidFill>
                  <a:srgbClr val="0082BA">
                    <a:lumMod val="50000"/>
                  </a:srgbClr>
                </a:solidFill>
              </a:rPr>
              <a:pPr/>
              <a:t>32</a:t>
            </a:fld>
            <a:endParaRPr lang="en-US" dirty="0">
              <a:solidFill>
                <a:srgbClr val="0082BA">
                  <a:lumMod val="50000"/>
                </a:srgbClr>
              </a:solidFill>
            </a:endParaRPr>
          </a:p>
        </p:txBody>
      </p:sp>
      <p:sp>
        <p:nvSpPr>
          <p:cNvPr id="8" name="Content Placeholder 7">
            <a:extLst>
              <a:ext uri="{FF2B5EF4-FFF2-40B4-BE49-F238E27FC236}">
                <a16:creationId xmlns:a16="http://schemas.microsoft.com/office/drawing/2014/main" id="{AC055362-867B-4A12-A85E-43CA0DE908EF}"/>
              </a:ext>
            </a:extLst>
          </p:cNvPr>
          <p:cNvSpPr>
            <a:spLocks noGrp="1"/>
          </p:cNvSpPr>
          <p:nvPr>
            <p:ph idx="1"/>
          </p:nvPr>
        </p:nvSpPr>
        <p:spPr>
          <a:xfrm>
            <a:off x="239112" y="949274"/>
            <a:ext cx="11713776" cy="5718423"/>
          </a:xfrm>
        </p:spPr>
        <p:txBody>
          <a:bodyPr vert="horz" lIns="91440" tIns="45720" rIns="91440" bIns="45720" rtlCol="0" anchor="t">
            <a:noAutofit/>
          </a:bodyPr>
          <a:lstStyle/>
          <a:p>
            <a:pPr marL="342900" marR="0" lvl="0" indent="-342900">
              <a:spcBef>
                <a:spcPts val="0"/>
              </a:spcBef>
              <a:spcAft>
                <a:spcPts val="800"/>
              </a:spcAft>
              <a:buFont typeface="+mj-lt"/>
              <a:buAutoNum type="arabicPeriod"/>
            </a:pP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Bodenham</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A, Bell D, Bonner S, et a. Standards for the care of adult patients with a temporary tracheostomy: standards and guidelines. Intensive Care Society Standards, 2014. [</a:t>
            </a:r>
            <a:r>
              <a:rPr lang="en-US" sz="1200" u="sng" dirty="0">
                <a:solidFill>
                  <a:schemeClr val="bg1"/>
                </a:solidFill>
                <a:effectLst/>
                <a:latin typeface="Arial" panose="020B0604020202020204" pitchFamily="34" charset="0"/>
                <a:ea typeface="Calibri" panose="020F0502020204030204" pitchFamily="34" charset="0"/>
                <a:cs typeface="Mangal" panose="02040503050203030202" pitchFamily="18" charset="0"/>
                <a:hlinkClick r:id="rId4">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a:t>
            </a:r>
            <a:endParaRPr lang="en-US" sz="1200" dirty="0">
              <a:solidFill>
                <a:schemeClr val="bg1"/>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spcBef>
                <a:spcPts val="0"/>
              </a:spcBef>
              <a:spcAft>
                <a:spcPts val="800"/>
              </a:spcAft>
              <a:buFont typeface="+mj-lt"/>
              <a:buAutoNum type="arabicPeriod"/>
            </a:pP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Plotnikow</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GA, </a:t>
            </a: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Accoce</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M, Navarro E, </a:t>
            </a: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Tiribelli</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N. Humidification and heating of inhaled gas in patients with artificial airway. A narrative review. </a:t>
            </a:r>
            <a:r>
              <a:rPr lang="en-US" sz="1200" i="1" dirty="0">
                <a:solidFill>
                  <a:schemeClr val="bg1"/>
                </a:solidFill>
                <a:effectLst/>
                <a:latin typeface="Arial" panose="020B0604020202020204" pitchFamily="34" charset="0"/>
                <a:ea typeface="Calibri" panose="020F0502020204030204" pitchFamily="34" charset="0"/>
                <a:cs typeface="Mangal" panose="02040503050203030202" pitchFamily="18" charset="0"/>
              </a:rPr>
              <a:t>Rev Bras Ter </a:t>
            </a:r>
            <a:r>
              <a:rPr lang="en-US" sz="1200" i="1"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Intensiva</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2018;30(1). [</a:t>
            </a:r>
            <a:r>
              <a:rPr lang="en-US" sz="1200" u="sng" dirty="0">
                <a:solidFill>
                  <a:schemeClr val="bg1"/>
                </a:solidFill>
                <a:effectLst/>
                <a:latin typeface="Arial" panose="020B0604020202020204" pitchFamily="34" charset="0"/>
                <a:ea typeface="Calibri" panose="020F0502020204030204" pitchFamily="34" charset="0"/>
                <a:cs typeface="Mangal" panose="02040503050203030202" pitchFamily="18" charset="0"/>
                <a:hlinkClick r:id="rId5">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a:t>
            </a:r>
            <a:endParaRPr lang="en-US" sz="1200" dirty="0">
              <a:solidFill>
                <a:schemeClr val="bg1"/>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spcBef>
                <a:spcPts val="0"/>
              </a:spcBef>
              <a:spcAft>
                <a:spcPts val="800"/>
              </a:spcAft>
              <a:buFont typeface="+mj-lt"/>
              <a:buAutoNum type="arabicPeriod"/>
            </a:pP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Gillies D, Todd DA, Foster JP, </a:t>
            </a: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Batuwitage</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BT. Heat and moisture exchangers versus heated humidifiers for mechanically ventilated adults and children. </a:t>
            </a:r>
            <a:r>
              <a:rPr lang="en-US" sz="1200" i="1" dirty="0">
                <a:solidFill>
                  <a:schemeClr val="bg1"/>
                </a:solidFill>
                <a:effectLst/>
                <a:latin typeface="Arial" panose="020B0604020202020204" pitchFamily="34" charset="0"/>
                <a:ea typeface="Calibri" panose="020F0502020204030204" pitchFamily="34" charset="0"/>
                <a:cs typeface="Mangal" panose="02040503050203030202" pitchFamily="18" charset="0"/>
              </a:rPr>
              <a:t>Cochrane Database Syst Rev</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2017;9(9):CD004711. [</a:t>
            </a:r>
            <a:r>
              <a:rPr lang="en-US" sz="1200" u="sng" dirty="0">
                <a:solidFill>
                  <a:schemeClr val="bg1"/>
                </a:solidFill>
                <a:effectLst/>
                <a:latin typeface="Arial" panose="020B0604020202020204" pitchFamily="34" charset="0"/>
                <a:ea typeface="Calibri" panose="020F0502020204030204" pitchFamily="34" charset="0"/>
                <a:cs typeface="Mangal" panose="02040503050203030202" pitchFamily="18" charset="0"/>
                <a:hlinkClick r:id="rId6">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a:t>
            </a:r>
            <a:endParaRPr lang="en-US" sz="1200" dirty="0">
              <a:solidFill>
                <a:schemeClr val="bg1"/>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spcBef>
                <a:spcPts val="0"/>
              </a:spcBef>
              <a:spcAft>
                <a:spcPts val="800"/>
              </a:spcAft>
              <a:buFont typeface="+mj-lt"/>
              <a:buAutoNum type="arabicPeriod"/>
            </a:pP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Bontempo</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LJ, Manning SL. Tracheostomy emergencies. </a:t>
            </a:r>
            <a:r>
              <a:rPr lang="en-US" sz="1200" i="1"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Emerg</a:t>
            </a:r>
            <a:r>
              <a:rPr lang="en-US" sz="1200" i="1" dirty="0">
                <a:solidFill>
                  <a:schemeClr val="bg1"/>
                </a:solidFill>
                <a:effectLst/>
                <a:latin typeface="Arial" panose="020B0604020202020204" pitchFamily="34" charset="0"/>
                <a:ea typeface="Calibri" panose="020F0502020204030204" pitchFamily="34" charset="0"/>
                <a:cs typeface="Mangal" panose="02040503050203030202" pitchFamily="18" charset="0"/>
              </a:rPr>
              <a:t> Med Clin N Am</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2019; 37(1):109-119. [</a:t>
            </a:r>
            <a:r>
              <a:rPr lang="en-US" sz="1200" u="sng" dirty="0">
                <a:solidFill>
                  <a:schemeClr val="bg1"/>
                </a:solidFill>
                <a:effectLst/>
                <a:latin typeface="Arial" panose="020B0604020202020204" pitchFamily="34" charset="0"/>
                <a:ea typeface="Calibri" panose="020F0502020204030204" pitchFamily="34" charset="0"/>
                <a:cs typeface="Mangal" panose="02040503050203030202" pitchFamily="18" charset="0"/>
                <a:hlinkClick r:id="rId7">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a:t>
            </a:r>
            <a:endParaRPr lang="en-US" sz="1200" dirty="0">
              <a:solidFill>
                <a:schemeClr val="bg1"/>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spcBef>
                <a:spcPts val="0"/>
              </a:spcBef>
              <a:spcAft>
                <a:spcPts val="800"/>
              </a:spcAft>
              <a:buFont typeface="+mj-lt"/>
              <a:buAutoNum type="arabicPeriod"/>
            </a:pP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Fine KE, Wi MS, Kovalev V, Dong F, Wong DT. Comparing the tracheostomy dislodgement and complication rate of non-sutured neck tie to skin sutured neck tie fixation. </a:t>
            </a:r>
            <a:r>
              <a:rPr lang="en-US" sz="1200" i="1" dirty="0">
                <a:solidFill>
                  <a:schemeClr val="bg1"/>
                </a:solidFill>
                <a:effectLst/>
                <a:latin typeface="Arial" panose="020B0604020202020204" pitchFamily="34" charset="0"/>
                <a:ea typeface="Calibri" panose="020F0502020204030204" pitchFamily="34" charset="0"/>
                <a:cs typeface="Mangal" panose="02040503050203030202" pitchFamily="18" charset="0"/>
              </a:rPr>
              <a:t>Am J </a:t>
            </a:r>
            <a:r>
              <a:rPr lang="en-US" sz="1200" i="1"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Otolaryngol</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2021 Jan-Feb;42(1):102791. [</a:t>
            </a:r>
            <a:r>
              <a:rPr lang="en-US" sz="1200" u="sng" dirty="0">
                <a:solidFill>
                  <a:schemeClr val="bg1"/>
                </a:solidFill>
                <a:effectLst/>
                <a:latin typeface="Arial" panose="020B0604020202020204" pitchFamily="34" charset="0"/>
                <a:ea typeface="Calibri" panose="020F0502020204030204" pitchFamily="34" charset="0"/>
                <a:cs typeface="Mangal" panose="02040503050203030202" pitchFamily="18" charset="0"/>
                <a:hlinkClick r:id="rId8">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a:t>
            </a:r>
            <a:endParaRPr lang="en-US" sz="1200" dirty="0">
              <a:solidFill>
                <a:schemeClr val="bg1"/>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spcBef>
                <a:spcPts val="0"/>
              </a:spcBef>
              <a:spcAft>
                <a:spcPts val="800"/>
              </a:spcAft>
              <a:buFont typeface="+mj-lt"/>
              <a:buAutoNum type="arabicPeriod"/>
            </a:pP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Mitchell RB, Hussey HM, </a:t>
            </a: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Setzen</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G, et al. Clinical Consensus Statement: Tracheostomy Care. </a:t>
            </a: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Otolaryngol</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Neck Surg. 2013;148(1):6-20. [</a:t>
            </a:r>
            <a:r>
              <a:rPr lang="en-US" sz="1200" u="sng" dirty="0">
                <a:solidFill>
                  <a:schemeClr val="bg1"/>
                </a:solidFill>
                <a:effectLst/>
                <a:latin typeface="Arial" panose="020B0604020202020204" pitchFamily="34" charset="0"/>
                <a:ea typeface="Calibri" panose="020F0502020204030204" pitchFamily="34" charset="0"/>
                <a:cs typeface="Mangal" panose="02040503050203030202" pitchFamily="18" charset="0"/>
                <a:hlinkClick r:id="rId9">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a:t>
            </a:r>
            <a:endParaRPr lang="en-US" sz="1200" dirty="0">
              <a:solidFill>
                <a:schemeClr val="bg1"/>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spcBef>
                <a:spcPts val="0"/>
              </a:spcBef>
              <a:spcAft>
                <a:spcPts val="800"/>
              </a:spcAft>
              <a:buFont typeface="+mj-lt"/>
              <a:buAutoNum type="arabicPeriod"/>
            </a:pP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Mussa</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CC, Gomaa D, Rowley DD, et al. AARC Clinical Practice Guideline: Management of Adult Patients with Tracheostomy in the Acute Care Setting. </a:t>
            </a:r>
            <a:r>
              <a:rPr lang="en-US" sz="1200" i="1" dirty="0">
                <a:solidFill>
                  <a:schemeClr val="bg1"/>
                </a:solidFill>
                <a:effectLst/>
                <a:latin typeface="Arial" panose="020B0604020202020204" pitchFamily="34" charset="0"/>
                <a:ea typeface="Calibri" panose="020F0502020204030204" pitchFamily="34" charset="0"/>
                <a:cs typeface="Mangal" panose="02040503050203030202" pitchFamily="18" charset="0"/>
              </a:rPr>
              <a:t>Respir Care</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2021;66(1):156-169. [</a:t>
            </a:r>
            <a:r>
              <a:rPr lang="en-US" sz="1200" u="sng" dirty="0">
                <a:solidFill>
                  <a:schemeClr val="bg1"/>
                </a:solidFill>
                <a:effectLst/>
                <a:latin typeface="Arial" panose="020B0604020202020204" pitchFamily="34" charset="0"/>
                <a:ea typeface="Calibri" panose="020F0502020204030204" pitchFamily="34" charset="0"/>
                <a:cs typeface="Mangal" panose="02040503050203030202" pitchFamily="18" charset="0"/>
                <a:hlinkClick r:id="rId10">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a:t>
            </a:r>
            <a:endParaRPr lang="en-US" sz="1200" dirty="0">
              <a:solidFill>
                <a:schemeClr val="bg1"/>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spcBef>
                <a:spcPts val="0"/>
              </a:spcBef>
              <a:spcAft>
                <a:spcPts val="800"/>
              </a:spcAft>
              <a:buFont typeface="+mj-lt"/>
              <a:buAutoNum type="arabicPeriod"/>
            </a:pP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Tabaee</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A, </a:t>
            </a: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Lando</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T, Rickert S, Stewart MG, </a:t>
            </a: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Kuhel</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WI. Practice Patterns, Safety, and Rationale for Tracheostomy Tube Changes: A Survey of Otolaryngology Training Programs. </a:t>
            </a:r>
            <a:r>
              <a:rPr lang="en-US" sz="1200" i="1" dirty="0">
                <a:solidFill>
                  <a:schemeClr val="bg1"/>
                </a:solidFill>
                <a:effectLst/>
                <a:latin typeface="Arial" panose="020B0604020202020204" pitchFamily="34" charset="0"/>
                <a:ea typeface="Calibri" panose="020F0502020204030204" pitchFamily="34" charset="0"/>
                <a:cs typeface="Mangal" panose="02040503050203030202" pitchFamily="18" charset="0"/>
              </a:rPr>
              <a:t>Laryngoscope</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2007;117(4):573-576. [</a:t>
            </a:r>
            <a:r>
              <a:rPr lang="en-US" sz="1200" u="sng" dirty="0">
                <a:solidFill>
                  <a:schemeClr val="bg1"/>
                </a:solidFill>
                <a:effectLst/>
                <a:latin typeface="Arial" panose="020B0604020202020204" pitchFamily="34" charset="0"/>
                <a:ea typeface="Calibri" panose="020F0502020204030204" pitchFamily="34" charset="0"/>
                <a:cs typeface="Mangal" panose="02040503050203030202" pitchFamily="18" charset="0"/>
                <a:hlinkClick r:id="rId11">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a:t>
            </a:r>
            <a:endParaRPr lang="en-US" sz="1200" dirty="0">
              <a:solidFill>
                <a:schemeClr val="bg1"/>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spcBef>
                <a:spcPts val="0"/>
              </a:spcBef>
              <a:spcAft>
                <a:spcPts val="800"/>
              </a:spcAft>
              <a:buFont typeface="+mj-lt"/>
              <a:buAutoNum type="arabicPeriod"/>
            </a:pP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White AC, </a:t>
            </a: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Kher</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S, O’Connor HH. When to change a tracheostomy tube. </a:t>
            </a:r>
            <a:r>
              <a:rPr lang="en-US" sz="1200" i="1" dirty="0">
                <a:solidFill>
                  <a:schemeClr val="bg1"/>
                </a:solidFill>
                <a:effectLst/>
                <a:latin typeface="Arial" panose="020B0604020202020204" pitchFamily="34" charset="0"/>
                <a:ea typeface="Calibri" panose="020F0502020204030204" pitchFamily="34" charset="0"/>
                <a:cs typeface="Mangal" panose="02040503050203030202" pitchFamily="18" charset="0"/>
              </a:rPr>
              <a:t>Respir Care</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2010;55(8):1069-1075. [</a:t>
            </a:r>
            <a:r>
              <a:rPr lang="en-US" sz="1200" u="sng" dirty="0">
                <a:solidFill>
                  <a:schemeClr val="bg1"/>
                </a:solidFill>
                <a:effectLst/>
                <a:latin typeface="Arial" panose="020B0604020202020204" pitchFamily="34" charset="0"/>
                <a:ea typeface="Calibri" panose="020F0502020204030204" pitchFamily="34" charset="0"/>
                <a:cs typeface="Mangal" panose="02040503050203030202" pitchFamily="18" charset="0"/>
                <a:hlinkClick r:id="rId12">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a:t>
            </a:r>
            <a:endParaRPr lang="en-US" sz="1200" dirty="0">
              <a:solidFill>
                <a:schemeClr val="bg1"/>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spcBef>
                <a:spcPts val="0"/>
              </a:spcBef>
              <a:spcAft>
                <a:spcPts val="800"/>
              </a:spcAft>
              <a:buFont typeface="+mj-lt"/>
              <a:buAutoNum type="arabicPeriod"/>
            </a:pP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Ng J, </a:t>
            </a: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Hamrang-Yousefi</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S, Agarwal A. Tracheostomy Tube Change. In: </a:t>
            </a:r>
            <a:r>
              <a:rPr lang="en-US" sz="1200" i="1"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StatPearls</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Treasure Island (FL): </a:t>
            </a: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StatPearls</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Publishing, 2023. [</a:t>
            </a:r>
            <a:r>
              <a:rPr lang="en-US" sz="1200" u="sng" dirty="0">
                <a:solidFill>
                  <a:schemeClr val="bg1"/>
                </a:solidFill>
                <a:effectLst/>
                <a:latin typeface="Arial" panose="020B0604020202020204" pitchFamily="34" charset="0"/>
                <a:ea typeface="Calibri" panose="020F0502020204030204" pitchFamily="34" charset="0"/>
                <a:cs typeface="Mangal" panose="02040503050203030202" pitchFamily="18" charset="0"/>
                <a:hlinkClick r:id="rId13">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a:t>
            </a:r>
            <a:endParaRPr lang="en-US" sz="1200" dirty="0">
              <a:solidFill>
                <a:schemeClr val="bg1"/>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spcBef>
                <a:spcPts val="0"/>
              </a:spcBef>
              <a:spcAft>
                <a:spcPts val="800"/>
              </a:spcAft>
              <a:buFont typeface="+mj-lt"/>
              <a:buAutoNum type="arabicPeriod"/>
            </a:pP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Raimonde</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AJ, </a:t>
            </a: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Westhoven</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N, Winters R. Tracheostomy. In: </a:t>
            </a:r>
            <a:r>
              <a:rPr lang="en-US" sz="1200" i="1"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StatPearls</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Treasure Island (FL): </a:t>
            </a: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StatPearls</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Publishing, 2023. [</a:t>
            </a:r>
            <a:r>
              <a:rPr lang="en-US" sz="1200" u="sng" dirty="0">
                <a:solidFill>
                  <a:schemeClr val="bg1"/>
                </a:solidFill>
                <a:effectLst/>
                <a:latin typeface="Arial" panose="020B0604020202020204" pitchFamily="34" charset="0"/>
                <a:ea typeface="Calibri" panose="020F0502020204030204" pitchFamily="34" charset="0"/>
                <a:cs typeface="Mangal" panose="02040503050203030202" pitchFamily="18" charset="0"/>
                <a:hlinkClick r:id="rId14">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a:t>
            </a:r>
            <a:endParaRPr lang="en-US" sz="1200" dirty="0">
              <a:solidFill>
                <a:schemeClr val="bg1"/>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spcBef>
                <a:spcPts val="0"/>
              </a:spcBef>
              <a:spcAft>
                <a:spcPts val="800"/>
              </a:spcAft>
              <a:buFont typeface="+mj-lt"/>
              <a:buAutoNum type="arabicPeriod"/>
            </a:pP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Hess DR, </a:t>
            </a: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Altobelli</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NP. Tracheostomy Tubes. </a:t>
            </a:r>
            <a:r>
              <a:rPr lang="en-US" sz="1200" i="1" dirty="0">
                <a:solidFill>
                  <a:schemeClr val="bg1"/>
                </a:solidFill>
                <a:effectLst/>
                <a:latin typeface="Arial" panose="020B0604020202020204" pitchFamily="34" charset="0"/>
                <a:ea typeface="Calibri" panose="020F0502020204030204" pitchFamily="34" charset="0"/>
                <a:cs typeface="Mangal" panose="02040503050203030202" pitchFamily="18" charset="0"/>
              </a:rPr>
              <a:t>Respir Care</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2014;59(6):956-973. [</a:t>
            </a:r>
            <a:r>
              <a:rPr lang="en-US" sz="1200" u="sng" dirty="0">
                <a:solidFill>
                  <a:schemeClr val="bg1"/>
                </a:solidFill>
                <a:effectLst/>
                <a:latin typeface="Arial" panose="020B0604020202020204" pitchFamily="34" charset="0"/>
                <a:ea typeface="Calibri" panose="020F0502020204030204" pitchFamily="34" charset="0"/>
                <a:cs typeface="Mangal" panose="02040503050203030202" pitchFamily="18" charset="0"/>
                <a:hlinkClick r:id="rId15">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a:t>
            </a:r>
            <a:endParaRPr lang="en-US" sz="1200" dirty="0">
              <a:solidFill>
                <a:schemeClr val="bg1"/>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spcBef>
                <a:spcPts val="0"/>
              </a:spcBef>
              <a:spcAft>
                <a:spcPts val="800"/>
              </a:spcAft>
              <a:buFont typeface="+mj-lt"/>
              <a:buAutoNum type="arabicPeriod"/>
            </a:pP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De </a:t>
            </a: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Leyn</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P, </a:t>
            </a: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Bedert</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L, Delcroix M, et al. Tracheotomy: clinical review and guidelines. </a:t>
            </a:r>
            <a:r>
              <a:rPr lang="en-US" sz="1200" i="1"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Eur</a:t>
            </a:r>
            <a:r>
              <a:rPr lang="en-US" sz="1200" i="1" dirty="0">
                <a:solidFill>
                  <a:schemeClr val="bg1"/>
                </a:solidFill>
                <a:effectLst/>
                <a:latin typeface="Arial" panose="020B0604020202020204" pitchFamily="34" charset="0"/>
                <a:ea typeface="Calibri" panose="020F0502020204030204" pitchFamily="34" charset="0"/>
                <a:cs typeface="Mangal" panose="02040503050203030202" pitchFamily="18" charset="0"/>
              </a:rPr>
              <a:t> J </a:t>
            </a:r>
            <a:r>
              <a:rPr lang="en-US" sz="1200" i="1"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Cardiothorac</a:t>
            </a:r>
            <a:r>
              <a:rPr lang="en-US" sz="1200" i="1" dirty="0">
                <a:solidFill>
                  <a:schemeClr val="bg1"/>
                </a:solidFill>
                <a:effectLst/>
                <a:latin typeface="Arial" panose="020B0604020202020204" pitchFamily="34" charset="0"/>
                <a:ea typeface="Calibri" panose="020F0502020204030204" pitchFamily="34" charset="0"/>
                <a:cs typeface="Mangal" panose="02040503050203030202" pitchFamily="18" charset="0"/>
              </a:rPr>
              <a:t> Surg</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2007;32(3):412-421. [</a:t>
            </a:r>
            <a:r>
              <a:rPr lang="en-US" sz="1200" u="sng" dirty="0">
                <a:solidFill>
                  <a:schemeClr val="bg1"/>
                </a:solidFill>
                <a:effectLst/>
                <a:latin typeface="Arial" panose="020B0604020202020204" pitchFamily="34" charset="0"/>
                <a:ea typeface="Calibri" panose="020F0502020204030204" pitchFamily="34" charset="0"/>
                <a:cs typeface="Mangal" panose="02040503050203030202" pitchFamily="18" charset="0"/>
                <a:hlinkClick r:id="rId16">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a:t>
            </a:r>
            <a:endParaRPr lang="en-US" sz="1200" dirty="0">
              <a:solidFill>
                <a:schemeClr val="bg1"/>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spcBef>
                <a:spcPts val="0"/>
              </a:spcBef>
              <a:spcAft>
                <a:spcPts val="800"/>
              </a:spcAft>
              <a:buFont typeface="+mj-lt"/>
              <a:buAutoNum type="arabicPeriod"/>
            </a:pP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McGrath BA, Thomas AN. Patient safety incidents associated with tracheostomies occurring in hospital wards: a review of reports to the UK National Patient Safety Agency. </a:t>
            </a:r>
            <a:r>
              <a:rPr lang="en-US" sz="1200" i="1" dirty="0">
                <a:solidFill>
                  <a:schemeClr val="bg1"/>
                </a:solidFill>
                <a:effectLst/>
                <a:latin typeface="Arial" panose="020B0604020202020204" pitchFamily="34" charset="0"/>
                <a:ea typeface="Calibri" panose="020F0502020204030204" pitchFamily="34" charset="0"/>
                <a:cs typeface="Mangal" panose="02040503050203030202" pitchFamily="18" charset="0"/>
              </a:rPr>
              <a:t>Postgrad Med J</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2010;86(1019):522-525. [</a:t>
            </a:r>
            <a:r>
              <a:rPr lang="en-US" sz="1200" u="sng" dirty="0">
                <a:solidFill>
                  <a:schemeClr val="bg1"/>
                </a:solidFill>
                <a:effectLst/>
                <a:latin typeface="Arial" panose="020B0604020202020204" pitchFamily="34" charset="0"/>
                <a:ea typeface="Calibri" panose="020F0502020204030204" pitchFamily="34" charset="0"/>
                <a:cs typeface="Mangal" panose="02040503050203030202" pitchFamily="18" charset="0"/>
                <a:hlinkClick r:id="rId17">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a:t>
            </a:r>
            <a:endParaRPr lang="en-US" sz="1200" dirty="0">
              <a:solidFill>
                <a:schemeClr val="bg1"/>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spcBef>
                <a:spcPts val="0"/>
              </a:spcBef>
              <a:spcAft>
                <a:spcPts val="800"/>
              </a:spcAft>
              <a:buFont typeface="+mj-lt"/>
              <a:buAutoNum type="arabicPeriod"/>
            </a:pP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Hashimoto DA, Axtell AL, </a:t>
            </a: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Auchincloss</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HG. Percutaneous Tracheostomy. </a:t>
            </a:r>
            <a:r>
              <a:rPr lang="en-US" sz="1200" i="1" dirty="0">
                <a:solidFill>
                  <a:schemeClr val="bg1"/>
                </a:solidFill>
                <a:effectLst/>
                <a:latin typeface="Arial" panose="020B0604020202020204" pitchFamily="34" charset="0"/>
                <a:ea typeface="Calibri" panose="020F0502020204030204" pitchFamily="34" charset="0"/>
                <a:cs typeface="Mangal" panose="02040503050203030202" pitchFamily="18" charset="0"/>
              </a:rPr>
              <a:t>N Engl J Med</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2020;383(20):e112. [</a:t>
            </a:r>
            <a:r>
              <a:rPr lang="en-US" sz="1200" u="sng" dirty="0">
                <a:solidFill>
                  <a:schemeClr val="bg1"/>
                </a:solidFill>
                <a:effectLst/>
                <a:latin typeface="Arial" panose="020B0604020202020204" pitchFamily="34" charset="0"/>
                <a:ea typeface="Calibri" panose="020F0502020204030204" pitchFamily="34" charset="0"/>
                <a:cs typeface="Mangal" panose="02040503050203030202" pitchFamily="18" charset="0"/>
                <a:hlinkClick r:id="rId18">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a:t>
            </a:r>
            <a:endParaRPr lang="en-US" sz="1200" dirty="0">
              <a:solidFill>
                <a:schemeClr val="bg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spcBef>
                <a:spcPts val="0"/>
              </a:spcBef>
              <a:spcAft>
                <a:spcPts val="0"/>
              </a:spcAft>
              <a:buClr>
                <a:srgbClr val="000000"/>
              </a:buClr>
              <a:buSzPts val="1100"/>
              <a:buNone/>
            </a:pPr>
            <a:endParaRPr lang="en-US" sz="800" dirty="0">
              <a:solidFill>
                <a:schemeClr val="bg1"/>
              </a:solidFill>
              <a:effectLst/>
              <a:latin typeface="Arial" panose="020B0604020202020204" pitchFamily="34" charset="0"/>
              <a:ea typeface="Yu Mincho" panose="02020400000000000000" pitchFamily="18" charset="-128"/>
              <a:cs typeface="Arial" panose="020B0604020202020204" pitchFamily="34" charset="0"/>
            </a:endParaRPr>
          </a:p>
          <a:p>
            <a:pPr marL="0" marR="0" lvl="0" indent="0">
              <a:lnSpc>
                <a:spcPct val="107000"/>
              </a:lnSpc>
              <a:spcBef>
                <a:spcPts val="0"/>
              </a:spcBef>
              <a:spcAft>
                <a:spcPts val="0"/>
              </a:spcAft>
              <a:buNone/>
            </a:pPr>
            <a:endParaRPr lang="en-US" sz="700" dirty="0">
              <a:solidFill>
                <a:schemeClr val="bg1"/>
              </a:solidFill>
              <a:effectLst/>
              <a:highlight>
                <a:srgbClr val="0000FF"/>
              </a:highlight>
              <a:latin typeface="Arial" panose="020B0604020202020204" pitchFamily="34" charset="0"/>
              <a:ea typeface="Calibri" panose="020F050202020403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425483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dirty="0" smtClean="0">
                <a:solidFill>
                  <a:srgbClr val="0082BA">
                    <a:lumMod val="50000"/>
                  </a:srgbClr>
                </a:solidFill>
              </a:rPr>
              <a:pPr/>
              <a:t>33</a:t>
            </a:fld>
            <a:endParaRPr lang="en-US" dirty="0">
              <a:solidFill>
                <a:srgbClr val="0082BA">
                  <a:lumMod val="50000"/>
                </a:srgbClr>
              </a:solidFill>
            </a:endParaRPr>
          </a:p>
        </p:txBody>
      </p:sp>
      <p:sp>
        <p:nvSpPr>
          <p:cNvPr id="8" name="Content Placeholder 7">
            <a:extLst>
              <a:ext uri="{FF2B5EF4-FFF2-40B4-BE49-F238E27FC236}">
                <a16:creationId xmlns:a16="http://schemas.microsoft.com/office/drawing/2014/main" id="{AC055362-867B-4A12-A85E-43CA0DE908EF}"/>
              </a:ext>
            </a:extLst>
          </p:cNvPr>
          <p:cNvSpPr>
            <a:spLocks noGrp="1"/>
          </p:cNvSpPr>
          <p:nvPr>
            <p:ph idx="1"/>
          </p:nvPr>
        </p:nvSpPr>
        <p:spPr>
          <a:xfrm>
            <a:off x="239112" y="949274"/>
            <a:ext cx="11713776" cy="5718423"/>
          </a:xfrm>
        </p:spPr>
        <p:txBody>
          <a:bodyPr vert="horz" lIns="91440" tIns="45720" rIns="91440" bIns="45720" rtlCol="0" anchor="t">
            <a:noAutofit/>
          </a:bodyPr>
          <a:lstStyle/>
          <a:p>
            <a:pPr marL="342900" marR="0" lvl="0" indent="-342900">
              <a:spcBef>
                <a:spcPts val="0"/>
              </a:spcBef>
              <a:spcAft>
                <a:spcPts val="800"/>
              </a:spcAft>
              <a:buFont typeface="+mj-lt"/>
              <a:buAutoNum type="arabicPeriod" startAt="16"/>
            </a:pP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Rackley CR. Monitoring During Mechanical Ventilation. </a:t>
            </a:r>
            <a:r>
              <a:rPr lang="en-US" sz="1200" i="1" dirty="0">
                <a:solidFill>
                  <a:schemeClr val="bg1"/>
                </a:solidFill>
                <a:effectLst/>
                <a:latin typeface="Arial" panose="020B0604020202020204" pitchFamily="34" charset="0"/>
                <a:ea typeface="Calibri" panose="020F0502020204030204" pitchFamily="34" charset="0"/>
                <a:cs typeface="Mangal" panose="02040503050203030202" pitchFamily="18" charset="0"/>
              </a:rPr>
              <a:t>Respir Care</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2020;65(6):832-846. [</a:t>
            </a:r>
            <a:r>
              <a:rPr lang="en-US" sz="1200" u="sng" dirty="0">
                <a:solidFill>
                  <a:schemeClr val="bg1"/>
                </a:solidFill>
                <a:effectLst/>
                <a:latin typeface="Arial" panose="020B0604020202020204" pitchFamily="34" charset="0"/>
                <a:ea typeface="Calibri" panose="020F0502020204030204" pitchFamily="34" charset="0"/>
                <a:cs typeface="Mangal" panose="02040503050203030202" pitchFamily="18" charset="0"/>
                <a:hlinkClick r:id="rId4">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a:t>
            </a:r>
            <a:endParaRPr lang="en-US" sz="1200" dirty="0">
              <a:solidFill>
                <a:schemeClr val="bg1"/>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spcBef>
                <a:spcPts val="0"/>
              </a:spcBef>
              <a:spcAft>
                <a:spcPts val="800"/>
              </a:spcAft>
              <a:buFont typeface="+mj-lt"/>
              <a:buAutoNum type="arabicPeriod" startAt="16"/>
            </a:pP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Pedersen T, Nicholson A, Hovhannisyan K, </a:t>
            </a: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Møller</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AM, Smith AF, Lewis SR. Pulse oximetry for perioperative monitoring. Cochrane </a:t>
            </a: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Anaesthesia</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Group, ed. </a:t>
            </a:r>
            <a:r>
              <a:rPr lang="en-US" sz="1200" i="1" dirty="0">
                <a:solidFill>
                  <a:schemeClr val="bg1"/>
                </a:solidFill>
                <a:effectLst/>
                <a:latin typeface="Arial" panose="020B0604020202020204" pitchFamily="34" charset="0"/>
                <a:ea typeface="Calibri" panose="020F0502020204030204" pitchFamily="34" charset="0"/>
                <a:cs typeface="Mangal" panose="02040503050203030202" pitchFamily="18" charset="0"/>
              </a:rPr>
              <a:t>Cochrane Database Syst Rev</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2014;2014(3):CD002013. [</a:t>
            </a:r>
            <a:r>
              <a:rPr lang="en-US" sz="1200" u="sng" dirty="0">
                <a:solidFill>
                  <a:schemeClr val="bg1"/>
                </a:solidFill>
                <a:effectLst/>
                <a:latin typeface="Arial" panose="020B0604020202020204" pitchFamily="34" charset="0"/>
                <a:ea typeface="Calibri" panose="020F0502020204030204" pitchFamily="34" charset="0"/>
                <a:cs typeface="Mangal" panose="02040503050203030202" pitchFamily="18" charset="0"/>
                <a:hlinkClick r:id="rId5">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a:t>
            </a:r>
            <a:endParaRPr lang="en-US" sz="1200" dirty="0">
              <a:solidFill>
                <a:schemeClr val="bg1"/>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spcBef>
                <a:spcPts val="0"/>
              </a:spcBef>
              <a:spcAft>
                <a:spcPts val="800"/>
              </a:spcAft>
              <a:buFont typeface="+mj-lt"/>
              <a:buAutoNum type="arabicPeriod" startAt="16"/>
            </a:pP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Scott JB, De Vaux L, Dills C, Strickland SL. Mechanical Ventilation Alarms and Alarm Fatigue. </a:t>
            </a:r>
            <a:r>
              <a:rPr lang="en-US" sz="1200" i="1" dirty="0">
                <a:solidFill>
                  <a:schemeClr val="bg1"/>
                </a:solidFill>
                <a:effectLst/>
                <a:latin typeface="Arial" panose="020B0604020202020204" pitchFamily="34" charset="0"/>
                <a:ea typeface="Calibri" panose="020F0502020204030204" pitchFamily="34" charset="0"/>
                <a:cs typeface="Mangal" panose="02040503050203030202" pitchFamily="18" charset="0"/>
              </a:rPr>
              <a:t>Respir Care</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2019;64(10):1308-1313. [</a:t>
            </a:r>
            <a:r>
              <a:rPr lang="en-US" sz="1200" u="sng" dirty="0">
                <a:solidFill>
                  <a:schemeClr val="bg1"/>
                </a:solidFill>
                <a:effectLst/>
                <a:latin typeface="Arial" panose="020B0604020202020204" pitchFamily="34" charset="0"/>
                <a:ea typeface="Calibri" panose="020F0502020204030204" pitchFamily="34" charset="0"/>
                <a:cs typeface="Mangal" panose="02040503050203030202" pitchFamily="18" charset="0"/>
                <a:hlinkClick r:id="rId6">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a:t>
            </a:r>
            <a:endParaRPr lang="en-US" sz="1200" dirty="0">
              <a:solidFill>
                <a:schemeClr val="bg1"/>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spcBef>
                <a:spcPts val="0"/>
              </a:spcBef>
              <a:spcAft>
                <a:spcPts val="800"/>
              </a:spcAft>
              <a:buFont typeface="+mj-lt"/>
              <a:buAutoNum type="arabicPeriod" startAt="16"/>
            </a:pP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Bonafide</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CP, Lin R, Zander M, et al. Association between exposure to nonactionable physiologic monitor alarms and response time in a children’s hospital. </a:t>
            </a:r>
            <a:r>
              <a:rPr lang="en-US" sz="1200" i="1" dirty="0">
                <a:solidFill>
                  <a:schemeClr val="bg1"/>
                </a:solidFill>
                <a:effectLst/>
                <a:latin typeface="Arial" panose="020B0604020202020204" pitchFamily="34" charset="0"/>
                <a:ea typeface="Calibri" panose="020F0502020204030204" pitchFamily="34" charset="0"/>
                <a:cs typeface="Mangal" panose="02040503050203030202" pitchFamily="18" charset="0"/>
              </a:rPr>
              <a:t>J Hosp Med</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2015;10(6):345-351. [</a:t>
            </a:r>
            <a:r>
              <a:rPr lang="en-US" sz="1200" u="sng" dirty="0">
                <a:solidFill>
                  <a:schemeClr val="bg1"/>
                </a:solidFill>
                <a:effectLst/>
                <a:latin typeface="Arial" panose="020B0604020202020204" pitchFamily="34" charset="0"/>
                <a:ea typeface="Calibri" panose="020F0502020204030204" pitchFamily="34" charset="0"/>
                <a:cs typeface="Mangal" panose="02040503050203030202" pitchFamily="18" charset="0"/>
                <a:hlinkClick r:id="rId7">
                  <a:extLst>
                    <a:ext uri="{A12FA001-AC4F-418D-AE19-62706E023703}">
                      <ahyp:hlinkClr xmlns:ahyp="http://schemas.microsoft.com/office/drawing/2018/hyperlinkcolor" val="tx"/>
                    </a:ext>
                  </a:extLst>
                </a:hlinkClick>
              </a:rPr>
              <a:t>Free full text</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a:t>
            </a:r>
          </a:p>
          <a:p>
            <a:pPr>
              <a:spcBef>
                <a:spcPts val="0"/>
              </a:spcBef>
              <a:spcAft>
                <a:spcPts val="800"/>
              </a:spcAft>
              <a:buFont typeface="+mj-lt"/>
              <a:buAutoNum type="arabicPeriod" startAt="16"/>
            </a:pPr>
            <a:r>
              <a:rPr lang="en-US" sz="1200" dirty="0">
                <a:solidFill>
                  <a:schemeClr val="bg1"/>
                </a:solidFill>
                <a:effectLst/>
                <a:latin typeface="Arial" panose="020B0604020202020204" pitchFamily="34" charset="0"/>
                <a:ea typeface="Calibri" panose="020F0502020204030204" pitchFamily="34" charset="0"/>
                <a:cs typeface="Arial" panose="020B0604020202020204" pitchFamily="34" charset="0"/>
              </a:rPr>
              <a:t>Cramer JD, </a:t>
            </a:r>
            <a:r>
              <a:rPr lang="en-US" sz="12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Graboyes</a:t>
            </a:r>
            <a:r>
              <a:rPr lang="en-US" sz="1200" dirty="0">
                <a:solidFill>
                  <a:schemeClr val="bg1"/>
                </a:solidFill>
                <a:effectLst/>
                <a:latin typeface="Arial" panose="020B0604020202020204" pitchFamily="34" charset="0"/>
                <a:ea typeface="Calibri" panose="020F0502020204030204" pitchFamily="34" charset="0"/>
                <a:cs typeface="Arial" panose="020B0604020202020204" pitchFamily="34" charset="0"/>
              </a:rPr>
              <a:t> EM, Brenner MJ. Mortality associated with tracheostomy complications in the United States: 2007–2016. </a:t>
            </a:r>
            <a:r>
              <a:rPr lang="en-US" sz="12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Laryngoscope</a:t>
            </a:r>
            <a:r>
              <a:rPr lang="en-US" sz="12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2019;129(3):619-26. [</a:t>
            </a:r>
            <a:r>
              <a:rPr lang="en-US" sz="12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spcBef>
                <a:spcPts val="0"/>
              </a:spcBef>
              <a:spcAft>
                <a:spcPts val="800"/>
              </a:spcAft>
              <a:buFont typeface="+mj-lt"/>
              <a:buAutoNum type="arabicPeriod" startAt="16"/>
            </a:pP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Budde</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AM, Kadar RB, </a:t>
            </a:r>
            <a:r>
              <a:rPr lang="en-US" sz="1200"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Jabaley</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CS. Airway misadventures in adult critical care: a concise narrative review of managing lost or compromised artificial airways. </a:t>
            </a:r>
            <a:r>
              <a:rPr lang="en-US" sz="1200" i="1" dirty="0">
                <a:solidFill>
                  <a:schemeClr val="bg1"/>
                </a:solidFill>
                <a:effectLst/>
                <a:latin typeface="Arial" panose="020B0604020202020204" pitchFamily="34" charset="0"/>
                <a:ea typeface="Calibri" panose="020F0502020204030204" pitchFamily="34" charset="0"/>
                <a:cs typeface="Mangal" panose="02040503050203030202" pitchFamily="18" charset="0"/>
              </a:rPr>
              <a:t>Curr </a:t>
            </a:r>
            <a:r>
              <a:rPr lang="en-US" sz="1200" i="1"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Opin</a:t>
            </a:r>
            <a:r>
              <a:rPr lang="en-US" sz="1200" i="1" dirty="0">
                <a:solidFill>
                  <a:schemeClr val="bg1"/>
                </a:solidFill>
                <a:effectLst/>
                <a:latin typeface="Arial" panose="020B0604020202020204" pitchFamily="34" charset="0"/>
                <a:ea typeface="Calibri" panose="020F0502020204030204" pitchFamily="34" charset="0"/>
                <a:cs typeface="Mangal" panose="02040503050203030202" pitchFamily="18" charset="0"/>
              </a:rPr>
              <a:t> </a:t>
            </a:r>
            <a:r>
              <a:rPr lang="en-US" sz="1200" i="1" dirty="0" err="1">
                <a:solidFill>
                  <a:schemeClr val="bg1"/>
                </a:solidFill>
                <a:effectLst/>
                <a:latin typeface="Arial" panose="020B0604020202020204" pitchFamily="34" charset="0"/>
                <a:ea typeface="Calibri" panose="020F0502020204030204" pitchFamily="34" charset="0"/>
                <a:cs typeface="Mangal" panose="02040503050203030202" pitchFamily="18" charset="0"/>
              </a:rPr>
              <a:t>Anaesthesiol</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2022;35(2):130-136. [</a:t>
            </a:r>
            <a:r>
              <a:rPr lang="en-US" sz="1200" u="sng" dirty="0">
                <a:solidFill>
                  <a:schemeClr val="bg1"/>
                </a:solidFill>
                <a:effectLst/>
                <a:latin typeface="Arial" panose="020B0604020202020204" pitchFamily="34" charset="0"/>
                <a:ea typeface="Calibri" panose="020F0502020204030204" pitchFamily="34" charset="0"/>
                <a:cs typeface="Mangal" panose="02040503050203030202" pitchFamily="18" charset="0"/>
                <a:hlinkClick r:id="rId9">
                  <a:extLst>
                    <a:ext uri="{A12FA001-AC4F-418D-AE19-62706E023703}">
                      <ahyp:hlinkClr xmlns:ahyp="http://schemas.microsoft.com/office/drawing/2018/hyperlinkcolor" val="tx"/>
                    </a:ext>
                  </a:extLst>
                </a:hlinkClick>
              </a:rPr>
              <a:t>Available at</a:t>
            </a:r>
            <a:r>
              <a:rPr lang="en-US" sz="1200" dirty="0">
                <a:solidFill>
                  <a:schemeClr val="bg1"/>
                </a:solidFill>
                <a:effectLst/>
                <a:latin typeface="Arial" panose="020B0604020202020204" pitchFamily="34" charset="0"/>
                <a:ea typeface="Calibri" panose="020F0502020204030204" pitchFamily="34" charset="0"/>
                <a:cs typeface="Mangal" panose="02040503050203030202" pitchFamily="18" charset="0"/>
              </a:rPr>
              <a:t>] </a:t>
            </a:r>
            <a:endParaRPr lang="en-US" sz="1200" dirty="0">
              <a:solidFill>
                <a:schemeClr val="bg1"/>
              </a:solidFill>
              <a:effectLst/>
              <a:latin typeface="Calibri" panose="020F0502020204030204" pitchFamily="34" charset="0"/>
              <a:ea typeface="Calibri" panose="020F0502020204030204" pitchFamily="34" charset="0"/>
              <a:cs typeface="Mangal" panose="02040503050203030202" pitchFamily="18" charset="0"/>
            </a:endParaRPr>
          </a:p>
          <a:p>
            <a:pPr marL="228600" marR="0" lvl="0" indent="-228600">
              <a:spcBef>
                <a:spcPts val="0"/>
              </a:spcBef>
              <a:spcAft>
                <a:spcPts val="0"/>
              </a:spcAft>
              <a:buClr>
                <a:srgbClr val="000000"/>
              </a:buClr>
              <a:buSzPts val="1100"/>
              <a:buFont typeface="+mj-lt"/>
              <a:buAutoNum type="arabicPeriod" startAt="16"/>
            </a:pPr>
            <a:endParaRPr lang="en-US" sz="1200" dirty="0">
              <a:solidFill>
                <a:schemeClr val="bg1"/>
              </a:solidFill>
              <a:effectLst/>
              <a:latin typeface="Arial" panose="020B0604020202020204" pitchFamily="34" charset="0"/>
              <a:ea typeface="Yu Mincho" panose="02020400000000000000" pitchFamily="18" charset="-128"/>
              <a:cs typeface="Arial" panose="020B0604020202020204" pitchFamily="34" charset="0"/>
            </a:endParaRPr>
          </a:p>
          <a:p>
            <a:pPr marL="228600" marR="0" lvl="0" indent="-228600">
              <a:lnSpc>
                <a:spcPct val="107000"/>
              </a:lnSpc>
              <a:spcBef>
                <a:spcPts val="0"/>
              </a:spcBef>
              <a:spcAft>
                <a:spcPts val="0"/>
              </a:spcAft>
              <a:buFont typeface="+mj-lt"/>
              <a:buAutoNum type="arabicPeriod" startAt="16"/>
            </a:pPr>
            <a:endParaRPr lang="en-US" sz="1200" dirty="0">
              <a:solidFill>
                <a:schemeClr val="bg1"/>
              </a:solidFill>
              <a:effectLst/>
              <a:highlight>
                <a:srgbClr val="0000FF"/>
              </a:highlight>
              <a:latin typeface="Arial" panose="020B0604020202020204" pitchFamily="34" charset="0"/>
              <a:ea typeface="Calibri" panose="020F050202020403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1530883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63084" y="1435101"/>
            <a:ext cx="10363200" cy="1362075"/>
          </a:xfrm>
        </p:spPr>
        <p:txBody>
          <a:bodyPr>
            <a:normAutofit fontScale="90000"/>
          </a:bodyPr>
          <a:lstStyle/>
          <a:p>
            <a:pPr algn="ctr"/>
            <a:r>
              <a:rPr lang="en-US" dirty="0"/>
              <a:t>A Stable Airway? Fatal Airway Occlusion After Inadequate Post-Tracheostomy Care</a:t>
            </a:r>
          </a:p>
        </p:txBody>
      </p:sp>
      <p:sp>
        <p:nvSpPr>
          <p:cNvPr id="6" name="Text Placeholder 5">
            <a:extLst>
              <a:ext uri="{FF2B5EF4-FFF2-40B4-BE49-F238E27FC236}">
                <a16:creationId xmlns:a16="http://schemas.microsoft.com/office/drawing/2014/main" id="{22ECA5D0-779C-40D7-B73E-F610BB1FD756}"/>
              </a:ext>
            </a:extLst>
          </p:cNvPr>
          <p:cNvSpPr>
            <a:spLocks noGrp="1"/>
          </p:cNvSpPr>
          <p:nvPr>
            <p:ph type="body" idx="1"/>
          </p:nvPr>
        </p:nvSpPr>
        <p:spPr>
          <a:xfrm>
            <a:off x="1681664" y="3904914"/>
            <a:ext cx="9040231" cy="1736035"/>
          </a:xfrm>
        </p:spPr>
        <p:txBody>
          <a:bodyPr>
            <a:noAutofit/>
          </a:bodyPr>
          <a:lstStyle/>
          <a:p>
            <a:pPr algn="ctr"/>
            <a:endParaRPr lang="en-US" sz="2800" dirty="0"/>
          </a:p>
          <a:p>
            <a:pPr algn="ctr" fontAlgn="base"/>
            <a:r>
              <a:rPr lang="en-US" sz="2400" dirty="0"/>
              <a:t>A case highlighting the risk factors for tracheostomy complications, the importance of tracheostomy tube maintenance and monitoring, and strategies to safeguard tracheostomy tube care during transition of care. </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4</a:t>
            </a:fld>
            <a:endParaRPr lang="en-US"/>
          </a:p>
        </p:txBody>
      </p:sp>
    </p:spTree>
    <p:custDataLst>
      <p:tags r:id="rId1"/>
    </p:custDataLst>
    <p:extLst>
      <p:ext uri="{BB962C8B-B14F-4D97-AF65-F5344CB8AC3E}">
        <p14:creationId xmlns:p14="http://schemas.microsoft.com/office/powerpoint/2010/main" val="1328729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100000">
              <a:schemeClr val="accent5">
                <a:alpha val="91000"/>
                <a:lumMod val="72000"/>
                <a:lumOff val="28000"/>
              </a:schemeClr>
            </a:gs>
            <a:gs pos="84000">
              <a:schemeClr val="accent1"/>
            </a:gs>
            <a:gs pos="45000">
              <a:schemeClr val="accent1">
                <a:lumMod val="75000"/>
              </a:schemeClr>
            </a:gs>
            <a:gs pos="0">
              <a:schemeClr val="accent1">
                <a:lumMod val="5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Case Details (1)</a:t>
            </a:r>
            <a:endParaRPr lang="en-US">
              <a:solidFill>
                <a:schemeClr val="bg1"/>
              </a:solidFill>
            </a:endParaRPr>
          </a:p>
        </p:txBody>
      </p:sp>
      <p:sp>
        <p:nvSpPr>
          <p:cNvPr id="3" name="Content Placeholder 2"/>
          <p:cNvSpPr>
            <a:spLocks noGrp="1"/>
          </p:cNvSpPr>
          <p:nvPr>
            <p:ph idx="1"/>
          </p:nvPr>
        </p:nvSpPr>
        <p:spPr>
          <a:xfrm>
            <a:off x="488372" y="1057619"/>
            <a:ext cx="11242213" cy="5549845"/>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A 55-year-old man with a history of osteoarthritis and supraventricular tachycardia was admitted with a 3-day history of left-sided chest pain, cough, and shortness of breath.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He was found to have severe acute respiratory syndrome coronavirus 2 (SARS-CoV-2).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His respiratory failure worsened, and he was ultimately transferred to the intensive care unit (ICU) and underwent endotracheal intubation and invasive mechanical ventilation.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After 12 days in the ICU, he could not be weaned from mechanical ventilation and underwent a tracheostomy.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Two days later, he was transferred directly to a long-term care hospital (LTCH) for continued mechanical ventilation weaning. </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5</a:t>
            </a:fld>
            <a:endParaRPr lang="en-US">
              <a:solidFill>
                <a:srgbClr val="0082BA">
                  <a:lumMod val="50000"/>
                </a:srgbClr>
              </a:solidFill>
            </a:endParaRPr>
          </a:p>
        </p:txBody>
      </p:sp>
    </p:spTree>
    <p:custDataLst>
      <p:tags r:id="rId2"/>
    </p:custDataLst>
    <p:extLst>
      <p:ext uri="{BB962C8B-B14F-4D97-AF65-F5344CB8AC3E}">
        <p14:creationId xmlns:p14="http://schemas.microsoft.com/office/powerpoint/2010/main" val="1759357279"/>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Case Details (2)</a:t>
            </a:r>
            <a:endParaRPr lang="en-US" dirty="0">
              <a:solidFill>
                <a:schemeClr val="bg1"/>
              </a:solidFill>
            </a:endParaRPr>
          </a:p>
        </p:txBody>
      </p:sp>
      <p:sp>
        <p:nvSpPr>
          <p:cNvPr id="3" name="Content Placeholder 2"/>
          <p:cNvSpPr>
            <a:spLocks noGrp="1"/>
          </p:cNvSpPr>
          <p:nvPr>
            <p:ph idx="1"/>
          </p:nvPr>
        </p:nvSpPr>
        <p:spPr>
          <a:xfrm>
            <a:off x="488372" y="1057619"/>
            <a:ext cx="11484667" cy="5584481"/>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At transfer, the LTCH did not receive tracheostomy-specific instructions (i.e., when tracheostomy tube should be changed, how it should be managed, etc.).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A physician and respiratory therapist performed intake assessments, but their documentation only addressed ventilator management, not tracheostomy management (e.g., protocols for tube change, suctioning, humidification, or monitoring for mucus plugs).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Several days after transfer, the patient was found to be tachypneic with a respiratory rate of 29, complaining of difficulty breathing. Increased resistance was noted with suctioning.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Later that day, the patient experienced a cardiac arrest, during which the resuscitative team was unable to ventilate the patient. </a:t>
            </a:r>
            <a:endParaRPr lang="en-US" sz="2400" b="1" dirty="0">
              <a:effectLst/>
              <a:ea typeface="Calibri" panose="020F0502020204030204" pitchFamily="34" charset="0"/>
              <a:cs typeface="Times New Roman"/>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006163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Case Details (3)</a:t>
            </a:r>
            <a:endParaRPr lang="en-US" dirty="0">
              <a:solidFill>
                <a:schemeClr val="bg1"/>
              </a:solidFill>
            </a:endParaRPr>
          </a:p>
        </p:txBody>
      </p:sp>
      <p:sp>
        <p:nvSpPr>
          <p:cNvPr id="3" name="Content Placeholder 2"/>
          <p:cNvSpPr>
            <a:spLocks noGrp="1"/>
          </p:cNvSpPr>
          <p:nvPr>
            <p:ph idx="1"/>
          </p:nvPr>
        </p:nvSpPr>
        <p:spPr>
          <a:xfrm>
            <a:off x="259264" y="1009177"/>
            <a:ext cx="11484667" cy="5584481"/>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On post-mortem evaluation, the tracheostomy tube was found to be plugged with blood clots and thick mucus.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Retained sutures were in place with no evidence the tracheostomy tube had ever been changed.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A review of the physician, nursing, and respiratory therapy notes found no tracheostomy management plan.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7</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200604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433494" y="1130301"/>
            <a:ext cx="11213675" cy="1362075"/>
          </a:xfrm>
        </p:spPr>
        <p:txBody>
          <a:bodyPr>
            <a:noAutofit/>
          </a:bodyPr>
          <a:lstStyle/>
          <a:p>
            <a:pPr algn="ctr"/>
            <a:r>
              <a:rPr lang="en-US" sz="3600" dirty="0"/>
              <a:t>A Stable Airway? Fatal Airway Occlusion After Inadequate Post-Tracheostomy Care</a:t>
            </a:r>
          </a:p>
        </p:txBody>
      </p:sp>
      <p:sp>
        <p:nvSpPr>
          <p:cNvPr id="6" name="Text Placeholder 5">
            <a:extLst>
              <a:ext uri="{FF2B5EF4-FFF2-40B4-BE49-F238E27FC236}">
                <a16:creationId xmlns:a16="http://schemas.microsoft.com/office/drawing/2014/main" id="{22ECA5D0-779C-40D7-B73E-F610BB1FD756}"/>
              </a:ext>
            </a:extLst>
          </p:cNvPr>
          <p:cNvSpPr>
            <a:spLocks noGrp="1"/>
          </p:cNvSpPr>
          <p:nvPr>
            <p:ph type="body" idx="1"/>
          </p:nvPr>
        </p:nvSpPr>
        <p:spPr>
          <a:xfrm>
            <a:off x="754380" y="3568632"/>
            <a:ext cx="10892789" cy="2521449"/>
          </a:xfrm>
        </p:spPr>
        <p:txBody>
          <a:bodyPr>
            <a:noAutofit/>
          </a:bodyPr>
          <a:lstStyle/>
          <a:p>
            <a:pPr algn="ctr"/>
            <a:r>
              <a:rPr lang="en-US" sz="3600" b="1" dirty="0">
                <a:solidFill>
                  <a:srgbClr val="FFEFBF"/>
                </a:solidFill>
              </a:rPr>
              <a:t>THE COMMENTARY</a:t>
            </a:r>
          </a:p>
          <a:p>
            <a:pPr algn="ctr"/>
            <a:r>
              <a:rPr lang="en-US" sz="3200" dirty="0"/>
              <a:t>By Elizabeth Gould, NP-C, CORLN, Krystal Craddock, MSc, RRT, FAARC, Tyler </a:t>
            </a:r>
            <a:r>
              <a:rPr lang="en-US" sz="3200" dirty="0" err="1"/>
              <a:t>LeTellier</a:t>
            </a:r>
            <a:r>
              <a:rPr lang="en-US" sz="3200" dirty="0"/>
              <a:t>, RRT, Brooks T Kuhn, MD, MAS</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8</a:t>
            </a:fld>
            <a:endParaRPr lang="en-US"/>
          </a:p>
        </p:txBody>
      </p:sp>
    </p:spTree>
    <p:custDataLst>
      <p:tags r:id="rId1"/>
    </p:custDataLst>
    <p:extLst>
      <p:ext uri="{BB962C8B-B14F-4D97-AF65-F5344CB8AC3E}">
        <p14:creationId xmlns:p14="http://schemas.microsoft.com/office/powerpoint/2010/main" val="1303652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dirty="0"/>
              <a:t>Background</a:t>
            </a:r>
            <a:endParaRPr lang="en-US" cap="none" dirty="0"/>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9</a:t>
            </a:fld>
            <a:endParaRPr lang="en-US"/>
          </a:p>
        </p:txBody>
      </p:sp>
    </p:spTree>
    <p:custDataLst>
      <p:tags r:id="rId1"/>
    </p:custDataLst>
    <p:extLst>
      <p:ext uri="{BB962C8B-B14F-4D97-AF65-F5344CB8AC3E}">
        <p14:creationId xmlns:p14="http://schemas.microsoft.com/office/powerpoint/2010/main" val="11720350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t60AfChP"/>
  <p:tag name="ARTICULATE_SLIDE_COUNT" val="33"/>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PSNet">
      <a:dk1>
        <a:srgbClr val="000000"/>
      </a:dk1>
      <a:lt1>
        <a:srgbClr val="FFFFFF"/>
      </a:lt1>
      <a:dk2>
        <a:srgbClr val="44546A"/>
      </a:dk2>
      <a:lt2>
        <a:srgbClr val="E7E6E6"/>
      </a:lt2>
      <a:accent1>
        <a:srgbClr val="0082BA"/>
      </a:accent1>
      <a:accent2>
        <a:srgbClr val="682876"/>
      </a:accent2>
      <a:accent3>
        <a:srgbClr val="DBDBDC"/>
      </a:accent3>
      <a:accent4>
        <a:srgbClr val="FED871"/>
      </a:accent4>
      <a:accent5>
        <a:srgbClr val="58A7D6"/>
      </a:accent5>
      <a:accent6>
        <a:srgbClr val="AF84B9"/>
      </a:accent6>
      <a:hlink>
        <a:srgbClr val="0563C1"/>
      </a:hlink>
      <a:folHlink>
        <a:srgbClr val="68287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WebMM Slide Template-Nov 2017.potx" id="{084D9F91-CDBC-4609-B44D-9D2907DEB407}" vid="{243FBF84-3FD3-4611-9831-FEC062294A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PSNet">
    <a:dk1>
      <a:srgbClr val="000000"/>
    </a:dk1>
    <a:lt1>
      <a:srgbClr val="FFFFFF"/>
    </a:lt1>
    <a:dk2>
      <a:srgbClr val="44546A"/>
    </a:dk2>
    <a:lt2>
      <a:srgbClr val="E7E6E6"/>
    </a:lt2>
    <a:accent1>
      <a:srgbClr val="0082BA"/>
    </a:accent1>
    <a:accent2>
      <a:srgbClr val="682876"/>
    </a:accent2>
    <a:accent3>
      <a:srgbClr val="DBDBDC"/>
    </a:accent3>
    <a:accent4>
      <a:srgbClr val="FED871"/>
    </a:accent4>
    <a:accent5>
      <a:srgbClr val="58A7D6"/>
    </a:accent5>
    <a:accent6>
      <a:srgbClr val="AF84B9"/>
    </a:accent6>
    <a:hlink>
      <a:srgbClr val="0563C1"/>
    </a:hlink>
    <a:folHlink>
      <a:srgbClr val="682876"/>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35db7404-a3cf-4176-aa88-e2959223dcaa">
      <UserInfo>
        <DisplayName>Meghan S Weyrich</DisplayName>
        <AccountId>13</AccountId>
        <AccountType/>
      </UserInfo>
      <UserInfo>
        <DisplayName>Patrick Romano</DisplayName>
        <AccountId>34</AccountId>
        <AccountType/>
      </UserInfo>
      <UserInfo>
        <DisplayName>Garth H. Utter</DisplayName>
        <AccountId>371</AccountId>
        <AccountType/>
      </UserInfo>
      <UserInfo>
        <DisplayName>Kristen Bettega</DisplayName>
        <AccountId>124</AccountId>
        <AccountType/>
      </UserInfo>
      <UserInfo>
        <DisplayName>Noelle Boctor</DisplayName>
        <AccountId>1291</AccountId>
        <AccountType/>
      </UserInfo>
      <UserInfo>
        <DisplayName>Deb Bakerjian</DisplayName>
        <AccountId>6</AccountId>
        <AccountType/>
      </UserInfo>
    </SharedWithUsers>
    <TaxCatchAll xmlns="35db7404-a3cf-4176-aa88-e2959223dcaa" xsi:nil="true"/>
    <lcf76f155ced4ddcb4097134ff3c332f xmlns="2460d5cb-695c-454b-9137-a379ab2c8b6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6C7F33BFC31F041B89E42456A791E19" ma:contentTypeVersion="17" ma:contentTypeDescription="Create a new document." ma:contentTypeScope="" ma:versionID="24c81d82cbdbc4d926e8f7e549867b18">
  <xsd:schema xmlns:xsd="http://www.w3.org/2001/XMLSchema" xmlns:xs="http://www.w3.org/2001/XMLSchema" xmlns:p="http://schemas.microsoft.com/office/2006/metadata/properties" xmlns:ns2="2460d5cb-695c-454b-9137-a379ab2c8b6f" xmlns:ns3="35db7404-a3cf-4176-aa88-e2959223dcaa" targetNamespace="http://schemas.microsoft.com/office/2006/metadata/properties" ma:root="true" ma:fieldsID="3aeccd6f68fbc66fc5f7081c3e3056c9" ns2:_="" ns3:_="">
    <xsd:import namespace="2460d5cb-695c-454b-9137-a379ab2c8b6f"/>
    <xsd:import namespace="35db7404-a3cf-4176-aa88-e2959223dca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60d5cb-695c-454b-9137-a379ab2c8b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19ba80e-4ed7-42b5-a1d2-490ece9b849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db7404-a3cf-4176-aa88-e2959223dca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edc211e6-0b77-4b7f-9f24-28edb7686d95}" ma:internalName="TaxCatchAll" ma:showField="CatchAllData" ma:web="35db7404-a3cf-4176-aa88-e2959223dc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8E05DD5-590B-4236-B645-7778AF1CB86C}">
  <ds:schemaRefs>
    <ds:schemaRef ds:uri="http://schemas.microsoft.com/sharepoint/v3/contenttype/forms"/>
  </ds:schemaRefs>
</ds:datastoreItem>
</file>

<file path=customXml/itemProps2.xml><?xml version="1.0" encoding="utf-8"?>
<ds:datastoreItem xmlns:ds="http://schemas.openxmlformats.org/officeDocument/2006/customXml" ds:itemID="{C7585058-91B3-430C-9A8E-FFBB22DD1730}">
  <ds:schemaRefs>
    <ds:schemaRef ds:uri="http://purl.org/dc/elements/1.1/"/>
    <ds:schemaRef ds:uri="http://www.w3.org/XML/1998/namespace"/>
    <ds:schemaRef ds:uri="2460d5cb-695c-454b-9137-a379ab2c8b6f"/>
    <ds:schemaRef ds:uri="http://schemas.microsoft.com/office/2006/documentManagement/types"/>
    <ds:schemaRef ds:uri="http://purl.org/dc/terms/"/>
    <ds:schemaRef ds:uri="35db7404-a3cf-4176-aa88-e2959223dcaa"/>
    <ds:schemaRef ds:uri="http://schemas.microsoft.com/office/2006/metadata/properties"/>
    <ds:schemaRef ds:uri="http://purl.org/dc/dcmitype/"/>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649E8702-1533-4C4E-A284-0FCD882601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460d5cb-695c-454b-9137-a379ab2c8b6f"/>
    <ds:schemaRef ds:uri="35db7404-a3cf-4176-aa88-e2959223dc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1994</TotalTime>
  <Words>3446</Words>
  <Application>Microsoft Office PowerPoint</Application>
  <PresentationFormat>Widescreen</PresentationFormat>
  <Paragraphs>226</Paragraphs>
  <Slides>33</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Courier New</vt:lpstr>
      <vt:lpstr>Symbol</vt:lpstr>
      <vt:lpstr>Times New Roman</vt:lpstr>
      <vt:lpstr>Office Theme</vt:lpstr>
      <vt:lpstr>Spotlight</vt:lpstr>
      <vt:lpstr>Source and Credits</vt:lpstr>
      <vt:lpstr>Objectives</vt:lpstr>
      <vt:lpstr>A Stable Airway? Fatal Airway Occlusion After Inadequate Post-Tracheostomy Care</vt:lpstr>
      <vt:lpstr>Case Details (1)</vt:lpstr>
      <vt:lpstr>Case Details (2)</vt:lpstr>
      <vt:lpstr>Case Details (3)</vt:lpstr>
      <vt:lpstr>A Stable Airway? Fatal Airway Occlusion After Inadequate Post-Tracheostomy Care</vt:lpstr>
      <vt:lpstr>Background</vt:lpstr>
      <vt:lpstr>Background (1)</vt:lpstr>
      <vt:lpstr>Background (2)</vt:lpstr>
      <vt:lpstr>Tracheostomy Management</vt:lpstr>
      <vt:lpstr>Tracheostomy Management (1)</vt:lpstr>
      <vt:lpstr>Tracheostomy Management (2)</vt:lpstr>
      <vt:lpstr>Tracheostomy Management (3)</vt:lpstr>
      <vt:lpstr>Tracheostomy Management (4)</vt:lpstr>
      <vt:lpstr>Tracheostomy Management (5)</vt:lpstr>
      <vt:lpstr>Tracheostomy Management (6)</vt:lpstr>
      <vt:lpstr>Tracheostomy Management (7)</vt:lpstr>
      <vt:lpstr>Tracheostomy-Specific Considerations in Respiratory Distress</vt:lpstr>
      <vt:lpstr>Tracheostomy-Specific Considerations in Respiratory Distress (1)</vt:lpstr>
      <vt:lpstr>Tracheostomy-Specific Considerations in Respiratory Distress (2)</vt:lpstr>
      <vt:lpstr>Systems Change Needed</vt:lpstr>
      <vt:lpstr>Systems Change Needed (1)</vt:lpstr>
      <vt:lpstr>Systems Change Needed (2)</vt:lpstr>
      <vt:lpstr>Systems Change Needed (3)</vt:lpstr>
      <vt:lpstr>Conclusion</vt:lpstr>
      <vt:lpstr>Conclusion</vt:lpstr>
      <vt:lpstr>Take Home Points</vt:lpstr>
      <vt:lpstr>Take-Home Points</vt:lpstr>
      <vt:lpstr>References</vt:lpstr>
      <vt:lpstr>References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Spotlight</dc:title>
  <dc:creator>Gupta, Kiran</dc:creator>
  <cp:lastModifiedBy>Kristen Bettega</cp:lastModifiedBy>
  <cp:revision>306</cp:revision>
  <dcterms:created xsi:type="dcterms:W3CDTF">2017-12-31T04:28:30Z</dcterms:created>
  <dcterms:modified xsi:type="dcterms:W3CDTF">2024-05-23T22:46:07Z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DB552980-304E-4FA6-AE7A-B6E8E22FBEDA</vt:lpwstr>
  </property>
  <property fmtid="{D5CDD505-2E9C-101B-9397-08002B2CF9AE}" pid="3" name="ArticulatePath">
    <vt:lpwstr>webmm.ahrq.gov.488_slideshow</vt:lpwstr>
  </property>
  <property fmtid="{D5CDD505-2E9C-101B-9397-08002B2CF9AE}" pid="4" name="ContentTypeId">
    <vt:lpwstr>0x01010046C7F33BFC31F041B89E42456A791E19</vt:lpwstr>
  </property>
  <property fmtid="{D5CDD505-2E9C-101B-9397-08002B2CF9AE}" pid="5" name="MediaServiceImageTags">
    <vt:lpwstr/>
  </property>
</Properties>
</file>