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heme/themeOverride1.xml" ContentType="application/vnd.openxmlformats-officedocument.themeOverr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9.xml" ContentType="application/vnd.openxmlformats-officedocument.presentationml.notesSlide+xml"/>
  <Override PartName="/ppt/tags/tag14.xml" ContentType="application/vnd.openxmlformats-officedocument.presentationml.tags+xml"/>
  <Override PartName="/ppt/notesSlides/notesSlide10.xml" ContentType="application/vnd.openxmlformats-officedocument.presentationml.notesSlide+xml"/>
  <Override PartName="/ppt/tags/tag15.xml" ContentType="application/vnd.openxmlformats-officedocument.presentationml.tags+xml"/>
  <Override PartName="/ppt/notesSlides/notesSlide11.xml" ContentType="application/vnd.openxmlformats-officedocument.presentationml.notesSlide+xml"/>
  <Override PartName="/ppt/tags/tag16.xml" ContentType="application/vnd.openxmlformats-officedocument.presentationml.tags+xml"/>
  <Override PartName="/ppt/notesSlides/notesSlide12.xml" ContentType="application/vnd.openxmlformats-officedocument.presentationml.notesSlide+xml"/>
  <Override PartName="/ppt/tags/tag17.xml" ContentType="application/vnd.openxmlformats-officedocument.presentationml.tags+xml"/>
  <Override PartName="/ppt/notesSlides/notesSlide13.xml" ContentType="application/vnd.openxmlformats-officedocument.presentationml.notesSlide+xml"/>
  <Override PartName="/ppt/tags/tag18.xml" ContentType="application/vnd.openxmlformats-officedocument.presentationml.tags+xml"/>
  <Override PartName="/ppt/notesSlides/notesSlide14.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notesSlides/notesSlide15.xml" ContentType="application/vnd.openxmlformats-officedocument.presentationml.notesSlide+xml"/>
  <Override PartName="/ppt/tags/tag21.xml" ContentType="application/vnd.openxmlformats-officedocument.presentationml.tags+xml"/>
  <Override PartName="/ppt/notesSlides/notesSlide16.xml" ContentType="application/vnd.openxmlformats-officedocument.presentationml.notesSlide+xml"/>
  <Override PartName="/ppt/tags/tag22.xml" ContentType="application/vnd.openxmlformats-officedocument.presentationml.tags+xml"/>
  <Override PartName="/ppt/notesSlides/notesSlide17.xml" ContentType="application/vnd.openxmlformats-officedocument.presentationml.notesSlide+xml"/>
  <Override PartName="/ppt/tags/tag23.xml" ContentType="application/vnd.openxmlformats-officedocument.presentationml.tags+xml"/>
  <Override PartName="/ppt/notesSlides/notesSlide18.xml" ContentType="application/vnd.openxmlformats-officedocument.presentationml.notesSlide+xml"/>
  <Override PartName="/ppt/tags/tag24.xml" ContentType="application/vnd.openxmlformats-officedocument.presentationml.tags+xml"/>
  <Override PartName="/ppt/notesSlides/notesSlide19.xml" ContentType="application/vnd.openxmlformats-officedocument.presentationml.notesSlide+xml"/>
  <Override PartName="/ppt/tags/tag25.xml" ContentType="application/vnd.openxmlformats-officedocument.presentationml.tags+xml"/>
  <Override PartName="/ppt/notesSlides/notesSlide20.xml" ContentType="application/vnd.openxmlformats-officedocument.presentationml.notesSlide+xml"/>
  <Override PartName="/ppt/tags/tag26.xml" ContentType="application/vnd.openxmlformats-officedocument.presentationml.tags+xml"/>
  <Override PartName="/ppt/notesSlides/notesSlide21.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22.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23.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2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36"/>
  </p:notesMasterIdLst>
  <p:handoutMasterIdLst>
    <p:handoutMasterId r:id="rId37"/>
  </p:handoutMasterIdLst>
  <p:sldIdLst>
    <p:sldId id="256" r:id="rId5"/>
    <p:sldId id="258" r:id="rId6"/>
    <p:sldId id="259" r:id="rId7"/>
    <p:sldId id="326" r:id="rId8"/>
    <p:sldId id="260" r:id="rId9"/>
    <p:sldId id="655" r:id="rId10"/>
    <p:sldId id="683" r:id="rId11"/>
    <p:sldId id="346" r:id="rId12"/>
    <p:sldId id="716" r:id="rId13"/>
    <p:sldId id="467" r:id="rId14"/>
    <p:sldId id="740" r:id="rId15"/>
    <p:sldId id="741" r:id="rId16"/>
    <p:sldId id="767" r:id="rId17"/>
    <p:sldId id="768" r:id="rId18"/>
    <p:sldId id="769" r:id="rId19"/>
    <p:sldId id="770" r:id="rId20"/>
    <p:sldId id="771" r:id="rId21"/>
    <p:sldId id="765" r:id="rId22"/>
    <p:sldId id="772" r:id="rId23"/>
    <p:sldId id="773" r:id="rId24"/>
    <p:sldId id="774" r:id="rId25"/>
    <p:sldId id="775" r:id="rId26"/>
    <p:sldId id="776" r:id="rId27"/>
    <p:sldId id="777" r:id="rId28"/>
    <p:sldId id="778" r:id="rId29"/>
    <p:sldId id="766" r:id="rId30"/>
    <p:sldId id="779" r:id="rId31"/>
    <p:sldId id="357" r:id="rId32"/>
    <p:sldId id="371" r:id="rId33"/>
    <p:sldId id="372" r:id="rId34"/>
    <p:sldId id="373" r:id="rId35"/>
  </p:sldIdLst>
  <p:sldSz cx="12192000" cy="6858000"/>
  <p:notesSz cx="6858000" cy="9144000"/>
  <p:custDataLst>
    <p:tags r:id="rId3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D2A22B-488B-6A7F-6A80-B6F776C0EA18}" name="Ana Enciso" initials="AE" userId="S::aenciso@ucdavis.edu::1c2f7895-291e-4249-9796-6950b257ffcc" providerId="AD"/>
  <p188:author id="{F1289C5A-9902-3F05-1AC7-D2AC87AA4163}" name="Patricia Poole" initials="PP" userId="S::plpoole@ucdavis.edu::39606d5d-5e1a-40e1-aa76-923d432a22b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lee Van Loon" initials="GVL" lastIdx="9" clrIdx="0">
    <p:extLst>
      <p:ext uri="{19B8F6BF-5375-455C-9EA6-DF929625EA0E}">
        <p15:presenceInfo xmlns:p15="http://schemas.microsoft.com/office/powerpoint/2012/main" userId="S::gvanloon@ucdavis.edu::bd8c6217-3023-40a3-9dc4-e2b64e5b8a39" providerId="AD"/>
      </p:ext>
    </p:extLst>
  </p:cmAuthor>
  <p:cmAuthor id="2" name="Ana Enciso" initials="AE" lastIdx="10" clrIdx="1">
    <p:extLst>
      <p:ext uri="{19B8F6BF-5375-455C-9EA6-DF929625EA0E}">
        <p15:presenceInfo xmlns:p15="http://schemas.microsoft.com/office/powerpoint/2012/main" userId="S::aenciso@ucdavis.edu::1c2f7895-291e-4249-9796-6950b257ffcc" providerId="AD"/>
      </p:ext>
    </p:extLst>
  </p:cmAuthor>
  <p:cmAuthor id="3" name="Meghan S Weyrich" initials="MSW" lastIdx="10" clrIdx="2">
    <p:extLst>
      <p:ext uri="{19B8F6BF-5375-455C-9EA6-DF929625EA0E}">
        <p15:presenceInfo xmlns:p15="http://schemas.microsoft.com/office/powerpoint/2012/main" userId="S::masoulsby@ucdavis.edu::115c1379-d329-41f9-9705-0d76207b25e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BF"/>
    <a:srgbClr val="0095D7"/>
    <a:srgbClr val="81C2E3"/>
    <a:srgbClr val="0076AC"/>
    <a:srgbClr val="375963"/>
    <a:srgbClr val="426671"/>
    <a:srgbClr val="5B828E"/>
    <a:srgbClr val="93BCCA"/>
    <a:srgbClr val="78A1AE"/>
    <a:srgbClr val="5980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presProps" Target="presProps.xml"/><Relationship Id="rId45"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gs" Target="tags/tag1.xml"/><Relationship Id="rId20" Type="http://schemas.openxmlformats.org/officeDocument/2006/relationships/slide" Target="slides/slide16.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Bettega" userId="a25fb158-6150-4aef-8be9-b5a36f0c7b6d" providerId="ADAL" clId="{04953939-B68B-4E21-8A6F-ADF46AA3E3CF}"/>
    <pc:docChg chg="modSld">
      <pc:chgData name="Kristen Bettega" userId="a25fb158-6150-4aef-8be9-b5a36f0c7b6d" providerId="ADAL" clId="{04953939-B68B-4E21-8A6F-ADF46AA3E3CF}" dt="2024-06-20T19:47:04.147" v="3" actId="20577"/>
      <pc:docMkLst>
        <pc:docMk/>
      </pc:docMkLst>
      <pc:sldChg chg="modSp mod">
        <pc:chgData name="Kristen Bettega" userId="a25fb158-6150-4aef-8be9-b5a36f0c7b6d" providerId="ADAL" clId="{04953939-B68B-4E21-8A6F-ADF46AA3E3CF}" dt="2024-06-20T19:47:04.147" v="3" actId="20577"/>
        <pc:sldMkLst>
          <pc:docMk/>
          <pc:sldMk cId="234754233" sldId="258"/>
        </pc:sldMkLst>
        <pc:spChg chg="mod">
          <ac:chgData name="Kristen Bettega" userId="a25fb158-6150-4aef-8be9-b5a36f0c7b6d" providerId="ADAL" clId="{04953939-B68B-4E21-8A6F-ADF46AA3E3CF}" dt="2024-06-20T19:47:04.147" v="3" actId="20577"/>
          <ac:spMkLst>
            <pc:docMk/>
            <pc:sldMk cId="234754233" sldId="258"/>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5C04F6-6940-7942-AF81-7225FB53FB0E}" type="datetimeFigureOut">
              <a:rPr lang="en-US" smtClean="0"/>
              <a:pPr/>
              <a:t>6/20/2024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863E0E-CFB3-E441-A70A-F50C01541EF9}" type="slidenum">
              <a:rPr lang="en-US" smtClean="0"/>
              <a:pPr/>
              <a:t>‹#›</a:t>
            </a:fld>
            <a:endParaRPr lang="en-US"/>
          </a:p>
        </p:txBody>
      </p:sp>
    </p:spTree>
    <p:extLst>
      <p:ext uri="{BB962C8B-B14F-4D97-AF65-F5344CB8AC3E}">
        <p14:creationId xmlns:p14="http://schemas.microsoft.com/office/powerpoint/2010/main" val="18659979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DA3F03-027B-1140-B66A-6D2AB34964F4}" type="datetimeFigureOut">
              <a:rPr lang="en-US" smtClean="0"/>
              <a:pPr/>
              <a:t>6/20/2024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7AB6AA-3834-9F40-B368-98ECA5ECC815}" type="slidenum">
              <a:rPr lang="en-US" smtClean="0"/>
              <a:pPr/>
              <a:t>‹#›</a:t>
            </a:fld>
            <a:endParaRPr lang="en-US"/>
          </a:p>
        </p:txBody>
      </p:sp>
    </p:spTree>
    <p:extLst>
      <p:ext uri="{BB962C8B-B14F-4D97-AF65-F5344CB8AC3E}">
        <p14:creationId xmlns:p14="http://schemas.microsoft.com/office/powerpoint/2010/main" val="11313360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1</a:t>
            </a:fld>
            <a:endParaRPr lang="en-US"/>
          </a:p>
        </p:txBody>
      </p:sp>
    </p:spTree>
    <p:extLst>
      <p:ext uri="{BB962C8B-B14F-4D97-AF65-F5344CB8AC3E}">
        <p14:creationId xmlns:p14="http://schemas.microsoft.com/office/powerpoint/2010/main" val="2836883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13</a:t>
            </a:fld>
            <a:endParaRPr lang="en-US"/>
          </a:p>
        </p:txBody>
      </p:sp>
    </p:spTree>
    <p:extLst>
      <p:ext uri="{BB962C8B-B14F-4D97-AF65-F5344CB8AC3E}">
        <p14:creationId xmlns:p14="http://schemas.microsoft.com/office/powerpoint/2010/main" val="12222728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14</a:t>
            </a:fld>
            <a:endParaRPr lang="en-US"/>
          </a:p>
        </p:txBody>
      </p:sp>
    </p:spTree>
    <p:extLst>
      <p:ext uri="{BB962C8B-B14F-4D97-AF65-F5344CB8AC3E}">
        <p14:creationId xmlns:p14="http://schemas.microsoft.com/office/powerpoint/2010/main" val="226160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15</a:t>
            </a:fld>
            <a:endParaRPr lang="en-US"/>
          </a:p>
        </p:txBody>
      </p:sp>
    </p:spTree>
    <p:extLst>
      <p:ext uri="{BB962C8B-B14F-4D97-AF65-F5344CB8AC3E}">
        <p14:creationId xmlns:p14="http://schemas.microsoft.com/office/powerpoint/2010/main" val="345939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16</a:t>
            </a:fld>
            <a:endParaRPr lang="en-US"/>
          </a:p>
        </p:txBody>
      </p:sp>
    </p:spTree>
    <p:extLst>
      <p:ext uri="{BB962C8B-B14F-4D97-AF65-F5344CB8AC3E}">
        <p14:creationId xmlns:p14="http://schemas.microsoft.com/office/powerpoint/2010/main" val="37260620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17</a:t>
            </a:fld>
            <a:endParaRPr lang="en-US"/>
          </a:p>
        </p:txBody>
      </p:sp>
    </p:spTree>
    <p:extLst>
      <p:ext uri="{BB962C8B-B14F-4D97-AF65-F5344CB8AC3E}">
        <p14:creationId xmlns:p14="http://schemas.microsoft.com/office/powerpoint/2010/main" val="32703715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19</a:t>
            </a:fld>
            <a:endParaRPr lang="en-US"/>
          </a:p>
        </p:txBody>
      </p:sp>
    </p:spTree>
    <p:extLst>
      <p:ext uri="{BB962C8B-B14F-4D97-AF65-F5344CB8AC3E}">
        <p14:creationId xmlns:p14="http://schemas.microsoft.com/office/powerpoint/2010/main" val="31223698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20</a:t>
            </a:fld>
            <a:endParaRPr lang="en-US"/>
          </a:p>
        </p:txBody>
      </p:sp>
    </p:spTree>
    <p:extLst>
      <p:ext uri="{BB962C8B-B14F-4D97-AF65-F5344CB8AC3E}">
        <p14:creationId xmlns:p14="http://schemas.microsoft.com/office/powerpoint/2010/main" val="21552620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21</a:t>
            </a:fld>
            <a:endParaRPr lang="en-US"/>
          </a:p>
        </p:txBody>
      </p:sp>
    </p:spTree>
    <p:extLst>
      <p:ext uri="{BB962C8B-B14F-4D97-AF65-F5344CB8AC3E}">
        <p14:creationId xmlns:p14="http://schemas.microsoft.com/office/powerpoint/2010/main" val="7333207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22</a:t>
            </a:fld>
            <a:endParaRPr lang="en-US"/>
          </a:p>
        </p:txBody>
      </p:sp>
    </p:spTree>
    <p:extLst>
      <p:ext uri="{BB962C8B-B14F-4D97-AF65-F5344CB8AC3E}">
        <p14:creationId xmlns:p14="http://schemas.microsoft.com/office/powerpoint/2010/main" val="13795830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23</a:t>
            </a:fld>
            <a:endParaRPr lang="en-US"/>
          </a:p>
        </p:txBody>
      </p:sp>
    </p:spTree>
    <p:extLst>
      <p:ext uri="{BB962C8B-B14F-4D97-AF65-F5344CB8AC3E}">
        <p14:creationId xmlns:p14="http://schemas.microsoft.com/office/powerpoint/2010/main" val="4167471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3</a:t>
            </a:fld>
            <a:endParaRPr lang="en-US"/>
          </a:p>
        </p:txBody>
      </p:sp>
    </p:spTree>
    <p:extLst>
      <p:ext uri="{BB962C8B-B14F-4D97-AF65-F5344CB8AC3E}">
        <p14:creationId xmlns:p14="http://schemas.microsoft.com/office/powerpoint/2010/main" val="21650696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24</a:t>
            </a:fld>
            <a:endParaRPr lang="en-US"/>
          </a:p>
        </p:txBody>
      </p:sp>
    </p:spTree>
    <p:extLst>
      <p:ext uri="{BB962C8B-B14F-4D97-AF65-F5344CB8AC3E}">
        <p14:creationId xmlns:p14="http://schemas.microsoft.com/office/powerpoint/2010/main" val="4761291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25</a:t>
            </a:fld>
            <a:endParaRPr lang="en-US"/>
          </a:p>
        </p:txBody>
      </p:sp>
    </p:spTree>
    <p:extLst>
      <p:ext uri="{BB962C8B-B14F-4D97-AF65-F5344CB8AC3E}">
        <p14:creationId xmlns:p14="http://schemas.microsoft.com/office/powerpoint/2010/main" val="32366419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27</a:t>
            </a:fld>
            <a:endParaRPr lang="en-US"/>
          </a:p>
        </p:txBody>
      </p:sp>
    </p:spTree>
    <p:extLst>
      <p:ext uri="{BB962C8B-B14F-4D97-AF65-F5344CB8AC3E}">
        <p14:creationId xmlns:p14="http://schemas.microsoft.com/office/powerpoint/2010/main" val="33212191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29</a:t>
            </a:fld>
            <a:endParaRPr lang="en-US"/>
          </a:p>
        </p:txBody>
      </p:sp>
    </p:spTree>
    <p:extLst>
      <p:ext uri="{BB962C8B-B14F-4D97-AF65-F5344CB8AC3E}">
        <p14:creationId xmlns:p14="http://schemas.microsoft.com/office/powerpoint/2010/main" val="32138848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31</a:t>
            </a:fld>
            <a:endParaRPr lang="en-US"/>
          </a:p>
        </p:txBody>
      </p:sp>
    </p:spTree>
    <p:extLst>
      <p:ext uri="{BB962C8B-B14F-4D97-AF65-F5344CB8AC3E}">
        <p14:creationId xmlns:p14="http://schemas.microsoft.com/office/powerpoint/2010/main" val="3385776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a:t>
            </a:fld>
            <a:endParaRPr lang="en-US"/>
          </a:p>
        </p:txBody>
      </p:sp>
    </p:spTree>
    <p:extLst>
      <p:ext uri="{BB962C8B-B14F-4D97-AF65-F5344CB8AC3E}">
        <p14:creationId xmlns:p14="http://schemas.microsoft.com/office/powerpoint/2010/main" val="3079068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5</a:t>
            </a:fld>
            <a:endParaRPr lang="en-US"/>
          </a:p>
        </p:txBody>
      </p:sp>
    </p:spTree>
    <p:extLst>
      <p:ext uri="{BB962C8B-B14F-4D97-AF65-F5344CB8AC3E}">
        <p14:creationId xmlns:p14="http://schemas.microsoft.com/office/powerpoint/2010/main" val="302724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6</a:t>
            </a:fld>
            <a:endParaRPr lang="en-US"/>
          </a:p>
        </p:txBody>
      </p:sp>
    </p:spTree>
    <p:extLst>
      <p:ext uri="{BB962C8B-B14F-4D97-AF65-F5344CB8AC3E}">
        <p14:creationId xmlns:p14="http://schemas.microsoft.com/office/powerpoint/2010/main" val="1572778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7</a:t>
            </a:fld>
            <a:endParaRPr lang="en-US"/>
          </a:p>
        </p:txBody>
      </p:sp>
    </p:spTree>
    <p:extLst>
      <p:ext uri="{BB962C8B-B14F-4D97-AF65-F5344CB8AC3E}">
        <p14:creationId xmlns:p14="http://schemas.microsoft.com/office/powerpoint/2010/main" val="12555480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8</a:t>
            </a:fld>
            <a:endParaRPr lang="en-US"/>
          </a:p>
        </p:txBody>
      </p:sp>
    </p:spTree>
    <p:extLst>
      <p:ext uri="{BB962C8B-B14F-4D97-AF65-F5344CB8AC3E}">
        <p14:creationId xmlns:p14="http://schemas.microsoft.com/office/powerpoint/2010/main" val="34112498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10</a:t>
            </a:fld>
            <a:endParaRPr lang="en-US"/>
          </a:p>
        </p:txBody>
      </p:sp>
    </p:spTree>
    <p:extLst>
      <p:ext uri="{BB962C8B-B14F-4D97-AF65-F5344CB8AC3E}">
        <p14:creationId xmlns:p14="http://schemas.microsoft.com/office/powerpoint/2010/main" val="9970000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12</a:t>
            </a:fld>
            <a:endParaRPr lang="en-US"/>
          </a:p>
        </p:txBody>
      </p:sp>
    </p:spTree>
    <p:extLst>
      <p:ext uri="{BB962C8B-B14F-4D97-AF65-F5344CB8AC3E}">
        <p14:creationId xmlns:p14="http://schemas.microsoft.com/office/powerpoint/2010/main" val="33358163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screen">
            <a:alphaModFix/>
            <a:extLst>
              <a:ext uri="{28A0092B-C50C-407E-A947-70E740481C1C}">
                <a14:useLocalDpi xmlns:a14="http://schemas.microsoft.com/office/drawing/2010/main"/>
              </a:ext>
            </a:extLst>
          </a:blip>
          <a:srcRect/>
          <a:stretch/>
        </p:blipFill>
        <p:spPr>
          <a:xfrm>
            <a:off x="0" y="1101687"/>
            <a:ext cx="12192000" cy="5756313"/>
          </a:xfrm>
          <a:prstGeom prst="rect">
            <a:avLst/>
          </a:prstGeom>
          <a:effectLst/>
        </p:spPr>
      </p:pic>
      <p:sp>
        <p:nvSpPr>
          <p:cNvPr id="16" name="Rectangle 15"/>
          <p:cNvSpPr/>
          <p:nvPr userDrawn="1"/>
        </p:nvSpPr>
        <p:spPr>
          <a:xfrm rot="10800000">
            <a:off x="0" y="5916058"/>
            <a:ext cx="12192000" cy="952959"/>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1025005" y="1999962"/>
            <a:ext cx="10235913" cy="2810909"/>
          </a:xfrm>
          <a:prstGeom prst="rect">
            <a:avLst/>
          </a:prstGeom>
          <a:gradFill>
            <a:gsLst>
              <a:gs pos="0">
                <a:schemeClr val="accent1">
                  <a:lumMod val="50000"/>
                  <a:alpha val="98000"/>
                </a:schemeClr>
              </a:gs>
              <a:gs pos="100000">
                <a:srgbClr val="0076AC">
                  <a:alpha val="90000"/>
                </a:srgbClr>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1191741" y="2082686"/>
            <a:ext cx="9931043" cy="634572"/>
          </a:xfrm>
        </p:spPr>
        <p:txBody>
          <a:bodyPr/>
          <a:lstStyle>
            <a:lvl1pPr>
              <a:defRPr sz="2400" b="0">
                <a:solidFill>
                  <a:schemeClr val="bg1"/>
                </a:solidFill>
              </a:defRPr>
            </a:lvl1pPr>
          </a:lstStyle>
          <a:p>
            <a:r>
              <a:rPr lang="en-US"/>
              <a:t>Click to edit Master title style</a:t>
            </a:r>
          </a:p>
        </p:txBody>
      </p:sp>
      <p:sp>
        <p:nvSpPr>
          <p:cNvPr id="3" name="Subtitle 2"/>
          <p:cNvSpPr>
            <a:spLocks noGrp="1"/>
          </p:cNvSpPr>
          <p:nvPr>
            <p:ph type="subTitle" idx="1"/>
          </p:nvPr>
        </p:nvSpPr>
        <p:spPr>
          <a:xfrm>
            <a:off x="1191741" y="2798284"/>
            <a:ext cx="9931043" cy="1931560"/>
          </a:xfrm>
        </p:spPr>
        <p:txBody>
          <a:bodyPr>
            <a:normAutofit/>
          </a:bodyPr>
          <a:lstStyle>
            <a:lvl1pPr marL="0" indent="0" algn="l">
              <a:buNone/>
              <a:defRPr sz="3400" b="1">
                <a:solidFill>
                  <a:srgbClr val="FFEFB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256926" y="6178896"/>
            <a:ext cx="6784937" cy="564416"/>
          </a:xfrm>
          <a:prstGeom prst="rect">
            <a:avLst/>
          </a:prstGeom>
        </p:spPr>
      </p:pic>
      <p:sp>
        <p:nvSpPr>
          <p:cNvPr id="10" name="Rectangle 9"/>
          <p:cNvSpPr/>
          <p:nvPr userDrawn="1"/>
        </p:nvSpPr>
        <p:spPr>
          <a:xfrm>
            <a:off x="0" y="0"/>
            <a:ext cx="12192000" cy="1247084"/>
          </a:xfrm>
          <a:prstGeom prst="rect">
            <a:avLst/>
          </a:prstGeom>
          <a:gradFill>
            <a:gsLst>
              <a:gs pos="0">
                <a:schemeClr val="bg1"/>
              </a:gs>
              <a:gs pos="100000">
                <a:schemeClr val="bg1">
                  <a:lumMod val="98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Rectangle 13"/>
          <p:cNvSpPr/>
          <p:nvPr userDrawn="1"/>
        </p:nvSpPr>
        <p:spPr>
          <a:xfrm>
            <a:off x="0" y="1246526"/>
            <a:ext cx="12192000" cy="91908"/>
          </a:xfrm>
          <a:prstGeom prst="rect">
            <a:avLst/>
          </a:prstGeom>
          <a:ln>
            <a:noFill/>
          </a:ln>
          <a:effectLst>
            <a:outerShdw blurRad="50800" dist="38100" dir="5400000" algn="t"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56926" y="204533"/>
            <a:ext cx="6592729" cy="874324"/>
          </a:xfrm>
          <a:prstGeom prst="rect">
            <a:avLst/>
          </a:prstGeom>
        </p:spPr>
      </p:pic>
      <p:pic>
        <p:nvPicPr>
          <p:cNvPr id="12" name="Picture 11"/>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9782767" y="6195504"/>
            <a:ext cx="2125748" cy="547808"/>
          </a:xfrm>
          <a:prstGeom prst="rect">
            <a:avLst/>
          </a:prstGeom>
        </p:spPr>
      </p:pic>
    </p:spTree>
    <p:extLst>
      <p:ext uri="{BB962C8B-B14F-4D97-AF65-F5344CB8AC3E}">
        <p14:creationId xmlns:p14="http://schemas.microsoft.com/office/powerpoint/2010/main" val="1949321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379024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28823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8724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393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9264" y="1024570"/>
            <a:ext cx="5735136" cy="51015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024571"/>
            <a:ext cx="5775440" cy="51015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302768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9264" y="1046603"/>
            <a:ext cx="573725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9264" y="2174875"/>
            <a:ext cx="573725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046603"/>
            <a:ext cx="577967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77967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926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404991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94617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1412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17734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9264" y="110404"/>
            <a:ext cx="11713776" cy="74359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59264" y="1029174"/>
            <a:ext cx="11713776" cy="51130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259264" y="6352727"/>
            <a:ext cx="2844800" cy="365125"/>
          </a:xfrm>
          <a:prstGeom prst="rect">
            <a:avLst/>
          </a:prstGeom>
        </p:spPr>
        <p:txBody>
          <a:bodyPr vert="horz" lIns="91440" tIns="45720" rIns="91440" bIns="45720" rtlCol="0" anchor="ctr"/>
          <a:lstStyle>
            <a:lvl1pPr algn="l">
              <a:defRPr sz="1200">
                <a:solidFill>
                  <a:schemeClr val="accent1">
                    <a:lumMod val="50000"/>
                  </a:schemeClr>
                </a:solidFill>
                <a:latin typeface="Arial"/>
                <a:cs typeface="Arial"/>
              </a:defRPr>
            </a:lvl1pPr>
          </a:lstStyle>
          <a:p>
            <a:fld id="{BDAF931E-EB67-594E-ACA8-DBD6EC3CDB9B}" type="slidenum">
              <a:rPr lang="en-US" smtClean="0"/>
              <a:pPr/>
              <a:t>‹#›</a:t>
            </a:fld>
            <a:endParaRPr lang="en-US"/>
          </a:p>
        </p:txBody>
      </p:sp>
      <p:cxnSp>
        <p:nvCxnSpPr>
          <p:cNvPr id="8" name="Straight Connector 7"/>
          <p:cNvCxnSpPr/>
          <p:nvPr userDrawn="1"/>
        </p:nvCxnSpPr>
        <p:spPr>
          <a:xfrm>
            <a:off x="259264" y="886843"/>
            <a:ext cx="11713776" cy="0"/>
          </a:xfrm>
          <a:prstGeom prst="line">
            <a:avLst/>
          </a:prstGeom>
          <a:ln>
            <a:solidFill>
              <a:srgbClr val="81C2E3"/>
            </a:solidFill>
          </a:ln>
          <a:effectLst/>
        </p:spPr>
        <p:style>
          <a:lnRef idx="2">
            <a:schemeClr val="accent1"/>
          </a:lnRef>
          <a:fillRef idx="0">
            <a:schemeClr val="accent1"/>
          </a:fillRef>
          <a:effectRef idx="1">
            <a:schemeClr val="accent1"/>
          </a:effectRef>
          <a:fontRef idx="minor">
            <a:schemeClr val="tx1"/>
          </a:fontRef>
        </p:style>
      </p:cxnSp>
      <p:sp>
        <p:nvSpPr>
          <p:cNvPr id="9" name="Footer Placeholder 8"/>
          <p:cNvSpPr>
            <a:spLocks noGrp="1"/>
          </p:cNvSpPr>
          <p:nvPr>
            <p:ph type="ftr" sz="quarter" idx="3"/>
          </p:nvPr>
        </p:nvSpPr>
        <p:spPr>
          <a:xfrm>
            <a:off x="3468607" y="6352727"/>
            <a:ext cx="4114800" cy="365125"/>
          </a:xfrm>
          <a:prstGeom prst="rect">
            <a:avLst/>
          </a:prstGeom>
        </p:spPr>
        <p:txBody>
          <a:bodyPr vert="horz" lIns="91440" tIns="45720" rIns="91440" bIns="45720" rtlCol="0" anchor="ctr"/>
          <a:lstStyle>
            <a:lvl1pPr algn="ctr">
              <a:defRPr sz="1200">
                <a:solidFill>
                  <a:schemeClr val="accent1">
                    <a:lumMod val="50000"/>
                  </a:schemeClr>
                </a:solidFill>
                <a:latin typeface="Arial" charset="0"/>
                <a:ea typeface="Arial" charset="0"/>
                <a:cs typeface="Arial" charset="0"/>
              </a:defRPr>
            </a:lvl1pPr>
          </a:lstStyle>
          <a:p>
            <a:endParaRPr lang="en-US"/>
          </a:p>
        </p:txBody>
      </p:sp>
      <p:pic>
        <p:nvPicPr>
          <p:cNvPr id="10" name="Picture 9"/>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7736707" y="6215613"/>
            <a:ext cx="4267200" cy="565913"/>
          </a:xfrm>
          <a:prstGeom prst="rect">
            <a:avLst/>
          </a:prstGeom>
        </p:spPr>
      </p:pic>
    </p:spTree>
    <p:extLst>
      <p:ext uri="{BB962C8B-B14F-4D97-AF65-F5344CB8AC3E}">
        <p14:creationId xmlns:p14="http://schemas.microsoft.com/office/powerpoint/2010/main" val="3819571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200" b="1" i="0" kern="1200">
          <a:solidFill>
            <a:schemeClr val="accent4">
              <a:lumMod val="60000"/>
              <a:lumOff val="40000"/>
            </a:schemeClr>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rgbClr val="FFFFFF"/>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FFFFFF"/>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rgbClr val="FFFFFF"/>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FFFFFF"/>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0.xml"/><Relationship Id="rId6" Type="http://schemas.openxmlformats.org/officeDocument/2006/relationships/hyperlink" Target="https://psnet.ahrq.gov/primer/culture-safety" TargetMode="External"/><Relationship Id="rId5" Type="http://schemas.openxmlformats.org/officeDocument/2006/relationships/hyperlink" Target="https://psnet.ahrq.gov/primer/high-reliability" TargetMode="External"/><Relationship Id="rId4" Type="http://schemas.openxmlformats.org/officeDocument/2006/relationships/hyperlink" Target="https://psnet.ahrq.gov/primer/failure-rescu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psnet.ahrq.gov/webmm" TargetMode="Externa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hyperlink" Target="https://psnet.ahrq.gov/issue/teamstepps-strategies-and-tools-enhance-performance-and-patient-safety" TargetMode="Externa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4.xml"/><Relationship Id="rId4" Type="http://schemas.openxmlformats.org/officeDocument/2006/relationships/hyperlink" Target="https://psnet.ahrq.gov/issue/modified-early-warning-system-improves-patient-safety-and-clinical-outcomes-academic" TargetMode="Externa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5.xml"/><Relationship Id="rId4" Type="http://schemas.openxmlformats.org/officeDocument/2006/relationships/hyperlink" Target="https://psnet.ahrq.gov/web-mm/nstemi-curbside-consultation" TargetMode="Externa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8" Type="http://schemas.openxmlformats.org/officeDocument/2006/relationships/hyperlink" Target="https://doi.org/10.1097/00003081-200206000-00019" TargetMode="External"/><Relationship Id="rId13" Type="http://schemas.openxmlformats.org/officeDocument/2006/relationships/hyperlink" Target="https://doi.org/10.1097/ta.0b013e31821a4d9f" TargetMode="External"/><Relationship Id="rId3" Type="http://schemas.openxmlformats.org/officeDocument/2006/relationships/notesSlide" Target="../notesSlides/notesSlide24.xml"/><Relationship Id="rId7" Type="http://schemas.openxmlformats.org/officeDocument/2006/relationships/hyperlink" Target="http://www.ncbi.nlm.nih.gov/pmc/articles/pmc3820742/" TargetMode="External"/><Relationship Id="rId12" Type="http://schemas.openxmlformats.org/officeDocument/2006/relationships/hyperlink" Target="https://doi.org/10.1007/s00134-016-4278-7" TargetMode="External"/><Relationship Id="rId2" Type="http://schemas.openxmlformats.org/officeDocument/2006/relationships/slideLayout" Target="../slideLayouts/slideLayout2.xml"/><Relationship Id="rId1" Type="http://schemas.openxmlformats.org/officeDocument/2006/relationships/tags" Target="../tags/tag32.xml"/><Relationship Id="rId6" Type="http://schemas.openxmlformats.org/officeDocument/2006/relationships/hyperlink" Target="https://doi.org/10.2106/jbjs.j.01513" TargetMode="External"/><Relationship Id="rId11" Type="http://schemas.openxmlformats.org/officeDocument/2006/relationships/hyperlink" Target="https://doi.org/10.1016/j.surg.2023.09.045" TargetMode="External"/><Relationship Id="rId5" Type="http://schemas.openxmlformats.org/officeDocument/2006/relationships/hyperlink" Target="https://doi.org/10.1007/s00701-005-0669-1" TargetMode="External"/><Relationship Id="rId15" Type="http://schemas.openxmlformats.org/officeDocument/2006/relationships/hyperlink" Target="https://doi.org/10.1001/jama.2015.12" TargetMode="External"/><Relationship Id="rId10" Type="http://schemas.openxmlformats.org/officeDocument/2006/relationships/hyperlink" Target="https://doi.org/10.1002/bjs.10031" TargetMode="External"/><Relationship Id="rId4" Type="http://schemas.openxmlformats.org/officeDocument/2006/relationships/hyperlink" Target="https://doi.org/10.1097/ta.0000000000004170" TargetMode="External"/><Relationship Id="rId9" Type="http://schemas.openxmlformats.org/officeDocument/2006/relationships/hyperlink" Target="https://doi.org/10.1016/j.suc.2020.09.004" TargetMode="External"/><Relationship Id="rId14" Type="http://schemas.openxmlformats.org/officeDocument/2006/relationships/hyperlink" Target="https://doi.org/10.1111/j.1399-6576.2012.02763.x"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hemeOverride" Target="../theme/themeOverride1.xml"/><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9724" y="2065001"/>
            <a:ext cx="7433380" cy="738649"/>
          </a:xfrm>
        </p:spPr>
        <p:txBody>
          <a:bodyPr>
            <a:normAutofit/>
          </a:bodyPr>
          <a:lstStyle/>
          <a:p>
            <a:r>
              <a:rPr lang="en-US" sz="3600" b="1">
                <a:solidFill>
                  <a:srgbClr val="FFD969"/>
                </a:solidFill>
              </a:rPr>
              <a:t>Spotlight</a:t>
            </a:r>
            <a:endParaRPr lang="en-US" sz="3200" b="1">
              <a:solidFill>
                <a:srgbClr val="FFD969"/>
              </a:solidFill>
            </a:endParaRPr>
          </a:p>
        </p:txBody>
      </p:sp>
      <p:sp>
        <p:nvSpPr>
          <p:cNvPr id="3" name="Subtitle 2"/>
          <p:cNvSpPr>
            <a:spLocks noGrp="1"/>
          </p:cNvSpPr>
          <p:nvPr>
            <p:ph type="subTitle" idx="1"/>
          </p:nvPr>
        </p:nvSpPr>
        <p:spPr>
          <a:xfrm>
            <a:off x="1309724" y="2803650"/>
            <a:ext cx="9769093" cy="1752600"/>
          </a:xfrm>
        </p:spPr>
        <p:txBody>
          <a:bodyPr vert="horz" lIns="91440" tIns="45720" rIns="91440" bIns="45720" rtlCol="0" anchor="t">
            <a:normAutofit/>
          </a:bodyPr>
          <a:lstStyle/>
          <a:p>
            <a:r>
              <a:rPr lang="en-US" sz="2800" b="1" i="0" dirty="0">
                <a:solidFill>
                  <a:schemeClr val="bg1"/>
                </a:solidFill>
                <a:effectLst/>
                <a:latin typeface="Arial" panose="020B0604020202020204" pitchFamily="34" charset="0"/>
              </a:rPr>
              <a:t>Hemorrhagic Shock after Elective Spine Surgery: Failure to Rescue after Limited Response to Nursing Concerns</a:t>
            </a:r>
            <a:endParaRPr lang="en-US" sz="2800" dirty="0">
              <a:solidFill>
                <a:schemeClr val="bg1"/>
              </a:solidFill>
            </a:endParaRPr>
          </a:p>
        </p:txBody>
      </p:sp>
    </p:spTree>
    <p:custDataLst>
      <p:tags r:id="rId1"/>
    </p:custDataLst>
    <p:extLst>
      <p:ext uri="{BB962C8B-B14F-4D97-AF65-F5344CB8AC3E}">
        <p14:creationId xmlns:p14="http://schemas.microsoft.com/office/powerpoint/2010/main" val="578291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Background (1)</a:t>
            </a:r>
            <a:endParaRPr lang="en-US">
              <a:solidFill>
                <a:schemeClr val="bg1"/>
              </a:solidFill>
            </a:endParaRPr>
          </a:p>
        </p:txBody>
      </p:sp>
      <p:sp>
        <p:nvSpPr>
          <p:cNvPr id="3" name="Content Placeholder 2"/>
          <p:cNvSpPr>
            <a:spLocks noGrp="1"/>
          </p:cNvSpPr>
          <p:nvPr>
            <p:ph idx="1"/>
          </p:nvPr>
        </p:nvSpPr>
        <p:spPr>
          <a:xfrm>
            <a:off x="259264" y="1055270"/>
            <a:ext cx="11635245" cy="5432026"/>
          </a:xfrm>
        </p:spPr>
        <p:txBody>
          <a:bodyPr vert="horz" lIns="91440" tIns="45720" rIns="91440" bIns="45720" rtlCol="0" anchor="t">
            <a:noAutofit/>
          </a:bodyPr>
          <a:lstStyle/>
          <a:p>
            <a:pPr>
              <a:lnSpc>
                <a:spcPct val="107000"/>
              </a:lnSpc>
              <a:spcBef>
                <a:spcPts val="0"/>
              </a:spcBef>
            </a:pPr>
            <a:r>
              <a:rPr lang="en-US" sz="2800" dirty="0">
                <a:solidFill>
                  <a:schemeClr val="bg1"/>
                </a:solidFill>
                <a:effectLst/>
                <a:ea typeface="Arial" panose="020B0604020202020204" pitchFamily="34" charset="0"/>
                <a:cs typeface="Times New Roman"/>
              </a:rPr>
              <a:t>This is a case of an elective procedure complicated by bleeding; the management of the bleeding was apparently to pack the wound and leave it open.</a:t>
            </a:r>
            <a:r>
              <a:rPr lang="en-US" sz="2800" dirty="0">
                <a:solidFill>
                  <a:schemeClr val="bg1"/>
                </a:solidFill>
                <a:ea typeface="Arial" panose="020B0604020202020204" pitchFamily="34" charset="0"/>
                <a:cs typeface="Times New Roman"/>
              </a:rPr>
              <a:t> </a:t>
            </a:r>
            <a:endParaRPr lang="en-US" sz="280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800" dirty="0">
                <a:solidFill>
                  <a:schemeClr val="bg1"/>
                </a:solidFill>
                <a:effectLst/>
                <a:ea typeface="Arial" panose="020B0604020202020204" pitchFamily="34" charset="0"/>
                <a:cs typeface="Times New Roman"/>
              </a:rPr>
              <a:t>This approach was not adequate and led to continued postoperative bleeding and eventual death from untreated hemorrhagic shock.</a:t>
            </a:r>
            <a:r>
              <a:rPr lang="en-US" sz="2800" dirty="0">
                <a:solidFill>
                  <a:schemeClr val="bg1"/>
                </a:solidFill>
                <a:ea typeface="Arial" panose="020B0604020202020204" pitchFamily="34" charset="0"/>
                <a:cs typeface="Times New Roman"/>
              </a:rPr>
              <a:t> </a:t>
            </a:r>
            <a:endParaRPr lang="en-US" sz="280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800" dirty="0">
                <a:solidFill>
                  <a:schemeClr val="bg1"/>
                </a:solidFill>
                <a:effectLst/>
                <a:ea typeface="Arial" panose="020B0604020202020204" pitchFamily="34" charset="0"/>
                <a:cs typeface="Times New Roman"/>
              </a:rPr>
              <a:t>This case presents several patient safety issues:</a:t>
            </a:r>
            <a:r>
              <a:rPr lang="en-US" sz="2800" dirty="0">
                <a:solidFill>
                  <a:schemeClr val="bg1"/>
                </a:solidFill>
                <a:ea typeface="Arial" panose="020B0604020202020204" pitchFamily="34" charset="0"/>
                <a:cs typeface="Times New Roman"/>
              </a:rPr>
              <a:t> </a:t>
            </a:r>
            <a:endParaRPr lang="en-US" sz="280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p>
            <a:pPr marL="857250" lvl="1" indent="-457200">
              <a:lnSpc>
                <a:spcPct val="107000"/>
              </a:lnSpc>
              <a:spcBef>
                <a:spcPts val="0"/>
              </a:spcBef>
              <a:buFont typeface="+mj-lt"/>
              <a:buAutoNum type="arabicParenR"/>
            </a:pPr>
            <a:r>
              <a:rPr lang="en-US" sz="2600" dirty="0">
                <a:solidFill>
                  <a:schemeClr val="bg1"/>
                </a:solidFill>
                <a:effectLst/>
                <a:ea typeface="Arial" panose="020B0604020202020204" pitchFamily="34" charset="0"/>
                <a:cs typeface="Times New Roman"/>
              </a:rPr>
              <a:t>failure of the operative team to appropriately manage intraoperative bleeding,</a:t>
            </a:r>
            <a:r>
              <a:rPr lang="en-US" sz="2600" dirty="0">
                <a:solidFill>
                  <a:schemeClr val="bg1"/>
                </a:solidFill>
                <a:ea typeface="Arial" panose="020B0604020202020204" pitchFamily="34" charset="0"/>
                <a:cs typeface="Times New Roman"/>
              </a:rPr>
              <a:t> </a:t>
            </a:r>
            <a:endParaRPr lang="en-US" sz="2600">
              <a:solidFill>
                <a:schemeClr val="bg1"/>
              </a:solidFill>
              <a:effectLst/>
              <a:ea typeface="Arial" panose="020B0604020202020204" pitchFamily="34" charset="0"/>
              <a:cs typeface="Times New Roman" panose="02020603050405020304" pitchFamily="18" charset="0"/>
            </a:endParaRPr>
          </a:p>
          <a:p>
            <a:pPr marL="857250" lvl="1" indent="-457200">
              <a:lnSpc>
                <a:spcPct val="107000"/>
              </a:lnSpc>
              <a:spcBef>
                <a:spcPts val="0"/>
              </a:spcBef>
              <a:buFont typeface="+mj-lt"/>
              <a:buAutoNum type="arabicParenR"/>
            </a:pPr>
            <a:r>
              <a:rPr lang="en-US" sz="2600" dirty="0">
                <a:solidFill>
                  <a:schemeClr val="bg1"/>
                </a:solidFill>
                <a:effectLst/>
                <a:ea typeface="Arial" panose="020B0604020202020204" pitchFamily="34" charset="0"/>
                <a:cs typeface="Times New Roman"/>
              </a:rPr>
              <a:t>failure of the system to acknowledge staff raising concerns,</a:t>
            </a:r>
            <a:r>
              <a:rPr lang="en-US" sz="2600" dirty="0">
                <a:solidFill>
                  <a:schemeClr val="bg1"/>
                </a:solidFill>
                <a:ea typeface="Arial" panose="020B0604020202020204" pitchFamily="34" charset="0"/>
                <a:cs typeface="Times New Roman"/>
              </a:rPr>
              <a:t> </a:t>
            </a:r>
            <a:endParaRPr lang="en-US" sz="2600">
              <a:solidFill>
                <a:schemeClr val="bg1"/>
              </a:solidFill>
              <a:effectLst/>
              <a:ea typeface="Arial" panose="020B0604020202020204" pitchFamily="34" charset="0"/>
              <a:cs typeface="Times New Roman" panose="02020603050405020304" pitchFamily="18" charset="0"/>
            </a:endParaRPr>
          </a:p>
          <a:p>
            <a:pPr marL="857250" lvl="1" indent="-457200">
              <a:lnSpc>
                <a:spcPct val="107000"/>
              </a:lnSpc>
              <a:spcBef>
                <a:spcPts val="0"/>
              </a:spcBef>
              <a:buFont typeface="+mj-lt"/>
              <a:buAutoNum type="arabicParenR"/>
            </a:pPr>
            <a:r>
              <a:rPr lang="en-US" sz="2600" dirty="0">
                <a:solidFill>
                  <a:schemeClr val="bg1"/>
                </a:solidFill>
                <a:effectLst/>
                <a:ea typeface="Arial" panose="020B0604020202020204" pitchFamily="34" charset="0"/>
                <a:cs typeface="Times New Roman"/>
              </a:rPr>
              <a:t>failure to recognize and treat hemorrhagic shock, and</a:t>
            </a:r>
            <a:r>
              <a:rPr lang="en-US" sz="2600" dirty="0">
                <a:solidFill>
                  <a:schemeClr val="bg1"/>
                </a:solidFill>
                <a:ea typeface="Arial" panose="020B0604020202020204" pitchFamily="34" charset="0"/>
                <a:cs typeface="Times New Roman"/>
              </a:rPr>
              <a:t> </a:t>
            </a:r>
            <a:endParaRPr lang="en-US" sz="2600">
              <a:solidFill>
                <a:schemeClr val="bg1"/>
              </a:solidFill>
              <a:effectLst/>
              <a:ea typeface="Arial" panose="020B0604020202020204" pitchFamily="34" charset="0"/>
              <a:cs typeface="Times New Roman" panose="02020603050405020304" pitchFamily="18" charset="0"/>
            </a:endParaRPr>
          </a:p>
          <a:p>
            <a:pPr marL="857250" lvl="1" indent="-457200">
              <a:lnSpc>
                <a:spcPct val="107000"/>
              </a:lnSpc>
              <a:spcBef>
                <a:spcPts val="0"/>
              </a:spcBef>
              <a:buFont typeface="+mj-lt"/>
              <a:buAutoNum type="arabicParenR"/>
            </a:pPr>
            <a:r>
              <a:rPr lang="en-US" sz="2600" dirty="0">
                <a:solidFill>
                  <a:schemeClr val="bg1"/>
                </a:solidFill>
                <a:effectLst/>
                <a:ea typeface="Arial" panose="020B0604020202020204" pitchFamily="34" charset="0"/>
                <a:cs typeface="Times New Roman"/>
              </a:rPr>
              <a:t>inappropriate management of hemorrhagic shock.</a:t>
            </a:r>
            <a:endParaRPr lang="en-US" sz="2600">
              <a:solidFill>
                <a:schemeClr val="bg1"/>
              </a:solidFill>
              <a:effectLst/>
              <a:ea typeface="Calibri" panose="020F0502020204030204" pitchFamily="34" charset="0"/>
              <a:cs typeface="Times New Roman"/>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706449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MANAGEMENT OF INTRAOPERATIVE BLEEDING</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11</a:t>
            </a:fld>
            <a:endParaRPr lang="en-US"/>
          </a:p>
        </p:txBody>
      </p:sp>
    </p:spTree>
    <p:custDataLst>
      <p:tags r:id="rId1"/>
    </p:custDataLst>
    <p:extLst>
      <p:ext uri="{BB962C8B-B14F-4D97-AF65-F5344CB8AC3E}">
        <p14:creationId xmlns:p14="http://schemas.microsoft.com/office/powerpoint/2010/main" val="1405226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Management of Intraoperative Bleeding (1)</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12</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259264" y="1181574"/>
            <a:ext cx="11713776" cy="5234235"/>
          </a:xfrm>
        </p:spPr>
        <p:txBody>
          <a:bodyPr vert="horz" lIns="91440" tIns="45720" rIns="91440" bIns="45720" rtlCol="0" anchor="t">
            <a:normAutofit/>
          </a:bodyPr>
          <a:lstStyle/>
          <a:p>
            <a:pPr>
              <a:lnSpc>
                <a:spcPct val="105000"/>
              </a:lnSpc>
              <a:spcBef>
                <a:spcPts val="800"/>
              </a:spcBef>
            </a:pPr>
            <a:r>
              <a:rPr lang="en-US" sz="2800" dirty="0">
                <a:effectLst/>
                <a:ea typeface="Arial" panose="020B0604020202020204" pitchFamily="34" charset="0"/>
              </a:rPr>
              <a:t>The management of intraoperative bleeding includes two main considerations: </a:t>
            </a:r>
          </a:p>
          <a:p>
            <a:pPr lvl="1">
              <a:lnSpc>
                <a:spcPct val="105000"/>
              </a:lnSpc>
              <a:spcBef>
                <a:spcPts val="800"/>
              </a:spcBef>
            </a:pPr>
            <a:r>
              <a:rPr lang="en-US" sz="2600" dirty="0">
                <a:effectLst/>
                <a:ea typeface="Arial" panose="020B0604020202020204" pitchFamily="34" charset="0"/>
              </a:rPr>
              <a:t>The first is evaluating and treating any contributing coagulopathy, along with supporting the patient if the bleeding is sufficient to require transfusion.</a:t>
            </a:r>
            <a:r>
              <a:rPr lang="en-US" sz="2600" dirty="0">
                <a:ea typeface="Arial" panose="020B0604020202020204" pitchFamily="34" charset="0"/>
              </a:rPr>
              <a:t> </a:t>
            </a:r>
            <a:endParaRPr lang="en-US" sz="2600" dirty="0">
              <a:effectLst/>
              <a:ea typeface="Arial" panose="020B0604020202020204" pitchFamily="34" charset="0"/>
            </a:endParaRPr>
          </a:p>
          <a:p>
            <a:pPr lvl="1">
              <a:lnSpc>
                <a:spcPct val="105000"/>
              </a:lnSpc>
              <a:spcBef>
                <a:spcPts val="800"/>
              </a:spcBef>
            </a:pPr>
            <a:r>
              <a:rPr lang="en-US" sz="2600" dirty="0">
                <a:effectLst/>
                <a:ea typeface="Arial" panose="020B0604020202020204" pitchFamily="34" charset="0"/>
              </a:rPr>
              <a:t>The second is how the surgical team works together to control bleeding.</a:t>
            </a:r>
            <a:r>
              <a:rPr lang="en-US" sz="2600" dirty="0">
                <a:ea typeface="Arial" panose="020B0604020202020204" pitchFamily="34" charset="0"/>
              </a:rPr>
              <a:t> </a:t>
            </a:r>
            <a:endParaRPr lang="en-US" sz="2600"/>
          </a:p>
        </p:txBody>
      </p:sp>
    </p:spTree>
    <p:custDataLst>
      <p:tags r:id="rId1"/>
    </p:custDataLst>
    <p:extLst>
      <p:ext uri="{BB962C8B-B14F-4D97-AF65-F5344CB8AC3E}">
        <p14:creationId xmlns:p14="http://schemas.microsoft.com/office/powerpoint/2010/main" val="1548897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Management of Intraoperative Bleeding (2)</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13</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259264" y="1181574"/>
            <a:ext cx="11713776" cy="5234235"/>
          </a:xfrm>
        </p:spPr>
        <p:txBody>
          <a:bodyPr vert="horz" lIns="91440" tIns="45720" rIns="91440" bIns="45720" rtlCol="0" anchor="t">
            <a:normAutofit/>
          </a:bodyPr>
          <a:lstStyle/>
          <a:p>
            <a:pPr>
              <a:lnSpc>
                <a:spcPct val="107000"/>
              </a:lnSpc>
              <a:spcBef>
                <a:spcPts val="0"/>
              </a:spcBef>
            </a:pPr>
            <a:r>
              <a:rPr lang="en-US" sz="2800" kern="100" dirty="0">
                <a:effectLst/>
                <a:ea typeface="Arial" panose="020B0604020202020204" pitchFamily="34" charset="0"/>
                <a:cs typeface="Times New Roman"/>
              </a:rPr>
              <a:t>Management of the persistently bleeding patient starts with assessment of their coagulation status.</a:t>
            </a:r>
            <a:r>
              <a:rPr lang="en-US" sz="2800" kern="100" dirty="0">
                <a:ea typeface="Arial" panose="020B0604020202020204" pitchFamily="34" charset="0"/>
                <a:cs typeface="Times New Roman"/>
              </a:rPr>
              <a:t> </a:t>
            </a:r>
            <a:endParaRPr lang="en-US" sz="2800" kern="100" dirty="0">
              <a:effectLst/>
              <a:ea typeface="Arial" panose="020B0604020202020204" pitchFamily="34" charset="0"/>
              <a:cs typeface="Times New Roman" panose="02020603050405020304" pitchFamily="18" charset="0"/>
            </a:endParaRPr>
          </a:p>
          <a:p>
            <a:pPr lvl="1">
              <a:lnSpc>
                <a:spcPct val="107000"/>
              </a:lnSpc>
              <a:spcBef>
                <a:spcPts val="0"/>
              </a:spcBef>
            </a:pPr>
            <a:r>
              <a:rPr lang="en-US" sz="2600" kern="100" dirty="0">
                <a:effectLst/>
                <a:ea typeface="Arial" panose="020B0604020202020204" pitchFamily="34" charset="0"/>
                <a:cs typeface="Times New Roman"/>
              </a:rPr>
              <a:t>If active resuscitation and transfusion are required, assessment of coagulation occurs in conjunction with ongoing treatment of hemorrhage.</a:t>
            </a:r>
            <a:r>
              <a:rPr lang="en-US" sz="2600" kern="100" dirty="0">
                <a:ea typeface="Arial" panose="020B0604020202020204" pitchFamily="34" charset="0"/>
                <a:cs typeface="Times New Roman"/>
              </a:rPr>
              <a:t> </a:t>
            </a:r>
            <a:endParaRPr lang="en-US" sz="2600" kern="100">
              <a:effectLst/>
              <a:ea typeface="Arial" panose="020B0604020202020204" pitchFamily="34" charset="0"/>
              <a:cs typeface="Times New Roman" panose="02020603050405020304" pitchFamily="18" charset="0"/>
            </a:endParaRPr>
          </a:p>
          <a:p>
            <a:pPr lvl="1">
              <a:lnSpc>
                <a:spcPct val="107000"/>
              </a:lnSpc>
              <a:spcBef>
                <a:spcPts val="0"/>
              </a:spcBef>
            </a:pPr>
            <a:r>
              <a:rPr lang="en-US" sz="2600" kern="100" dirty="0">
                <a:effectLst/>
                <a:ea typeface="Arial" panose="020B0604020202020204" pitchFamily="34" charset="0"/>
                <a:cs typeface="Times New Roman"/>
              </a:rPr>
              <a:t>Knowing before the operation whether the patient has a history of any bleeding problems and whether they are taking any anticoagulants, including antiplatelet agents, is an important starting point.</a:t>
            </a:r>
            <a:r>
              <a:rPr lang="en-US" sz="2600" kern="100" dirty="0">
                <a:ea typeface="Arial" panose="020B0604020202020204" pitchFamily="34" charset="0"/>
                <a:cs typeface="Times New Roman"/>
              </a:rPr>
              <a:t> </a:t>
            </a:r>
            <a:endParaRPr lang="en-US" sz="2600" kern="100" dirty="0">
              <a:effectLst/>
              <a:ea typeface="Arial" panose="020B060402020202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784923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Management of Intraoperative Bleeding (3)</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14</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259264" y="1029174"/>
            <a:ext cx="11583148" cy="5234235"/>
          </a:xfrm>
        </p:spPr>
        <p:txBody>
          <a:bodyPr vert="horz" lIns="91440" tIns="45720" rIns="91440" bIns="45720" rtlCol="0" anchor="t">
            <a:normAutofit/>
          </a:bodyPr>
          <a:lstStyle/>
          <a:p>
            <a:pPr>
              <a:lnSpc>
                <a:spcPct val="107000"/>
              </a:lnSpc>
              <a:spcBef>
                <a:spcPts val="0"/>
              </a:spcBef>
            </a:pPr>
            <a:r>
              <a:rPr lang="en-US" sz="2600" kern="100" dirty="0">
                <a:effectLst/>
                <a:ea typeface="Arial" panose="020B0604020202020204" pitchFamily="34" charset="0"/>
                <a:cs typeface="Times New Roman"/>
              </a:rPr>
              <a:t>Standard coagulation tests </a:t>
            </a:r>
            <a:r>
              <a:rPr lang="en-US" sz="2600" kern="100" dirty="0">
                <a:ea typeface="Arial" panose="020B0604020202020204" pitchFamily="34" charset="0"/>
              </a:rPr>
              <a:t>(i.e., International Normalized Ratio, Activated Partial Thromboplastin Time) </a:t>
            </a:r>
            <a:r>
              <a:rPr lang="en-US" sz="2600" kern="100" dirty="0">
                <a:effectLst/>
                <a:ea typeface="Arial" panose="020B0604020202020204" pitchFamily="34" charset="0"/>
                <a:cs typeface="Times New Roman"/>
              </a:rPr>
              <a:t>are helpful in patients with non-life-threatening bleeding</a:t>
            </a:r>
            <a:r>
              <a:rPr lang="en-US" sz="2600" kern="100" dirty="0">
                <a:ea typeface="Arial" panose="020B0604020202020204" pitchFamily="34" charset="0"/>
                <a:cs typeface="Times New Roman"/>
              </a:rPr>
              <a:t>.</a:t>
            </a:r>
            <a:endParaRPr lang="en-US" sz="2600" kern="100">
              <a:ea typeface="Arial" panose="020B0604020202020204" pitchFamily="34" charset="0"/>
              <a:cs typeface="Times New Roman" panose="02020603050405020304" pitchFamily="18" charset="0"/>
            </a:endParaRPr>
          </a:p>
          <a:p>
            <a:pPr>
              <a:lnSpc>
                <a:spcPct val="107000"/>
              </a:lnSpc>
              <a:spcBef>
                <a:spcPts val="0"/>
              </a:spcBef>
            </a:pPr>
            <a:r>
              <a:rPr lang="en-US" sz="2600" kern="100" dirty="0">
                <a:effectLst/>
                <a:ea typeface="Arial" panose="020B0604020202020204" pitchFamily="34" charset="0"/>
                <a:cs typeface="Times New Roman"/>
              </a:rPr>
              <a:t>In acute bleeding, </a:t>
            </a:r>
            <a:r>
              <a:rPr lang="en-US" sz="2600" kern="100" dirty="0" err="1">
                <a:effectLst/>
                <a:ea typeface="Arial" panose="020B0604020202020204" pitchFamily="34" charset="0"/>
                <a:cs typeface="Times New Roman"/>
              </a:rPr>
              <a:t>thromboelastography</a:t>
            </a:r>
            <a:r>
              <a:rPr lang="en-US" sz="2600" kern="100" dirty="0">
                <a:effectLst/>
                <a:ea typeface="Arial" panose="020B0604020202020204" pitchFamily="34" charset="0"/>
                <a:cs typeface="Times New Roman"/>
              </a:rPr>
              <a:t> can provide more timely results but may not be available at many hospitals.</a:t>
            </a:r>
            <a:r>
              <a:rPr lang="en-US" sz="2600" kern="100" dirty="0">
                <a:ea typeface="Arial" panose="020B0604020202020204" pitchFamily="34" charset="0"/>
                <a:cs typeface="Times New Roman"/>
              </a:rPr>
              <a:t> </a:t>
            </a:r>
            <a:endParaRPr lang="en-US" sz="2600" kern="100">
              <a:effectLst/>
              <a:ea typeface="Arial" panose="020B0604020202020204" pitchFamily="34" charset="0"/>
              <a:cs typeface="Times New Roman" panose="02020603050405020304" pitchFamily="18" charset="0"/>
            </a:endParaRPr>
          </a:p>
          <a:p>
            <a:pPr>
              <a:lnSpc>
                <a:spcPct val="107000"/>
              </a:lnSpc>
              <a:spcBef>
                <a:spcPts val="0"/>
              </a:spcBef>
            </a:pPr>
            <a:r>
              <a:rPr lang="en-US" sz="2600" kern="100" dirty="0">
                <a:effectLst/>
                <a:ea typeface="Arial" panose="020B0604020202020204" pitchFamily="34" charset="0"/>
                <a:cs typeface="Times New Roman"/>
              </a:rPr>
              <a:t>It is also important to assure the patient is not hypothermic, as this state can contribute to coagulopathy.</a:t>
            </a:r>
            <a:r>
              <a:rPr lang="en-US" sz="2600" kern="100" baseline="30000" dirty="0">
                <a:effectLst/>
                <a:ea typeface="Arial" panose="020B0604020202020204" pitchFamily="34" charset="0"/>
                <a:cs typeface="Times New Roman"/>
              </a:rPr>
              <a:t>1</a:t>
            </a:r>
            <a:r>
              <a:rPr lang="en-US" sz="2600" kern="100" dirty="0">
                <a:ea typeface="Arial" panose="020B0604020202020204" pitchFamily="34" charset="0"/>
                <a:cs typeface="Times New Roman"/>
              </a:rPr>
              <a:t>  </a:t>
            </a:r>
            <a:endParaRPr lang="en-US" sz="2200" kern="100" dirty="0">
              <a:ea typeface="Calibri" panose="020F0502020204030204" pitchFamily="34" charset="0"/>
              <a:cs typeface="Times New Roman"/>
            </a:endParaRPr>
          </a:p>
          <a:p>
            <a:pPr>
              <a:lnSpc>
                <a:spcPct val="107000"/>
              </a:lnSpc>
              <a:spcBef>
                <a:spcPts val="0"/>
              </a:spcBef>
            </a:pPr>
            <a:r>
              <a:rPr lang="en-US" sz="2600" kern="100" dirty="0">
                <a:effectLst/>
                <a:ea typeface="Arial" panose="020B0604020202020204" pitchFamily="34" charset="0"/>
                <a:cs typeface="Times New Roman"/>
              </a:rPr>
              <a:t>Laboratory test results can guide appropriate administration of therapies to correct coagulopathy such as platelets, fresh frozen plasma (FFP), prothrombin complex concentrate (PCC), desmopressin, or tranexamic acid.</a:t>
            </a:r>
            <a:endParaRPr lang="en-US" sz="2600" kern="100">
              <a:effectLst/>
              <a:ea typeface="Calibri" panose="020F0502020204030204" pitchFamily="34" charset="0"/>
              <a:cs typeface="Times New Roman"/>
            </a:endParaRPr>
          </a:p>
        </p:txBody>
      </p:sp>
    </p:spTree>
    <p:custDataLst>
      <p:tags r:id="rId1"/>
    </p:custDataLst>
    <p:extLst>
      <p:ext uri="{BB962C8B-B14F-4D97-AF65-F5344CB8AC3E}">
        <p14:creationId xmlns:p14="http://schemas.microsoft.com/office/powerpoint/2010/main" val="3016433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Management of Intraoperative Bleeding (4)</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15</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259264" y="1029174"/>
            <a:ext cx="11713776" cy="5234235"/>
          </a:xfrm>
        </p:spPr>
        <p:txBody>
          <a:bodyPr vert="horz" lIns="91440" tIns="45720" rIns="91440" bIns="45720" rtlCol="0" anchor="t">
            <a:normAutofit/>
          </a:bodyPr>
          <a:lstStyle/>
          <a:p>
            <a:pPr>
              <a:lnSpc>
                <a:spcPct val="107000"/>
              </a:lnSpc>
              <a:spcBef>
                <a:spcPts val="0"/>
              </a:spcBef>
            </a:pPr>
            <a:r>
              <a:rPr lang="en-US" sz="2400" kern="100" dirty="0">
                <a:effectLst/>
                <a:ea typeface="Arial" panose="020B0604020202020204" pitchFamily="34" charset="0"/>
                <a:cs typeface="Times New Roman"/>
              </a:rPr>
              <a:t>The surgical management of ongoing and unexpected bleeding in the OR is generally discussed in terms of specific procedures.</a:t>
            </a:r>
            <a:r>
              <a:rPr lang="en-US" sz="2400" kern="100" dirty="0">
                <a:ea typeface="Arial" panose="020B0604020202020204" pitchFamily="34" charset="0"/>
                <a:cs typeface="Times New Roman"/>
              </a:rPr>
              <a:t> </a:t>
            </a:r>
            <a:endParaRPr lang="en-US" sz="2400" kern="1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kern="100" dirty="0">
                <a:effectLst/>
                <a:ea typeface="Arial" panose="020B0604020202020204" pitchFamily="34" charset="0"/>
                <a:cs typeface="Times New Roman"/>
              </a:rPr>
              <a:t>Ironically for this case, the greatest risk of bleeding from ALIF is usually from injury </a:t>
            </a:r>
            <a:r>
              <a:rPr lang="en-US" sz="2400" kern="100" dirty="0">
                <a:ea typeface="Arial" panose="020B0604020202020204" pitchFamily="34" charset="0"/>
                <a:cs typeface="Times New Roman"/>
              </a:rPr>
              <a:t>to </a:t>
            </a:r>
            <a:r>
              <a:rPr lang="en-US" sz="2400" kern="100" dirty="0">
                <a:effectLst/>
                <a:ea typeface="Arial" panose="020B0604020202020204" pitchFamily="34" charset="0"/>
                <a:cs typeface="Times New Roman"/>
              </a:rPr>
              <a:t>a major vein during exposure of the anterior lumbar spine, not from harvesting a bone graft from the iliac crest.</a:t>
            </a:r>
            <a:r>
              <a:rPr lang="en-US" sz="2400" kern="100" dirty="0">
                <a:ea typeface="Arial" panose="020B0604020202020204" pitchFamily="34" charset="0"/>
                <a:cs typeface="Times New Roman"/>
              </a:rPr>
              <a:t> </a:t>
            </a:r>
            <a:endParaRPr lang="en-US" sz="2400" kern="100" dirty="0">
              <a:effectLst/>
              <a:ea typeface="Arial" panose="020B0604020202020204" pitchFamily="34" charset="0"/>
              <a:cs typeface="Times New Roman" panose="02020603050405020304" pitchFamily="18" charset="0"/>
            </a:endParaRPr>
          </a:p>
          <a:p>
            <a:pPr lvl="1">
              <a:lnSpc>
                <a:spcPct val="107000"/>
              </a:lnSpc>
              <a:spcBef>
                <a:spcPts val="0"/>
              </a:spcBef>
            </a:pPr>
            <a:r>
              <a:rPr lang="en-US" sz="2200" kern="100" dirty="0">
                <a:effectLst/>
                <a:ea typeface="Arial" panose="020B0604020202020204" pitchFamily="34" charset="0"/>
                <a:cs typeface="Times New Roman"/>
              </a:rPr>
              <a:t>Major vascular injury (e.g., left common iliac vein, inferior vena cava, or iliolumbar vein), occurs in 0-18% of ALIF cases,</a:t>
            </a:r>
            <a:r>
              <a:rPr lang="en-US" sz="2200" kern="100" baseline="30000" dirty="0">
                <a:effectLst/>
                <a:ea typeface="Arial" panose="020B0604020202020204" pitchFamily="34" charset="0"/>
                <a:cs typeface="Times New Roman"/>
              </a:rPr>
              <a:t>2</a:t>
            </a:r>
            <a:r>
              <a:rPr lang="en-US" sz="2200" kern="100" dirty="0">
                <a:effectLst/>
                <a:ea typeface="Arial" panose="020B0604020202020204" pitchFamily="34" charset="0"/>
                <a:cs typeface="Times New Roman"/>
              </a:rPr>
              <a:t> whereas bleeding is relatively uncommon from an iliac crest bone graft donor site.</a:t>
            </a:r>
            <a:r>
              <a:rPr lang="en-US" sz="2200" kern="100" baseline="30000" dirty="0">
                <a:effectLst/>
                <a:ea typeface="Arial" panose="020B0604020202020204" pitchFamily="34" charset="0"/>
                <a:cs typeface="Times New Roman"/>
              </a:rPr>
              <a:t>3</a:t>
            </a:r>
            <a:r>
              <a:rPr lang="en-US" sz="2200" kern="100" dirty="0">
                <a:ea typeface="Arial" panose="020B0604020202020204" pitchFamily="34" charset="0"/>
                <a:cs typeface="Times New Roman"/>
              </a:rPr>
              <a:t> </a:t>
            </a:r>
            <a:endParaRPr lang="en-US" sz="2200" kern="1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kern="100" dirty="0">
                <a:effectLst/>
                <a:ea typeface="Arial" panose="020B0604020202020204" pitchFamily="34" charset="0"/>
                <a:cs typeface="Times New Roman"/>
              </a:rPr>
              <a:t>It is unclear whether inexperience of the junior surgeon or lack of communication between the junior and senior surgeons contributed to mismanagement of bleeding from the bone graft site.</a:t>
            </a:r>
            <a:r>
              <a:rPr lang="en-US" sz="2400" kern="100" dirty="0">
                <a:ea typeface="Arial" panose="020B0604020202020204" pitchFamily="34" charset="0"/>
                <a:cs typeface="Times New Roman"/>
              </a:rPr>
              <a:t> </a:t>
            </a:r>
            <a:endParaRPr lang="en-US" sz="2400" kern="1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kern="100" dirty="0">
                <a:effectLst/>
                <a:latin typeface="Arial" panose="020B0604020202020204" pitchFamily="34" charset="0"/>
                <a:ea typeface="Arial" panose="020B0604020202020204" pitchFamily="34" charset="0"/>
                <a:cs typeface="Times New Roman" panose="02020603050405020304" pitchFamily="18" charset="0"/>
              </a:rPr>
              <a:t>In any case, leaving the bone graft site open and allowing ongoing bleeding from the site at the end of the procedure are both unusual.</a:t>
            </a:r>
            <a:r>
              <a:rPr lang="en-US" sz="2400" kern="100" baseline="30000" dirty="0">
                <a:effectLst/>
                <a:latin typeface="Arial" panose="020B0604020202020204" pitchFamily="34" charset="0"/>
                <a:ea typeface="Arial" panose="020B0604020202020204" pitchFamily="34" charset="0"/>
                <a:cs typeface="Times New Roman" panose="02020603050405020304" pitchFamily="18" charset="0"/>
              </a:rPr>
              <a:t>4</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199829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Management of Intraoperative Bleeding (5)</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16</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139522" y="942089"/>
            <a:ext cx="11713776" cy="5495492"/>
          </a:xfrm>
        </p:spPr>
        <p:txBody>
          <a:bodyPr vert="horz" lIns="91440" tIns="45720" rIns="91440" bIns="45720" rtlCol="0" anchor="t">
            <a:noAutofit/>
          </a:bodyPr>
          <a:lstStyle/>
          <a:p>
            <a:pPr>
              <a:lnSpc>
                <a:spcPct val="107000"/>
              </a:lnSpc>
              <a:spcBef>
                <a:spcPts val="0"/>
              </a:spcBef>
            </a:pPr>
            <a:r>
              <a:rPr lang="en-US" sz="2200" kern="100" dirty="0">
                <a:effectLst/>
                <a:latin typeface="Arial" panose="020B0604020202020204" pitchFamily="34" charset="0"/>
                <a:ea typeface="Arial" panose="020B0604020202020204" pitchFamily="34" charset="0"/>
                <a:cs typeface="Times New Roman" panose="02020603050405020304" pitchFamily="18" charset="0"/>
              </a:rPr>
              <a:t>Although specific to gynecologic surgery, </a:t>
            </a:r>
            <a:r>
              <a:rPr lang="en-US" sz="2200" kern="100" dirty="0" err="1">
                <a:effectLst/>
                <a:latin typeface="Arial" panose="020B0604020202020204" pitchFamily="34" charset="0"/>
                <a:ea typeface="Arial" panose="020B0604020202020204" pitchFamily="34" charset="0"/>
                <a:cs typeface="Times New Roman" panose="02020603050405020304" pitchFamily="18" charset="0"/>
              </a:rPr>
              <a:t>Gostout</a:t>
            </a:r>
            <a:r>
              <a:rPr lang="en-US" sz="2200" kern="100" dirty="0">
                <a:effectLst/>
                <a:latin typeface="Arial" panose="020B0604020202020204" pitchFamily="34" charset="0"/>
                <a:ea typeface="Arial" panose="020B0604020202020204" pitchFamily="34" charset="0"/>
                <a:cs typeface="Times New Roman" panose="02020603050405020304" pitchFamily="18" charset="0"/>
              </a:rPr>
              <a:t> and colleagues provide a useful framework for what to do when encountering unexpected intraoperative bleeding.</a:t>
            </a:r>
            <a:r>
              <a:rPr lang="en-US" sz="2200" kern="100" baseline="30000" dirty="0">
                <a:effectLst/>
                <a:latin typeface="Arial" panose="020B0604020202020204" pitchFamily="34" charset="0"/>
                <a:ea typeface="Arial" panose="020B0604020202020204" pitchFamily="34" charset="0"/>
                <a:cs typeface="Times New Roman" panose="02020603050405020304" pitchFamily="18" charset="0"/>
              </a:rPr>
              <a:t>5</a:t>
            </a:r>
            <a:endParaRPr lang="en-US" sz="2200" kern="100" baseline="30000" dirty="0">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200" kern="100" dirty="0">
                <a:effectLst/>
                <a:ea typeface="Arial" panose="020B0604020202020204" pitchFamily="34" charset="0"/>
                <a:cs typeface="Times New Roman"/>
              </a:rPr>
              <a:t>The first basic technique is to apply direct pressure. If there is bleeding from a major vessel, the operator aims to achieve proximal and distal control of in-flow and out-flow</a:t>
            </a:r>
            <a:r>
              <a:rPr lang="en-US" sz="2200" kern="100" dirty="0">
                <a:ea typeface="Arial" panose="020B0604020202020204" pitchFamily="34" charset="0"/>
                <a:cs typeface="Times New Roman"/>
              </a:rPr>
              <a:t>, potentially with a tourniquet or clamp. </a:t>
            </a:r>
            <a:endParaRPr lang="en-US" sz="2200" kern="100" dirty="0">
              <a:effectLst/>
              <a:ea typeface="Arial" panose="020B0604020202020204" pitchFamily="34" charset="0"/>
              <a:cs typeface="Times New Roman" panose="02020603050405020304" pitchFamily="18" charset="0"/>
            </a:endParaRPr>
          </a:p>
          <a:p>
            <a:pPr lvl="1">
              <a:lnSpc>
                <a:spcPct val="107000"/>
              </a:lnSpc>
              <a:spcBef>
                <a:spcPts val="0"/>
              </a:spcBef>
            </a:pPr>
            <a:r>
              <a:rPr lang="en-US" sz="2000" kern="100" dirty="0">
                <a:effectLst/>
                <a:ea typeface="Arial" panose="020B0604020202020204" pitchFamily="34" charset="0"/>
                <a:cs typeface="Times New Roman"/>
              </a:rPr>
              <a:t>In this case with diffuse surface bleeding, maintaining </a:t>
            </a:r>
            <a:r>
              <a:rPr lang="en-US" sz="2000" kern="100" dirty="0">
                <a:ea typeface="Arial" panose="020B0604020202020204" pitchFamily="34" charset="0"/>
                <a:cs typeface="Times New Roman"/>
              </a:rPr>
              <a:t>direct pressure </a:t>
            </a:r>
            <a:r>
              <a:rPr lang="en-US" sz="2000" kern="100" dirty="0">
                <a:effectLst/>
                <a:ea typeface="Arial" panose="020B0604020202020204" pitchFamily="34" charset="0"/>
                <a:cs typeface="Times New Roman"/>
              </a:rPr>
              <a:t>would likely entail packing the wound.</a:t>
            </a:r>
            <a:r>
              <a:rPr lang="en-US" sz="2000" kern="100" dirty="0">
                <a:ea typeface="Arial" panose="020B0604020202020204" pitchFamily="34" charset="0"/>
                <a:cs typeface="Times New Roman"/>
              </a:rPr>
              <a:t> </a:t>
            </a:r>
          </a:p>
          <a:p>
            <a:pPr lvl="1">
              <a:lnSpc>
                <a:spcPct val="107000"/>
              </a:lnSpc>
              <a:spcBef>
                <a:spcPts val="0"/>
              </a:spcBef>
            </a:pPr>
            <a:r>
              <a:rPr lang="en-US" sz="2000" kern="100" dirty="0">
                <a:effectLst/>
                <a:ea typeface="Arial" panose="020B0604020202020204" pitchFamily="34" charset="0"/>
                <a:cs typeface="Times New Roman"/>
              </a:rPr>
              <a:t>Packing in conjunction with the use of a local hemostatic agent resolves most cases of mild to moderate bleeding. Specifically for this case involving bone, bone wax is a helpful adjunct.</a:t>
            </a:r>
            <a:r>
              <a:rPr lang="en-US" sz="2000" kern="100" dirty="0">
                <a:ea typeface="Arial" panose="020B0604020202020204" pitchFamily="34" charset="0"/>
                <a:cs typeface="Times New Roman"/>
              </a:rPr>
              <a:t> </a:t>
            </a:r>
            <a:endParaRPr lang="en-US" dirty="0"/>
          </a:p>
          <a:p>
            <a:pPr lvl="1">
              <a:lnSpc>
                <a:spcPct val="107000"/>
              </a:lnSpc>
              <a:spcBef>
                <a:spcPts val="0"/>
              </a:spcBef>
            </a:pPr>
            <a:r>
              <a:rPr lang="en-US" sz="2000" kern="100" dirty="0">
                <a:effectLst/>
                <a:latin typeface="Arial" panose="020B0604020202020204" pitchFamily="34" charset="0"/>
                <a:ea typeface="Arial" panose="020B0604020202020204" pitchFamily="34" charset="0"/>
                <a:cs typeface="Times New Roman" panose="02020603050405020304" pitchFamily="18" charset="0"/>
              </a:rPr>
              <a:t>Direct pressure is useful because it gives the surgeon time to get assistance, to clear the operative field, to achieve adequate exposure, and to identify pertinent anatomy both to control bleeding and to prevent injury to other structures. </a:t>
            </a:r>
          </a:p>
          <a:p>
            <a:pPr>
              <a:lnSpc>
                <a:spcPct val="107000"/>
              </a:lnSpc>
              <a:spcBef>
                <a:spcPts val="0"/>
              </a:spcBef>
            </a:pPr>
            <a:r>
              <a:rPr lang="en-US" sz="2200" kern="100" dirty="0">
                <a:effectLst/>
                <a:ea typeface="Arial" panose="020B0604020202020204" pitchFamily="34" charset="0"/>
                <a:cs typeface="Times New Roman"/>
              </a:rPr>
              <a:t>Seeking the assistance of a colleague not only provides an extra set of hands but a fresh set of eyes that can lead to solutions the operator may have overlooked.</a:t>
            </a:r>
            <a:r>
              <a:rPr lang="en-US" sz="2200" kern="100" dirty="0">
                <a:ea typeface="Arial" panose="020B0604020202020204" pitchFamily="34" charset="0"/>
                <a:cs typeface="Times New Roman"/>
              </a:rPr>
              <a:t> </a:t>
            </a:r>
            <a:endParaRPr lang="en-US" sz="2200" kern="100" dirty="0">
              <a:effectLst/>
              <a:ea typeface="Arial" panose="020B0604020202020204" pitchFamily="34" charset="0"/>
              <a:cs typeface="Times New Roman" panose="02020603050405020304" pitchFamily="18" charset="0"/>
            </a:endParaRPr>
          </a:p>
          <a:p>
            <a:pPr>
              <a:lnSpc>
                <a:spcPct val="107000"/>
              </a:lnSpc>
              <a:spcBef>
                <a:spcPts val="0"/>
              </a:spcBef>
            </a:pPr>
            <a:r>
              <a:rPr lang="en-US" sz="2200" kern="100" dirty="0">
                <a:ea typeface="Arial" panose="020B0604020202020204" pitchFamily="34" charset="0"/>
                <a:cs typeface="Times New Roman"/>
              </a:rPr>
              <a:t>If</a:t>
            </a:r>
            <a:r>
              <a:rPr lang="en-US" sz="2200" kern="100" dirty="0">
                <a:effectLst/>
                <a:ea typeface="Arial" panose="020B0604020202020204" pitchFamily="34" charset="0"/>
                <a:cs typeface="Times New Roman"/>
              </a:rPr>
              <a:t> the bleeding cannot be controlled surgically, the patient may need evaluation for an endovascular solution with interventional radiology or vascular surgery.</a:t>
            </a:r>
            <a:r>
              <a:rPr lang="en-US" sz="2200" kern="100" dirty="0">
                <a:ea typeface="Arial" panose="020B0604020202020204" pitchFamily="34" charset="0"/>
                <a:cs typeface="Times New Roman"/>
              </a:rPr>
              <a:t> </a:t>
            </a:r>
            <a:endParaRPr lang="en-US" sz="2200" kern="100" dirty="0">
              <a:effectLst/>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2070269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Management of Intraoperative Bleeding (6)</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17</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259264" y="1029174"/>
            <a:ext cx="11713776" cy="5234235"/>
          </a:xfrm>
        </p:spPr>
        <p:txBody>
          <a:bodyPr vert="horz" lIns="91440" tIns="45720" rIns="91440" bIns="45720" rtlCol="0" anchor="t">
            <a:noAutofit/>
          </a:bodyPr>
          <a:lstStyle/>
          <a:p>
            <a:pPr>
              <a:lnSpc>
                <a:spcPct val="107000"/>
              </a:lnSpc>
              <a:spcBef>
                <a:spcPts val="0"/>
              </a:spcBef>
            </a:pPr>
            <a:r>
              <a:rPr lang="en-US" sz="2400" kern="100" dirty="0">
                <a:effectLst/>
                <a:latin typeface="Arial" panose="020B0604020202020204" pitchFamily="34" charset="0"/>
                <a:ea typeface="Arial" panose="020B0604020202020204" pitchFamily="34" charset="0"/>
                <a:cs typeface="Times New Roman" panose="02020603050405020304" pitchFamily="18" charset="0"/>
              </a:rPr>
              <a:t>When initial efforts to control bleeding are unsuccessful, it is appropriate to institute damage control surgery, even in an elective case such as spinal fusion. </a:t>
            </a:r>
          </a:p>
          <a:p>
            <a:pPr>
              <a:lnSpc>
                <a:spcPct val="107000"/>
              </a:lnSpc>
              <a:spcBef>
                <a:spcPts val="0"/>
              </a:spcBef>
            </a:pPr>
            <a:r>
              <a:rPr lang="en-US" sz="2400" kern="100" dirty="0">
                <a:effectLst/>
                <a:ea typeface="Arial" panose="020B0604020202020204" pitchFamily="34" charset="0"/>
                <a:cs typeface="Times New Roman"/>
              </a:rPr>
              <a:t>Damage control surgery is the shift from completing a procedure to gaining control of bleeding and contamination, temporarily covering or closing the wound, and stabilizing the patient for completion of the case at another time.</a:t>
            </a:r>
            <a:r>
              <a:rPr lang="en-US" sz="2400" kern="100" dirty="0">
                <a:ea typeface="Arial" panose="020B0604020202020204" pitchFamily="34" charset="0"/>
                <a:cs typeface="Times New Roman"/>
              </a:rPr>
              <a:t> </a:t>
            </a:r>
            <a:endParaRPr lang="en-US" sz="2400" kern="100" dirty="0">
              <a:effectLst/>
              <a:latin typeface="Arial" panose="020B0604020202020204" pitchFamily="34" charset="0"/>
              <a:ea typeface="Arial" panose="020B0604020202020204" pitchFamily="34" charset="0"/>
              <a:cs typeface="Times New Roman" panose="02020603050405020304" pitchFamily="18" charset="0"/>
            </a:endParaRPr>
          </a:p>
          <a:p>
            <a:pPr lvl="1">
              <a:lnSpc>
                <a:spcPct val="107000"/>
              </a:lnSpc>
              <a:spcBef>
                <a:spcPts val="0"/>
              </a:spcBef>
            </a:pPr>
            <a:r>
              <a:rPr lang="en-US" sz="2200" kern="100" dirty="0">
                <a:ea typeface="Arial" panose="020B0604020202020204" pitchFamily="34" charset="0"/>
                <a:cs typeface="Times New Roman"/>
              </a:rPr>
              <a:t>The</a:t>
            </a:r>
            <a:r>
              <a:rPr lang="en-US" sz="2200" kern="100" dirty="0">
                <a:effectLst/>
                <a:ea typeface="Arial" panose="020B0604020202020204" pitchFamily="34" charset="0"/>
                <a:cs typeface="Times New Roman"/>
              </a:rPr>
              <a:t> surgical team must determine whether the patient requires correction of coagulopathy, including contributing factors such as acidosis and hypothermia, while continuously re-evaluating the need for further surgical exploration.</a:t>
            </a:r>
            <a:r>
              <a:rPr lang="en-US" sz="2200" kern="100" dirty="0">
                <a:ea typeface="Arial" panose="020B0604020202020204" pitchFamily="34" charset="0"/>
                <a:cs typeface="Times New Roman"/>
              </a:rPr>
              <a:t> </a:t>
            </a:r>
            <a:endParaRPr lang="en-US" sz="2200" kern="100">
              <a:effectLst/>
              <a:ea typeface="Arial" panose="020B0604020202020204" pitchFamily="34" charset="0"/>
              <a:cs typeface="Times New Roman" panose="02020603050405020304" pitchFamily="18" charset="0"/>
            </a:endParaRPr>
          </a:p>
          <a:p>
            <a:pPr lvl="1">
              <a:lnSpc>
                <a:spcPct val="107000"/>
              </a:lnSpc>
              <a:spcBef>
                <a:spcPts val="0"/>
              </a:spcBef>
            </a:pPr>
            <a:r>
              <a:rPr lang="en-US" sz="2200" kern="100" dirty="0">
                <a:effectLst/>
                <a:ea typeface="Arial" panose="020B0604020202020204" pitchFamily="34" charset="0"/>
                <a:cs typeface="Times New Roman"/>
              </a:rPr>
              <a:t>The operative field may be packed for hemostasis without completing the procedure, temporarily covering or closing, and requesting endovascular evaluation to control difficult-to-access bleeding.</a:t>
            </a:r>
            <a:r>
              <a:rPr lang="en-US" sz="2200" kern="100" dirty="0">
                <a:ea typeface="Arial" panose="020B0604020202020204" pitchFamily="34" charset="0"/>
                <a:cs typeface="Times New Roman"/>
              </a:rPr>
              <a:t> </a:t>
            </a:r>
            <a:endParaRPr lang="en-US" sz="2200" kern="100">
              <a:effectLst/>
              <a:ea typeface="Arial" panose="020B0604020202020204" pitchFamily="34" charset="0"/>
              <a:cs typeface="Times New Roman" panose="02020603050405020304" pitchFamily="18" charset="0"/>
            </a:endParaRPr>
          </a:p>
          <a:p>
            <a:pPr lvl="1">
              <a:lnSpc>
                <a:spcPct val="107000"/>
              </a:lnSpc>
              <a:spcBef>
                <a:spcPts val="0"/>
              </a:spcBef>
            </a:pPr>
            <a:r>
              <a:rPr lang="en-US" sz="2200" kern="100" dirty="0">
                <a:effectLst/>
                <a:ea typeface="Arial" panose="020B0604020202020204" pitchFamily="34" charset="0"/>
                <a:cs typeface="Times New Roman"/>
              </a:rPr>
              <a:t>Packing the wound in this case may have been an appropriate plan to start, but the lack of further intervention when the bleeding continued was inappropriate.</a:t>
            </a:r>
            <a:endParaRPr lang="en-US" sz="2200" kern="100">
              <a:effectLst/>
              <a:ea typeface="Calibri" panose="020F0502020204030204" pitchFamily="34" charset="0"/>
              <a:cs typeface="Times New Roman"/>
            </a:endParaRPr>
          </a:p>
        </p:txBody>
      </p:sp>
    </p:spTree>
    <p:custDataLst>
      <p:tags r:id="rId1"/>
    </p:custDataLst>
    <p:extLst>
      <p:ext uri="{BB962C8B-B14F-4D97-AF65-F5344CB8AC3E}">
        <p14:creationId xmlns:p14="http://schemas.microsoft.com/office/powerpoint/2010/main" val="2899216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APPROACHES TO IMPROVING PATIENT SAFETY</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18</a:t>
            </a:fld>
            <a:endParaRPr lang="en-US"/>
          </a:p>
        </p:txBody>
      </p:sp>
    </p:spTree>
    <p:custDataLst>
      <p:tags r:id="rId1"/>
    </p:custDataLst>
    <p:extLst>
      <p:ext uri="{BB962C8B-B14F-4D97-AF65-F5344CB8AC3E}">
        <p14:creationId xmlns:p14="http://schemas.microsoft.com/office/powerpoint/2010/main" val="3636159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to Improving Patient Safety (1)</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19</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259264" y="1029174"/>
            <a:ext cx="11713776" cy="5234235"/>
          </a:xfrm>
        </p:spPr>
        <p:txBody>
          <a:bodyPr vert="horz" lIns="91440" tIns="45720" rIns="91440" bIns="45720" rtlCol="0" anchor="t">
            <a:normAutofit/>
          </a:bodyPr>
          <a:lstStyle/>
          <a:p>
            <a:pPr>
              <a:lnSpc>
                <a:spcPct val="107000"/>
              </a:lnSpc>
              <a:spcBef>
                <a:spcPts val="0"/>
              </a:spcBef>
            </a:pPr>
            <a:r>
              <a:rPr lang="en-US" sz="2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Once the initial management failed and the patient continued to bleed, the case describes a system and team that “</a:t>
            </a:r>
            <a:r>
              <a:rPr lang="en-US" sz="2400" u="sng"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failed to rescue</a:t>
            </a:r>
            <a:r>
              <a:rPr lang="en-US" sz="2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a:t>
            </a:r>
            <a:r>
              <a:rPr lang="en-US" sz="2400" kern="100" baseline="300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6,7</a:t>
            </a:r>
            <a:r>
              <a:rPr lang="en-US" sz="2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 </a:t>
            </a:r>
          </a:p>
          <a:p>
            <a:pPr>
              <a:lnSpc>
                <a:spcPct val="107000"/>
              </a:lnSpc>
              <a:spcBef>
                <a:spcPts val="0"/>
              </a:spcBef>
            </a:pPr>
            <a:r>
              <a:rPr lang="en-US" sz="2400" kern="100" dirty="0">
                <a:solidFill>
                  <a:schemeClr val="bg1"/>
                </a:solidFill>
                <a:effectLst/>
                <a:ea typeface="Arial" panose="020B0604020202020204" pitchFamily="34" charset="0"/>
                <a:cs typeface="Times New Roman"/>
              </a:rPr>
              <a:t>The postoperative nurse initially appropriately raised a flag of concern, but the same outcome came from three alerts.</a:t>
            </a:r>
            <a:r>
              <a:rPr lang="en-US" sz="2400" kern="100" dirty="0">
                <a:solidFill>
                  <a:schemeClr val="bg1"/>
                </a:solidFill>
                <a:ea typeface="Arial" panose="020B0604020202020204" pitchFamily="34" charset="0"/>
                <a:cs typeface="Times New Roman"/>
              </a:rPr>
              <a:t> </a:t>
            </a:r>
            <a:endParaRPr lang="en-US" sz="2400" kern="100" dirty="0">
              <a:solidFill>
                <a:schemeClr val="bg1"/>
              </a:solidFill>
              <a:effectLst/>
              <a:ea typeface="Arial" panose="020B0604020202020204" pitchFamily="34" charset="0"/>
              <a:cs typeface="Times New Roman" panose="02020603050405020304" pitchFamily="18" charset="0"/>
            </a:endParaRPr>
          </a:p>
          <a:p>
            <a:pPr>
              <a:lnSpc>
                <a:spcPct val="107000"/>
              </a:lnSpc>
              <a:spcBef>
                <a:spcPts val="0"/>
              </a:spcBef>
            </a:pPr>
            <a:r>
              <a:rPr lang="en-US" sz="2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The concept of </a:t>
            </a:r>
            <a:r>
              <a:rPr lang="en-US" sz="2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high reliability organizations </a:t>
            </a:r>
            <a:r>
              <a:rPr lang="en-US" sz="2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and the </a:t>
            </a:r>
            <a:r>
              <a:rPr lang="en-US" sz="2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culture of safety </a:t>
            </a:r>
            <a:r>
              <a:rPr lang="en-US" sz="2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in industries such as the airline industry has been imported into medicine, with numerous articles and books on the topic. </a:t>
            </a:r>
          </a:p>
          <a:p>
            <a:pPr lvl="1">
              <a:lnSpc>
                <a:spcPct val="107000"/>
              </a:lnSpc>
              <a:spcBef>
                <a:spcPts val="0"/>
              </a:spcBef>
            </a:pPr>
            <a:r>
              <a:rPr lang="en-US" sz="2200" kern="100" dirty="0">
                <a:solidFill>
                  <a:schemeClr val="bg1"/>
                </a:solidFill>
                <a:effectLst/>
                <a:ea typeface="Arial" panose="020B0604020202020204" pitchFamily="34" charset="0"/>
                <a:cs typeface="Times New Roman"/>
              </a:rPr>
              <a:t>For example, </a:t>
            </a:r>
            <a:r>
              <a:rPr lang="en-US" sz="2200" kern="100" err="1">
                <a:solidFill>
                  <a:schemeClr val="bg1"/>
                </a:solidFill>
                <a:effectLst/>
                <a:ea typeface="Arial" panose="020B0604020202020204" pitchFamily="34" charset="0"/>
                <a:cs typeface="Times New Roman"/>
              </a:rPr>
              <a:t>Mlaver</a:t>
            </a:r>
            <a:r>
              <a:rPr lang="en-US" sz="2200" kern="100" dirty="0">
                <a:solidFill>
                  <a:schemeClr val="bg1"/>
                </a:solidFill>
                <a:effectLst/>
                <a:ea typeface="Arial" panose="020B0604020202020204" pitchFamily="34" charset="0"/>
                <a:cs typeface="Times New Roman"/>
              </a:rPr>
              <a:t> and Sweeney discussed establishing this culture in surgical care and stated, “team members should be empowered to express safety concerns.”</a:t>
            </a:r>
            <a:r>
              <a:rPr lang="en-US" sz="2200" kern="100" baseline="30000" dirty="0">
                <a:solidFill>
                  <a:schemeClr val="bg1"/>
                </a:solidFill>
                <a:effectLst/>
                <a:ea typeface="Arial" panose="020B0604020202020204" pitchFamily="34" charset="0"/>
                <a:cs typeface="Times New Roman"/>
              </a:rPr>
              <a:t>8</a:t>
            </a:r>
            <a:r>
              <a:rPr lang="en-US" sz="2200" kern="100" dirty="0">
                <a:solidFill>
                  <a:schemeClr val="bg1"/>
                </a:solidFill>
                <a:ea typeface="Arial" panose="020B0604020202020204" pitchFamily="34" charset="0"/>
                <a:cs typeface="Times New Roman"/>
              </a:rPr>
              <a:t> </a:t>
            </a:r>
          </a:p>
          <a:p>
            <a:pPr lvl="1">
              <a:lnSpc>
                <a:spcPct val="107000"/>
              </a:lnSpc>
              <a:spcBef>
                <a:spcPts val="0"/>
              </a:spcBef>
            </a:pPr>
            <a:r>
              <a:rPr lang="en-US" sz="2200" kern="100" dirty="0">
                <a:solidFill>
                  <a:schemeClr val="bg1"/>
                </a:solidFill>
                <a:effectLst/>
                <a:ea typeface="Arial" panose="020B0604020202020204" pitchFamily="34" charset="0"/>
                <a:cs typeface="Times New Roman"/>
              </a:rPr>
              <a:t>In this case, the postoperative nurse and overnight staff did not raise specific concerns about this patient’s status and care. The reasons for this inaction are unclear, but one can assume they were not in an environment where raising concerns was encouraged and embraced.</a:t>
            </a:r>
            <a:r>
              <a:rPr lang="en-US" sz="2200" kern="100" dirty="0">
                <a:solidFill>
                  <a:schemeClr val="bg1"/>
                </a:solidFill>
                <a:ea typeface="Arial" panose="020B0604020202020204" pitchFamily="34" charset="0"/>
                <a:cs typeface="Times New Roman"/>
              </a:rPr>
              <a:t> </a:t>
            </a:r>
            <a:endParaRPr lang="en-US" sz="20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1510582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Source and Credits</a:t>
            </a:r>
          </a:p>
        </p:txBody>
      </p:sp>
      <p:sp>
        <p:nvSpPr>
          <p:cNvPr id="3" name="Content Placeholder 2"/>
          <p:cNvSpPr>
            <a:spLocks noGrp="1"/>
          </p:cNvSpPr>
          <p:nvPr>
            <p:ph idx="1"/>
          </p:nvPr>
        </p:nvSpPr>
        <p:spPr>
          <a:xfrm>
            <a:off x="617220" y="1029174"/>
            <a:ext cx="11355820" cy="5113054"/>
          </a:xfrm>
        </p:spPr>
        <p:txBody>
          <a:bodyPr vert="horz" lIns="91440" tIns="45720" rIns="91440" bIns="45720" rtlCol="0" anchor="t">
            <a:normAutofit/>
          </a:bodyPr>
          <a:lstStyle/>
          <a:p>
            <a:r>
              <a:rPr lang="en-US" sz="2800" dirty="0"/>
              <a:t>This presentation is based on </a:t>
            </a:r>
            <a:r>
              <a:rPr lang="en-US" sz="2800"/>
              <a:t>the July </a:t>
            </a:r>
            <a:r>
              <a:rPr lang="en-US" sz="2800" dirty="0"/>
              <a:t>2024 AHRQ </a:t>
            </a:r>
            <a:r>
              <a:rPr lang="en-US" sz="2800" dirty="0" err="1"/>
              <a:t>WebM&amp;M</a:t>
            </a:r>
            <a:r>
              <a:rPr lang="en-US" sz="2800" dirty="0"/>
              <a:t> Spotlight Case</a:t>
            </a:r>
          </a:p>
          <a:p>
            <a:pPr lvl="1">
              <a:buFont typeface="Courier New" panose="02070309020205020404" pitchFamily="49" charset="0"/>
              <a:buChar char="o"/>
            </a:pPr>
            <a:r>
              <a:rPr lang="en-US" sz="2400" dirty="0"/>
              <a:t>See the full article at </a:t>
            </a:r>
            <a:r>
              <a:rPr lang="en-US" sz="2400" dirty="0">
                <a:solidFill>
                  <a:schemeClr val="bg1"/>
                </a:solidFill>
                <a:hlinkClick r:id="rId3">
                  <a:extLst>
                    <a:ext uri="{A12FA001-AC4F-418D-AE19-62706E023703}">
                      <ahyp:hlinkClr xmlns:ahyp="http://schemas.microsoft.com/office/drawing/2018/hyperlinkcolor" val="tx"/>
                    </a:ext>
                  </a:extLst>
                </a:hlinkClick>
              </a:rPr>
              <a:t>https://psnet.ahrq.gov/webmm</a:t>
            </a:r>
            <a:r>
              <a:rPr lang="en-US" sz="2400" dirty="0">
                <a:solidFill>
                  <a:schemeClr val="bg1"/>
                </a:solidFill>
              </a:rPr>
              <a:t> </a:t>
            </a:r>
          </a:p>
          <a:p>
            <a:pPr lvl="1">
              <a:buFont typeface="Courier New" panose="02070309020205020404" pitchFamily="49" charset="0"/>
              <a:buChar char="o"/>
            </a:pPr>
            <a:r>
              <a:rPr lang="en-US" sz="2400" dirty="0">
                <a:solidFill>
                  <a:schemeClr val="bg1"/>
                </a:solidFill>
              </a:rPr>
              <a:t>CME credit is available </a:t>
            </a:r>
          </a:p>
          <a:p>
            <a:pPr>
              <a:buFont typeface="Courier New" panose="02070309020205020404" pitchFamily="49" charset="0"/>
              <a:buChar char="o"/>
            </a:pPr>
            <a:r>
              <a:rPr lang="en-US" sz="2800" dirty="0"/>
              <a:t>Commentary by: Scott Zakaluzny, MD, FACS</a:t>
            </a:r>
          </a:p>
          <a:p>
            <a:pPr>
              <a:buFont typeface="Courier New" panose="02070309020205020404" pitchFamily="49" charset="0"/>
              <a:buChar char="o"/>
            </a:pPr>
            <a:r>
              <a:rPr lang="en-US" sz="2800" dirty="0">
                <a:solidFill>
                  <a:schemeClr val="bg1"/>
                </a:solidFill>
              </a:rPr>
              <a:t>AHRQ </a:t>
            </a:r>
            <a:r>
              <a:rPr lang="en-US" sz="2800" dirty="0" err="1">
                <a:solidFill>
                  <a:schemeClr val="bg1"/>
                </a:solidFill>
              </a:rPr>
              <a:t>WebM&amp;M</a:t>
            </a:r>
            <a:r>
              <a:rPr lang="en-US" sz="2800" dirty="0">
                <a:solidFill>
                  <a:schemeClr val="bg1"/>
                </a:solidFill>
              </a:rPr>
              <a:t> Editors in Chief: Patrick Romano, MD, MPH and Deb Bakerjian, PhD, APRN, RN</a:t>
            </a:r>
          </a:p>
          <a:p>
            <a:pPr lvl="1">
              <a:buFont typeface="Courier New" panose="02070309020205020404" pitchFamily="49" charset="0"/>
              <a:buChar char="o"/>
            </a:pPr>
            <a:r>
              <a:rPr lang="en-US" sz="2400" dirty="0">
                <a:solidFill>
                  <a:schemeClr val="bg1"/>
                </a:solidFill>
              </a:rPr>
              <a:t>Spotlight Editors: Patrick Romano, MD, MPH and Garth Utter, MD</a:t>
            </a:r>
          </a:p>
          <a:p>
            <a:pPr lvl="1">
              <a:buFont typeface="Courier New" panose="02070309020205020404" pitchFamily="49" charset="0"/>
              <a:buChar char="o"/>
            </a:pPr>
            <a:r>
              <a:rPr lang="en-US" sz="2400" dirty="0">
                <a:solidFill>
                  <a:schemeClr val="bg1"/>
                </a:solidFill>
              </a:rPr>
              <a:t>Managing Editor: Meghan Weyrich, MPH</a:t>
            </a:r>
          </a:p>
          <a:p>
            <a:pPr>
              <a:buFont typeface="Courier New" panose="02070309020205020404" pitchFamily="49" charset="0"/>
              <a:buChar char="o"/>
            </a:pPr>
            <a:endParaRPr lang="en-US" sz="28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pPr/>
              <a:t>2</a:t>
            </a:fld>
            <a:endParaRPr lang="en-US"/>
          </a:p>
        </p:txBody>
      </p:sp>
    </p:spTree>
    <p:custDataLst>
      <p:tags r:id="rId1"/>
    </p:custDataLst>
    <p:extLst>
      <p:ext uri="{BB962C8B-B14F-4D97-AF65-F5344CB8AC3E}">
        <p14:creationId xmlns:p14="http://schemas.microsoft.com/office/powerpoint/2010/main" val="234754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to Improving Patient Safety (2)</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20</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259264" y="1181574"/>
            <a:ext cx="11604919" cy="5234235"/>
          </a:xfrm>
        </p:spPr>
        <p:txBody>
          <a:bodyPr vert="horz" lIns="91440" tIns="45720" rIns="91440" bIns="45720" rtlCol="0" anchor="t">
            <a:normAutofit/>
          </a:bodyPr>
          <a:lstStyle/>
          <a:p>
            <a:pPr>
              <a:lnSpc>
                <a:spcPct val="107000"/>
              </a:lnSpc>
              <a:spcBef>
                <a:spcPts val="0"/>
              </a:spcBef>
            </a:pPr>
            <a:r>
              <a:rPr lang="en-US" sz="2400" dirty="0">
                <a:solidFill>
                  <a:schemeClr val="bg1"/>
                </a:solidFill>
                <a:effectLst/>
                <a:latin typeface="Arial" panose="020B0604020202020204" pitchFamily="34" charset="0"/>
                <a:ea typeface="Arial" panose="020B0604020202020204" pitchFamily="34" charset="0"/>
              </a:rPr>
              <a:t>One mechanism that could have been used is from </a:t>
            </a:r>
            <a:r>
              <a:rPr lang="en-US" sz="2400" u="sng" dirty="0" err="1">
                <a:solidFill>
                  <a:schemeClr val="bg1"/>
                </a:solidFill>
                <a:effectLst/>
                <a:latin typeface="Arial" panose="020B0604020202020204" pitchFamily="34" charset="0"/>
                <a:ea typeface="Arial" panose="020B06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TeamSTEPPS</a:t>
            </a:r>
            <a:r>
              <a:rPr lang="en-US" sz="2400" u="sng" baseline="30000" dirty="0" err="1">
                <a:solidFill>
                  <a:schemeClr val="bg1"/>
                </a:solidFill>
                <a:effectLst/>
                <a:latin typeface="Arial" panose="020B0604020202020204" pitchFamily="34" charset="0"/>
                <a:ea typeface="Arial" panose="020B06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TM</a:t>
            </a:r>
            <a:r>
              <a:rPr lang="en-US" sz="2400" dirty="0">
                <a:solidFill>
                  <a:schemeClr val="bg1"/>
                </a:solidFill>
                <a:effectLst/>
                <a:latin typeface="Arial" panose="020B0604020202020204" pitchFamily="34" charset="0"/>
                <a:ea typeface="Arial" panose="020B0604020202020204" pitchFamily="34" charset="0"/>
              </a:rPr>
              <a:t>, “a systematic approach developed by the Department of Defense and the Agency for Healthcare Research and Quality (AHRQ) to integrate teamwork into practice.” </a:t>
            </a:r>
          </a:p>
          <a:p>
            <a:pPr>
              <a:lnSpc>
                <a:spcPct val="107000"/>
              </a:lnSpc>
              <a:spcBef>
                <a:spcPts val="0"/>
              </a:spcBef>
            </a:pPr>
            <a:r>
              <a:rPr lang="en-US" sz="2400" dirty="0">
                <a:solidFill>
                  <a:schemeClr val="bg1"/>
                </a:solidFill>
                <a:effectLst/>
                <a:latin typeface="Arial" panose="020B0604020202020204" pitchFamily="34" charset="0"/>
                <a:ea typeface="Arial" panose="020B0604020202020204" pitchFamily="34" charset="0"/>
              </a:rPr>
              <a:t>The process uses the acronym ‘CUS’ to stand for Concern, Uncomfortable, and Safety. </a:t>
            </a:r>
          </a:p>
          <a:p>
            <a:pPr lvl="1">
              <a:lnSpc>
                <a:spcPct val="107000"/>
              </a:lnSpc>
              <a:spcBef>
                <a:spcPts val="0"/>
              </a:spcBef>
            </a:pPr>
            <a:r>
              <a:rPr lang="en-US" sz="2200" dirty="0">
                <a:solidFill>
                  <a:schemeClr val="bg1"/>
                </a:solidFill>
                <a:effectLst/>
                <a:ea typeface="Arial" panose="020B0604020202020204" pitchFamily="34" charset="0"/>
              </a:rPr>
              <a:t>A team member expresses a </a:t>
            </a:r>
            <a:r>
              <a:rPr lang="en-US" sz="2200" b="1" i="1" dirty="0">
                <a:solidFill>
                  <a:schemeClr val="bg1"/>
                </a:solidFill>
                <a:effectLst/>
                <a:ea typeface="Arial" panose="020B0604020202020204" pitchFamily="34" charset="0"/>
              </a:rPr>
              <a:t>concern</a:t>
            </a:r>
            <a:r>
              <a:rPr lang="en-US" sz="2200" dirty="0">
                <a:solidFill>
                  <a:schemeClr val="bg1"/>
                </a:solidFill>
                <a:effectLst/>
                <a:ea typeface="Arial" panose="020B0604020202020204" pitchFamily="34" charset="0"/>
              </a:rPr>
              <a:t>, as was done in this case with a patient having blood-soaked dressings and signs of poor perfusion in the recovery room.</a:t>
            </a:r>
            <a:r>
              <a:rPr lang="en-US" sz="2200" dirty="0">
                <a:solidFill>
                  <a:schemeClr val="bg1"/>
                </a:solidFill>
                <a:ea typeface="Arial" panose="020B0604020202020204" pitchFamily="34" charset="0"/>
              </a:rPr>
              <a:t> </a:t>
            </a:r>
          </a:p>
          <a:p>
            <a:pPr lvl="1">
              <a:lnSpc>
                <a:spcPct val="107000"/>
              </a:lnSpc>
              <a:spcBef>
                <a:spcPts val="0"/>
              </a:spcBef>
            </a:pPr>
            <a:r>
              <a:rPr lang="en-US" sz="2200" dirty="0">
                <a:solidFill>
                  <a:schemeClr val="bg1"/>
                </a:solidFill>
                <a:effectLst/>
                <a:ea typeface="Arial" panose="020B0604020202020204" pitchFamily="34" charset="0"/>
              </a:rPr>
              <a:t>However, when the concern is dismissed or ignored, the team member re-addresses it by stating they are </a:t>
            </a:r>
            <a:r>
              <a:rPr lang="en-US" sz="2200" b="1" i="1" dirty="0">
                <a:solidFill>
                  <a:schemeClr val="bg1"/>
                </a:solidFill>
                <a:effectLst/>
                <a:ea typeface="Arial" panose="020B0604020202020204" pitchFamily="34" charset="0"/>
              </a:rPr>
              <a:t>uncomfortable</a:t>
            </a:r>
            <a:r>
              <a:rPr lang="en-US" sz="2200" dirty="0">
                <a:solidFill>
                  <a:schemeClr val="bg1"/>
                </a:solidFill>
                <a:effectLst/>
                <a:ea typeface="Arial" panose="020B0604020202020204" pitchFamily="34" charset="0"/>
              </a:rPr>
              <a:t> and expressing their concern for </a:t>
            </a:r>
            <a:r>
              <a:rPr lang="en-US" sz="2200" b="1" i="1" dirty="0">
                <a:solidFill>
                  <a:schemeClr val="bg1"/>
                </a:solidFill>
                <a:effectLst/>
                <a:ea typeface="Arial" panose="020B0604020202020204" pitchFamily="34" charset="0"/>
              </a:rPr>
              <a:t>safety</a:t>
            </a:r>
            <a:r>
              <a:rPr lang="en-US" sz="2200" dirty="0">
                <a:solidFill>
                  <a:schemeClr val="bg1"/>
                </a:solidFill>
                <a:effectLst/>
                <a:ea typeface="Arial" panose="020B0604020202020204" pitchFamily="34" charset="0"/>
              </a:rPr>
              <a:t>.</a:t>
            </a:r>
            <a:r>
              <a:rPr lang="en-US" sz="2200" dirty="0">
                <a:solidFill>
                  <a:schemeClr val="bg1"/>
                </a:solidFill>
                <a:ea typeface="Arial" panose="020B0604020202020204" pitchFamily="34" charset="0"/>
              </a:rPr>
              <a:t> </a:t>
            </a:r>
            <a:endParaRPr lang="en-US" sz="2200" dirty="0">
              <a:solidFill>
                <a:schemeClr val="bg1"/>
              </a:solidFill>
              <a:effectLst/>
              <a:latin typeface="Arial" panose="020B0604020202020204" pitchFamily="34" charset="0"/>
              <a:ea typeface="Arial" panose="020B0604020202020204" pitchFamily="34" charset="0"/>
            </a:endParaRPr>
          </a:p>
          <a:p>
            <a:pPr lvl="1">
              <a:lnSpc>
                <a:spcPct val="107000"/>
              </a:lnSpc>
              <a:spcBef>
                <a:spcPts val="0"/>
              </a:spcBef>
            </a:pPr>
            <a:r>
              <a:rPr lang="en-US" sz="2200" dirty="0">
                <a:solidFill>
                  <a:schemeClr val="bg1"/>
                </a:solidFill>
                <a:effectLst/>
                <a:ea typeface="Arial" panose="020B0604020202020204" pitchFamily="34" charset="0"/>
              </a:rPr>
              <a:t>In a safety-conscious, highly reliable organization, this final step triggers a hard stop.</a:t>
            </a:r>
            <a:r>
              <a:rPr lang="en-US" sz="2200" dirty="0">
                <a:solidFill>
                  <a:schemeClr val="bg1"/>
                </a:solidFill>
                <a:ea typeface="Arial" panose="020B0604020202020204" pitchFamily="34" charset="0"/>
              </a:rPr>
              <a:t> </a:t>
            </a:r>
            <a:endParaRPr lang="en-US" sz="2200" kern="1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830189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to Improving Patient Safety (3)</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21</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237493" y="1040059"/>
            <a:ext cx="11713776" cy="5728677"/>
          </a:xfrm>
        </p:spPr>
        <p:txBody>
          <a:bodyPr vert="horz" lIns="91440" tIns="45720" rIns="91440" bIns="45720" rtlCol="0" anchor="t">
            <a:normAutofit/>
          </a:bodyPr>
          <a:lstStyle/>
          <a:p>
            <a:pPr>
              <a:lnSpc>
                <a:spcPct val="107000"/>
              </a:lnSpc>
              <a:spcBef>
                <a:spcPts val="0"/>
              </a:spcBef>
            </a:pPr>
            <a:r>
              <a:rPr lang="en-US" sz="2400" kern="100" dirty="0">
                <a:effectLst/>
                <a:latin typeface="Arial" panose="020B0604020202020204" pitchFamily="34" charset="0"/>
                <a:ea typeface="Arial" panose="020B0604020202020204" pitchFamily="34" charset="0"/>
                <a:cs typeface="Times New Roman" panose="02020603050405020304" pitchFamily="18" charset="0"/>
              </a:rPr>
              <a:t>According to the “two-challenge rule,” when an initial assertive statement is ignored, and the provider assertively restates the </a:t>
            </a:r>
            <a:r>
              <a:rPr lang="en-US" sz="2400" b="1" i="1" kern="100" dirty="0">
                <a:effectLst/>
                <a:latin typeface="Arial" panose="020B0604020202020204" pitchFamily="34" charset="0"/>
                <a:ea typeface="Arial" panose="020B0604020202020204" pitchFamily="34" charset="0"/>
                <a:cs typeface="Times New Roman" panose="02020603050405020304" pitchFamily="18" charset="0"/>
              </a:rPr>
              <a:t>concern</a:t>
            </a:r>
            <a:r>
              <a:rPr lang="en-US" sz="2400" kern="100" dirty="0">
                <a:effectLst/>
                <a:latin typeface="Arial" panose="020B0604020202020204" pitchFamily="34" charset="0"/>
                <a:ea typeface="Arial" panose="020B0604020202020204" pitchFamily="34" charset="0"/>
                <a:cs typeface="Times New Roman" panose="02020603050405020304" pitchFamily="18" charset="0"/>
              </a:rPr>
              <a:t> (CUS), but the response does not clarify and alleviate the provider’s concern, then the anticipated danger should be rephrased, other team members should be engaged, and the chain of command should be used. </a:t>
            </a:r>
          </a:p>
          <a:p>
            <a:pPr>
              <a:lnSpc>
                <a:spcPct val="107000"/>
              </a:lnSpc>
              <a:spcBef>
                <a:spcPts val="0"/>
              </a:spcBef>
            </a:pPr>
            <a:r>
              <a:rPr lang="en-US" sz="2400" kern="100" dirty="0">
                <a:effectLst/>
                <a:latin typeface="Arial" panose="020B0604020202020204" pitchFamily="34" charset="0"/>
                <a:ea typeface="Arial" panose="020B0604020202020204" pitchFamily="34" charset="0"/>
                <a:cs typeface="Times New Roman" panose="02020603050405020304" pitchFamily="18" charset="0"/>
              </a:rPr>
              <a:t>The goal is to empower anyone to be able to halt the process (“stop the line”) for a safety concern. </a:t>
            </a:r>
          </a:p>
          <a:p>
            <a:pPr lvl="1">
              <a:lnSpc>
                <a:spcPct val="107000"/>
              </a:lnSpc>
              <a:spcBef>
                <a:spcPts val="0"/>
              </a:spcBef>
            </a:pPr>
            <a:r>
              <a:rPr lang="en-US" sz="2200" kern="100" dirty="0">
                <a:effectLst/>
                <a:ea typeface="Arial" panose="020B0604020202020204" pitchFamily="34" charset="0"/>
                <a:cs typeface="Times New Roman"/>
              </a:rPr>
              <a:t>Although the nurse raised the concern </a:t>
            </a:r>
            <a:r>
              <a:rPr lang="en-US" sz="2200" kern="100" dirty="0">
                <a:ea typeface="Arial" panose="020B0604020202020204" pitchFamily="34" charset="0"/>
                <a:cs typeface="Times New Roman"/>
              </a:rPr>
              <a:t>3 </a:t>
            </a:r>
            <a:r>
              <a:rPr lang="en-US" sz="2200" kern="100" dirty="0">
                <a:effectLst/>
                <a:ea typeface="Arial" panose="020B0604020202020204" pitchFamily="34" charset="0"/>
                <a:cs typeface="Times New Roman"/>
              </a:rPr>
              <a:t>times, we do not know the language used.</a:t>
            </a:r>
            <a:r>
              <a:rPr lang="en-US" sz="2200" kern="100" dirty="0">
                <a:ea typeface="Arial" panose="020B0604020202020204" pitchFamily="34" charset="0"/>
                <a:cs typeface="Times New Roman"/>
              </a:rPr>
              <a:t> </a:t>
            </a:r>
            <a:endParaRPr lang="en-US" sz="2200" kern="100">
              <a:effectLst/>
              <a:ea typeface="Arial" panose="020B0604020202020204" pitchFamily="34" charset="0"/>
              <a:cs typeface="Times New Roman" panose="02020603050405020304" pitchFamily="18" charset="0"/>
            </a:endParaRPr>
          </a:p>
          <a:p>
            <a:pPr lvl="1">
              <a:lnSpc>
                <a:spcPct val="107000"/>
              </a:lnSpc>
              <a:spcBef>
                <a:spcPts val="0"/>
              </a:spcBef>
            </a:pPr>
            <a:r>
              <a:rPr lang="en-US" sz="2200" kern="100" dirty="0">
                <a:effectLst/>
                <a:ea typeface="Arial" panose="020B0604020202020204" pitchFamily="34" charset="0"/>
                <a:cs typeface="Times New Roman"/>
              </a:rPr>
              <a:t>Presumably the patient’s condition improved temporarily with volume expansion but given the need for three boluses and the patient’s ongoing hypotension after leaving the PACU, the problem was not addressed satisfactorily.</a:t>
            </a:r>
            <a:r>
              <a:rPr lang="en-US" sz="2200" kern="100" dirty="0">
                <a:ea typeface="Arial" panose="020B0604020202020204" pitchFamily="34" charset="0"/>
                <a:cs typeface="Times New Roman"/>
              </a:rPr>
              <a:t> </a:t>
            </a:r>
            <a:endParaRPr lang="en-US" sz="2200" kern="100" dirty="0">
              <a:effectLst/>
              <a:latin typeface="Arial" panose="020B0604020202020204" pitchFamily="34" charset="0"/>
              <a:ea typeface="Arial" panose="020B0604020202020204" pitchFamily="34" charset="0"/>
              <a:cs typeface="Times New Roman" panose="02020603050405020304" pitchFamily="18" charset="0"/>
            </a:endParaRPr>
          </a:p>
          <a:p>
            <a:pPr lvl="1">
              <a:lnSpc>
                <a:spcPct val="107000"/>
              </a:lnSpc>
              <a:spcBef>
                <a:spcPts val="0"/>
              </a:spcBef>
            </a:pPr>
            <a:r>
              <a:rPr lang="en-US" sz="2200" kern="100" dirty="0">
                <a:effectLst/>
                <a:ea typeface="Arial" panose="020B0604020202020204" pitchFamily="34" charset="0"/>
                <a:cs typeface="Times New Roman"/>
              </a:rPr>
              <a:t>In a highly reliable organization, the nursing staff’s concern would have been elevated when it became clear that the surgical team was not being sufficiently responsive, and the patient’s condition was still deteriorating.</a:t>
            </a:r>
            <a:endParaRPr lang="en-US" sz="2200" kern="100" dirty="0">
              <a:effectLst/>
              <a:ea typeface="Calibri" panose="020F0502020204030204" pitchFamily="34" charset="0"/>
              <a:cs typeface="Times New Roman"/>
            </a:endParaRPr>
          </a:p>
        </p:txBody>
      </p:sp>
    </p:spTree>
    <p:custDataLst>
      <p:tags r:id="rId1"/>
    </p:custDataLst>
    <p:extLst>
      <p:ext uri="{BB962C8B-B14F-4D97-AF65-F5344CB8AC3E}">
        <p14:creationId xmlns:p14="http://schemas.microsoft.com/office/powerpoint/2010/main" val="26792575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to Improving Patient Safety (4)</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22</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259264" y="1029174"/>
            <a:ext cx="11604919" cy="5565391"/>
          </a:xfrm>
        </p:spPr>
        <p:txBody>
          <a:bodyPr vert="horz" lIns="91440" tIns="45720" rIns="91440" bIns="45720" rtlCol="0" anchor="t">
            <a:noAutofit/>
          </a:bodyPr>
          <a:lstStyle/>
          <a:p>
            <a:pPr>
              <a:lnSpc>
                <a:spcPct val="107000"/>
              </a:lnSpc>
              <a:spcBef>
                <a:spcPts val="0"/>
              </a:spcBef>
            </a:pPr>
            <a:r>
              <a:rPr lang="en-US" sz="2400" kern="100" dirty="0">
                <a:effectLst/>
                <a:ea typeface="Arial" panose="020B0604020202020204" pitchFamily="34" charset="0"/>
                <a:cs typeface="Times New Roman"/>
              </a:rPr>
              <a:t>The vignette provides little discussion about what occurred overnight as the patient’s status continued to decline.</a:t>
            </a:r>
            <a:r>
              <a:rPr lang="en-US" sz="2400" kern="100" dirty="0">
                <a:ea typeface="Arial" panose="020B0604020202020204" pitchFamily="34" charset="0"/>
                <a:cs typeface="Times New Roman"/>
              </a:rPr>
              <a:t> </a:t>
            </a:r>
            <a:endParaRPr lang="en-US" sz="2400" kern="1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kern="100" dirty="0">
                <a:effectLst/>
                <a:ea typeface="Arial" panose="020B0604020202020204" pitchFamily="34" charset="0"/>
                <a:cs typeface="Times New Roman"/>
              </a:rPr>
              <a:t>The patient is documented to have been hypotensive, which should have triggered more aggressive interventions.</a:t>
            </a:r>
            <a:r>
              <a:rPr lang="en-US" sz="2400" kern="100" dirty="0">
                <a:ea typeface="Arial" panose="020B0604020202020204" pitchFamily="34" charset="0"/>
                <a:cs typeface="Times New Roman"/>
              </a:rPr>
              <a:t> </a:t>
            </a:r>
            <a:endParaRPr lang="en-US" sz="2400" kern="1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kern="100" dirty="0">
                <a:effectLst/>
                <a:ea typeface="Arial" panose="020B0604020202020204" pitchFamily="34" charset="0"/>
                <a:cs typeface="Times New Roman"/>
              </a:rPr>
              <a:t>With the additional signs of ‘diaphoretic, clammy, and pale, with a weak and thready pulse</a:t>
            </a:r>
            <a:r>
              <a:rPr lang="en-US" sz="2400" kern="100" dirty="0">
                <a:ea typeface="Arial" panose="020B0604020202020204" pitchFamily="34" charset="0"/>
                <a:cs typeface="Times New Roman"/>
              </a:rPr>
              <a:t>,’</a:t>
            </a:r>
            <a:r>
              <a:rPr lang="en-US" sz="2400" kern="100" dirty="0">
                <a:effectLst/>
                <a:ea typeface="Arial" panose="020B0604020202020204" pitchFamily="34" charset="0"/>
                <a:cs typeface="Times New Roman"/>
              </a:rPr>
              <a:t> the diagnosis of shock from hypovolemia and hemorrhage is obvious.</a:t>
            </a:r>
            <a:r>
              <a:rPr lang="en-US" sz="2400" kern="100" dirty="0">
                <a:ea typeface="Arial" panose="020B0604020202020204" pitchFamily="34" charset="0"/>
                <a:cs typeface="Times New Roman"/>
              </a:rPr>
              <a:t> </a:t>
            </a:r>
            <a:endParaRPr lang="en-US" sz="2400" kern="100" dirty="0">
              <a:effectLst/>
              <a:ea typeface="Arial" panose="020B0604020202020204" pitchFamily="34" charset="0"/>
              <a:cs typeface="Times New Roman" panose="02020603050405020304" pitchFamily="18" charset="0"/>
            </a:endParaRPr>
          </a:p>
          <a:p>
            <a:pPr>
              <a:lnSpc>
                <a:spcPct val="107000"/>
              </a:lnSpc>
              <a:spcBef>
                <a:spcPts val="0"/>
              </a:spcBef>
            </a:pPr>
            <a:r>
              <a:rPr lang="en-US" sz="2400" kern="100" dirty="0">
                <a:ea typeface="Calibri"/>
                <a:cs typeface="Times New Roman"/>
              </a:rPr>
              <a:t>The patient apparently expressed "feelings of impending doom," but it is not clear whether cultural or communication barriers, or implicit bias related to the patient's age or post-anesthesia cognitive status, may have led the team to ignore this alarming symptom.</a:t>
            </a:r>
          </a:p>
          <a:p>
            <a:pPr>
              <a:lnSpc>
                <a:spcPct val="107000"/>
              </a:lnSpc>
              <a:spcBef>
                <a:spcPts val="0"/>
              </a:spcBef>
            </a:pPr>
            <a:r>
              <a:rPr lang="en-US" sz="2400" kern="100" dirty="0">
                <a:ea typeface="Calibri"/>
              </a:rPr>
              <a:t>The constellation of symptoms is clear in retrospect, and it is surprising that nothing was done to address it. </a:t>
            </a:r>
            <a:endParaRPr lang="en-US" sz="2400" kern="100" dirty="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600659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to Improving Patient Safety (5)</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23</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259264" y="1029174"/>
            <a:ext cx="11713776" cy="5554506"/>
          </a:xfrm>
        </p:spPr>
        <p:txBody>
          <a:bodyPr vert="horz" lIns="91440" tIns="45720" rIns="91440" bIns="45720" rtlCol="0" anchor="t">
            <a:noAutofit/>
          </a:bodyPr>
          <a:lstStyle/>
          <a:p>
            <a:pPr>
              <a:lnSpc>
                <a:spcPct val="107000"/>
              </a:lnSpc>
              <a:spcBef>
                <a:spcPts val="0"/>
              </a:spcBef>
            </a:pPr>
            <a:r>
              <a:rPr lang="en-US" sz="2400" kern="100" dirty="0">
                <a:solidFill>
                  <a:schemeClr val="bg1"/>
                </a:solidFill>
                <a:effectLst/>
                <a:ea typeface="Arial" panose="020B0604020202020204" pitchFamily="34" charset="0"/>
                <a:cs typeface="Times New Roman"/>
              </a:rPr>
              <a:t>Potentially, the nursing staff was unaware there was a life-threatening problem, but such a knowledge deficit seems highly unlikely given abnormal vital signs with ongoing hypotension.</a:t>
            </a:r>
            <a:r>
              <a:rPr lang="en-US" sz="2400" kern="100" dirty="0">
                <a:solidFill>
                  <a:schemeClr val="bg1"/>
                </a:solidFill>
                <a:ea typeface="Arial" panose="020B0604020202020204" pitchFamily="34" charset="0"/>
                <a:cs typeface="Times New Roman"/>
              </a:rPr>
              <a:t> </a:t>
            </a:r>
            <a:endParaRPr lang="en-US" sz="2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p>
            <a:pPr>
              <a:lnSpc>
                <a:spcPct val="107000"/>
              </a:lnSpc>
              <a:spcBef>
                <a:spcPts val="0"/>
              </a:spcBef>
            </a:pPr>
            <a:r>
              <a:rPr lang="en-US" sz="2400" kern="100" dirty="0">
                <a:solidFill>
                  <a:schemeClr val="bg1"/>
                </a:solidFill>
                <a:effectLst/>
                <a:ea typeface="Arial" panose="020B0604020202020204" pitchFamily="34" charset="0"/>
                <a:cs typeface="Times New Roman"/>
              </a:rPr>
              <a:t>Presumably, the nurse received a hand-off about the patient’s PACU course and was told that hypotension was not a new issue.</a:t>
            </a:r>
            <a:r>
              <a:rPr lang="en-US" sz="2400" kern="100" dirty="0">
                <a:solidFill>
                  <a:schemeClr val="bg1"/>
                </a:solidFill>
                <a:ea typeface="Arial" panose="020B0604020202020204" pitchFamily="34" charset="0"/>
                <a:cs typeface="Times New Roman"/>
              </a:rPr>
              <a:t> </a:t>
            </a:r>
            <a:endParaRPr lang="en-US" sz="2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p>
            <a:pPr lvl="1">
              <a:lnSpc>
                <a:spcPct val="107000"/>
              </a:lnSpc>
              <a:spcBef>
                <a:spcPts val="0"/>
              </a:spcBef>
            </a:pPr>
            <a:r>
              <a:rPr lang="en-US" sz="20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That nurse may have responded by anchoring on the previous complacency, leading to false reassurance. </a:t>
            </a:r>
          </a:p>
          <a:p>
            <a:pPr lvl="1">
              <a:lnSpc>
                <a:spcPct val="107000"/>
              </a:lnSpc>
              <a:spcBef>
                <a:spcPts val="0"/>
              </a:spcBef>
            </a:pPr>
            <a:r>
              <a:rPr lang="en-US" sz="2000" kern="100" dirty="0">
                <a:solidFill>
                  <a:schemeClr val="bg1"/>
                </a:solidFill>
                <a:effectLst/>
                <a:ea typeface="Arial" panose="020B0604020202020204" pitchFamily="34" charset="0"/>
                <a:cs typeface="Times New Roman"/>
              </a:rPr>
              <a:t>Perhaps more likely, the nurse may have been working in an environment where raising concerns was discouraged. </a:t>
            </a:r>
            <a:endParaRPr lang="en-US" sz="2000" kern="100" dirty="0">
              <a:solidFill>
                <a:schemeClr val="bg1"/>
              </a:solidFill>
              <a:ea typeface="Arial" panose="020B0604020202020204" pitchFamily="34" charset="0"/>
              <a:cs typeface="Times New Roman"/>
            </a:endParaRPr>
          </a:p>
          <a:p>
            <a:pPr lvl="1">
              <a:lnSpc>
                <a:spcPct val="107000"/>
              </a:lnSpc>
              <a:spcBef>
                <a:spcPts val="0"/>
              </a:spcBef>
            </a:pPr>
            <a:r>
              <a:rPr lang="en-US" sz="2000" kern="100" dirty="0">
                <a:solidFill>
                  <a:schemeClr val="bg1"/>
                </a:solidFill>
                <a:effectLst/>
                <a:ea typeface="Arial" panose="020B0604020202020204" pitchFamily="34" charset="0"/>
                <a:cs typeface="Times New Roman"/>
              </a:rPr>
              <a:t>Knowing the patient’s course in the PACU, the nurse was unlikely to awaken the same surgeon at night who was overtly dismissive of the concerns previously raised.</a:t>
            </a:r>
            <a:r>
              <a:rPr lang="en-US" sz="2000" kern="100" dirty="0">
                <a:solidFill>
                  <a:schemeClr val="bg1"/>
                </a:solidFill>
                <a:ea typeface="Arial" panose="020B0604020202020204" pitchFamily="34" charset="0"/>
                <a:cs typeface="Times New Roman"/>
              </a:rPr>
              <a:t> </a:t>
            </a:r>
            <a:endParaRPr lang="en-US">
              <a:solidFill>
                <a:schemeClr val="bg1"/>
              </a:solidFill>
            </a:endParaRPr>
          </a:p>
          <a:p>
            <a:pPr>
              <a:lnSpc>
                <a:spcPct val="107000"/>
              </a:lnSpc>
              <a:spcBef>
                <a:spcPts val="0"/>
              </a:spcBef>
            </a:pPr>
            <a:r>
              <a:rPr lang="en-US" sz="2400" kern="100" dirty="0">
                <a:solidFill>
                  <a:schemeClr val="bg1"/>
                </a:solidFill>
                <a:effectLst/>
                <a:ea typeface="Arial" panose="020B0604020202020204" pitchFamily="34" charset="0"/>
                <a:cs typeface="Times New Roman"/>
              </a:rPr>
              <a:t>In the absence of action by individual nurses or physicians, a systematized electronic health record-based process for identifying deteriorating patients, such as the </a:t>
            </a:r>
            <a:r>
              <a:rPr lang="en-US" sz="2400" u="sng" kern="100" dirty="0">
                <a:solidFill>
                  <a:schemeClr val="bg1"/>
                </a:solidFill>
                <a:effectLst/>
                <a:ea typeface="Arial" panose="020B0604020202020204" pitchFamily="34" charset="0"/>
                <a:cs typeface="Times New Roman"/>
                <a:hlinkClick r:id="rId4">
                  <a:extLst>
                    <a:ext uri="{A12FA001-AC4F-418D-AE19-62706E023703}">
                      <ahyp:hlinkClr xmlns:ahyp="http://schemas.microsoft.com/office/drawing/2018/hyperlinkcolor" val="tx"/>
                    </a:ext>
                  </a:extLst>
                </a:hlinkClick>
              </a:rPr>
              <a:t>Modified Early Warning System</a:t>
            </a:r>
            <a:r>
              <a:rPr lang="en-US" sz="2400" kern="100" dirty="0">
                <a:solidFill>
                  <a:schemeClr val="bg1"/>
                </a:solidFill>
                <a:effectLst/>
                <a:ea typeface="Arial" panose="020B0604020202020204" pitchFamily="34" charset="0"/>
                <a:cs typeface="Times New Roman"/>
              </a:rPr>
              <a:t> , could have triggered independent evaluation by a rapid response team.</a:t>
            </a:r>
            <a:endParaRPr lang="en-US" sz="2400" kern="100">
              <a:solidFill>
                <a:schemeClr val="bg1"/>
              </a:solidFill>
              <a:effectLst/>
              <a:ea typeface="Calibri" panose="020F0502020204030204" pitchFamily="34" charset="0"/>
              <a:cs typeface="Times New Roman"/>
            </a:endParaRPr>
          </a:p>
        </p:txBody>
      </p:sp>
    </p:spTree>
    <p:custDataLst>
      <p:tags r:id="rId1"/>
    </p:custDataLst>
    <p:extLst>
      <p:ext uri="{BB962C8B-B14F-4D97-AF65-F5344CB8AC3E}">
        <p14:creationId xmlns:p14="http://schemas.microsoft.com/office/powerpoint/2010/main" val="1846131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to Improving Patient Safety (6)</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24</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259264" y="1029174"/>
            <a:ext cx="11713776" cy="5554506"/>
          </a:xfrm>
        </p:spPr>
        <p:txBody>
          <a:bodyPr vert="horz" lIns="91440" tIns="45720" rIns="91440" bIns="45720" rtlCol="0" anchor="t">
            <a:noAutofit/>
          </a:bodyPr>
          <a:lstStyle/>
          <a:p>
            <a:pPr>
              <a:lnSpc>
                <a:spcPct val="107000"/>
              </a:lnSpc>
              <a:spcBef>
                <a:spcPts val="0"/>
              </a:spcBef>
            </a:pPr>
            <a:r>
              <a:rPr lang="en-US" sz="2400" kern="100" dirty="0">
                <a:ea typeface="Arial" panose="020B0604020202020204" pitchFamily="34" charset="0"/>
                <a:cs typeface="Times New Roman"/>
              </a:rPr>
              <a:t>The </a:t>
            </a:r>
            <a:r>
              <a:rPr lang="en-US" sz="2400" kern="100" dirty="0">
                <a:effectLst/>
                <a:ea typeface="Arial" panose="020B0604020202020204" pitchFamily="34" charset="0"/>
                <a:cs typeface="Times New Roman"/>
              </a:rPr>
              <a:t>medical management of the patient’s bleeding is </a:t>
            </a:r>
            <a:r>
              <a:rPr lang="en-US" sz="2400" kern="100" dirty="0">
                <a:ea typeface="Arial" panose="020B0604020202020204" pitchFamily="34" charset="0"/>
                <a:cs typeface="Times New Roman"/>
              </a:rPr>
              <a:t>also of</a:t>
            </a:r>
            <a:r>
              <a:rPr lang="en-US" sz="2400" kern="100" dirty="0">
                <a:effectLst/>
                <a:ea typeface="Arial" panose="020B0604020202020204" pitchFamily="34" charset="0"/>
                <a:cs typeface="Times New Roman"/>
              </a:rPr>
              <a:t> concern.</a:t>
            </a:r>
            <a:r>
              <a:rPr lang="en-US" sz="2400" kern="100" dirty="0">
                <a:ea typeface="Arial" panose="020B0604020202020204" pitchFamily="34" charset="0"/>
                <a:cs typeface="Times New Roman"/>
              </a:rPr>
              <a:t> </a:t>
            </a:r>
            <a:endParaRPr lang="en-US"/>
          </a:p>
          <a:p>
            <a:pPr>
              <a:lnSpc>
                <a:spcPct val="107000"/>
              </a:lnSpc>
              <a:spcBef>
                <a:spcPts val="0"/>
              </a:spcBef>
            </a:pPr>
            <a:r>
              <a:rPr lang="en-US" sz="2400" kern="100" dirty="0">
                <a:effectLst/>
                <a:latin typeface="Arial" panose="020B0604020202020204" pitchFamily="34" charset="0"/>
                <a:ea typeface="Arial" panose="020B0604020202020204" pitchFamily="34" charset="0"/>
                <a:cs typeface="Times New Roman" panose="02020603050405020304" pitchFamily="18" charset="0"/>
              </a:rPr>
              <a:t>The use of </a:t>
            </a:r>
            <a:r>
              <a:rPr lang="en-US" sz="2400" kern="100" dirty="0" err="1">
                <a:effectLst/>
                <a:latin typeface="Arial" panose="020B0604020202020204" pitchFamily="34" charset="0"/>
                <a:ea typeface="Arial" panose="020B0604020202020204" pitchFamily="34" charset="0"/>
                <a:cs typeface="Times New Roman" panose="02020603050405020304" pitchFamily="18" charset="0"/>
              </a:rPr>
              <a:t>hetastarch</a:t>
            </a:r>
            <a:r>
              <a:rPr lang="en-US" sz="2400" kern="100" dirty="0">
                <a:effectLst/>
                <a:latin typeface="Arial" panose="020B0604020202020204" pitchFamily="34" charset="0"/>
                <a:ea typeface="Arial" panose="020B0604020202020204" pitchFamily="34" charset="0"/>
                <a:cs typeface="Times New Roman" panose="02020603050405020304" pitchFamily="18" charset="0"/>
              </a:rPr>
              <a:t> as a volume expander is controversial, and not typical practice, especially in the setting of hemorrhagic shock.</a:t>
            </a:r>
            <a:r>
              <a:rPr lang="en-US" sz="2400" kern="100" baseline="30000" dirty="0">
                <a:effectLst/>
                <a:latin typeface="Arial" panose="020B0604020202020204" pitchFamily="34" charset="0"/>
                <a:ea typeface="Arial" panose="020B0604020202020204" pitchFamily="34" charset="0"/>
                <a:cs typeface="Times New Roman" panose="02020603050405020304" pitchFamily="18" charset="0"/>
              </a:rPr>
              <a:t>9,10</a:t>
            </a:r>
            <a:r>
              <a:rPr lang="en-US" sz="2400" kern="100" dirty="0">
                <a:effectLst/>
                <a:latin typeface="Arial" panose="020B0604020202020204" pitchFamily="34" charset="0"/>
                <a:ea typeface="Arial" panose="020B0604020202020204" pitchFamily="34" charset="0"/>
                <a:cs typeface="Times New Roman" panose="02020603050405020304" pitchFamily="18" charset="0"/>
              </a:rPr>
              <a:t> </a:t>
            </a:r>
          </a:p>
          <a:p>
            <a:pPr lvl="1">
              <a:lnSpc>
                <a:spcPct val="107000"/>
              </a:lnSpc>
              <a:spcBef>
                <a:spcPts val="0"/>
              </a:spcBef>
            </a:pPr>
            <a:r>
              <a:rPr lang="en-US" sz="2000" kern="100" dirty="0">
                <a:effectLst/>
                <a:latin typeface="Arial" panose="020B0604020202020204" pitchFamily="34" charset="0"/>
                <a:ea typeface="Arial" panose="020B0604020202020204" pitchFamily="34" charset="0"/>
                <a:cs typeface="Times New Roman" panose="02020603050405020304" pitchFamily="18" charset="0"/>
              </a:rPr>
              <a:t>Any requirement for volume expansion should prompt investigation into why there is a need for volume expansion and to identify the cause of hypovolemia.</a:t>
            </a:r>
            <a:r>
              <a:rPr lang="en-US" sz="2000" kern="100" baseline="30000" dirty="0">
                <a:effectLst/>
                <a:latin typeface="Arial" panose="020B0604020202020204" pitchFamily="34" charset="0"/>
                <a:ea typeface="Arial" panose="020B0604020202020204" pitchFamily="34" charset="0"/>
                <a:cs typeface="Times New Roman" panose="02020603050405020304" pitchFamily="18" charset="0"/>
              </a:rPr>
              <a:t>11</a:t>
            </a:r>
            <a:r>
              <a:rPr lang="en-US" sz="2000" kern="100" dirty="0">
                <a:effectLst/>
                <a:latin typeface="Arial" panose="020B0604020202020204" pitchFamily="34" charset="0"/>
                <a:ea typeface="Arial" panose="020B0604020202020204" pitchFamily="34" charset="0"/>
                <a:cs typeface="Times New Roman" panose="02020603050405020304" pitchFamily="18" charset="0"/>
              </a:rPr>
              <a:t> </a:t>
            </a:r>
          </a:p>
          <a:p>
            <a:pPr>
              <a:lnSpc>
                <a:spcPct val="107000"/>
              </a:lnSpc>
              <a:spcBef>
                <a:spcPts val="0"/>
              </a:spcBef>
            </a:pPr>
            <a:r>
              <a:rPr lang="en-US" sz="2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In the morning, when the patient was found to be in hemorrhagic shock, immediate treatment was imperative. </a:t>
            </a:r>
          </a:p>
          <a:p>
            <a:pPr lvl="1">
              <a:lnSpc>
                <a:spcPct val="107000"/>
              </a:lnSpc>
              <a:spcBef>
                <a:spcPts val="0"/>
              </a:spcBef>
            </a:pPr>
            <a:r>
              <a:rPr lang="en-US" sz="20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Ordering laboratory tests and imaging, as done in this patient, only delays treatment of the shock and associated coagulopathy. </a:t>
            </a:r>
          </a:p>
          <a:p>
            <a:pPr lvl="1">
              <a:lnSpc>
                <a:spcPct val="107000"/>
              </a:lnSpc>
              <a:spcBef>
                <a:spcPts val="0"/>
              </a:spcBef>
            </a:pPr>
            <a:r>
              <a:rPr lang="en-US" sz="20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Emergency release blood and immediate transfusion should have been initiated with laboratory testing and imaging as distant secondary concerns. </a:t>
            </a:r>
          </a:p>
          <a:p>
            <a:pPr lvl="1">
              <a:lnSpc>
                <a:spcPct val="107000"/>
              </a:lnSpc>
              <a:spcBef>
                <a:spcPts val="0"/>
              </a:spcBef>
            </a:pPr>
            <a:r>
              <a:rPr lang="en-US" sz="20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The detection of an NSTEMI in this case almost certainly represents a </a:t>
            </a:r>
            <a:r>
              <a:rPr lang="en-US" sz="2000" u="sng"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red herring</a:t>
            </a:r>
            <a:r>
              <a:rPr lang="en-US" sz="20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 that was a consequence of hemorrhagic shock as the patient’s heart tried to compensate, and not a cause of the patient’s deterioration. </a:t>
            </a:r>
            <a:endParaRPr lang="en-US" sz="20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40150052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Approaches to Improving Patient Safety (7)</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25</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259264" y="1029174"/>
            <a:ext cx="11713776" cy="5554506"/>
          </a:xfrm>
        </p:spPr>
        <p:txBody>
          <a:bodyPr vert="horz" lIns="91440" tIns="45720" rIns="91440" bIns="45720" rtlCol="0" anchor="t">
            <a:noAutofit/>
          </a:bodyPr>
          <a:lstStyle/>
          <a:p>
            <a:pPr>
              <a:lnSpc>
                <a:spcPct val="107000"/>
              </a:lnSpc>
              <a:spcBef>
                <a:spcPts val="0"/>
              </a:spcBef>
            </a:pPr>
            <a:r>
              <a:rPr lang="en-US" sz="2400" kern="100" dirty="0">
                <a:effectLst/>
                <a:ea typeface="Arial" panose="020B0604020202020204" pitchFamily="34" charset="0"/>
                <a:cs typeface="Times New Roman"/>
              </a:rPr>
              <a:t>When there is ongoing bleeding requiring massive transfusion, blood should be transfused in a ratio of components that </a:t>
            </a:r>
            <a:r>
              <a:rPr lang="en-US" sz="2400" kern="100" dirty="0">
                <a:ea typeface="Arial" panose="020B0604020202020204" pitchFamily="34" charset="0"/>
                <a:cs typeface="Times New Roman"/>
              </a:rPr>
              <a:t>simulates </a:t>
            </a:r>
            <a:r>
              <a:rPr lang="en-US" sz="2400" kern="100" dirty="0">
                <a:effectLst/>
                <a:ea typeface="Arial" panose="020B0604020202020204" pitchFamily="34" charset="0"/>
                <a:cs typeface="Times New Roman"/>
              </a:rPr>
              <a:t>the composition of whole blood to help correct the coagulopathy that likely exists from hemorrhage and ongoing shock.</a:t>
            </a:r>
            <a:r>
              <a:rPr lang="en-US" sz="2400" kern="100" dirty="0">
                <a:ea typeface="Arial" panose="020B0604020202020204" pitchFamily="34" charset="0"/>
                <a:cs typeface="Times New Roman"/>
              </a:rPr>
              <a:t> </a:t>
            </a:r>
            <a:endParaRPr lang="en-US" sz="2400" kern="100" dirty="0">
              <a:effectLst/>
              <a:ea typeface="Arial" panose="020B0604020202020204" pitchFamily="34" charset="0"/>
              <a:cs typeface="Times New Roman" panose="02020603050405020304" pitchFamily="18" charset="0"/>
            </a:endParaRPr>
          </a:p>
          <a:p>
            <a:pPr>
              <a:lnSpc>
                <a:spcPct val="107000"/>
              </a:lnSpc>
              <a:spcBef>
                <a:spcPts val="0"/>
              </a:spcBef>
            </a:pPr>
            <a:r>
              <a:rPr lang="en-US" sz="2400" kern="100" dirty="0">
                <a:effectLst/>
                <a:latin typeface="Arial" panose="020B0604020202020204" pitchFamily="34" charset="0"/>
                <a:ea typeface="Arial" panose="020B0604020202020204" pitchFamily="34" charset="0"/>
                <a:cs typeface="Times New Roman" panose="02020603050405020304" pitchFamily="18" charset="0"/>
              </a:rPr>
              <a:t>Ideally, all hospitals should establish a massive transfusion protocol (MTP) that can be instituted in appropriate situations.  </a:t>
            </a:r>
          </a:p>
          <a:p>
            <a:pPr lvl="1">
              <a:lnSpc>
                <a:spcPct val="107000"/>
              </a:lnSpc>
              <a:spcBef>
                <a:spcPts val="0"/>
              </a:spcBef>
            </a:pPr>
            <a:r>
              <a:rPr lang="en-US" sz="2000" kern="100" dirty="0">
                <a:effectLst/>
                <a:ea typeface="Arial" panose="020B0604020202020204" pitchFamily="34" charset="0"/>
                <a:cs typeface="Times New Roman"/>
              </a:rPr>
              <a:t>If an MTP is activated, the blood bank can send a cooler with blood, FFP, and platelets in the appropriate ratios.</a:t>
            </a:r>
            <a:r>
              <a:rPr lang="en-US" sz="2000" kern="100" dirty="0">
                <a:ea typeface="Arial" panose="020B0604020202020204" pitchFamily="34" charset="0"/>
                <a:cs typeface="Times New Roman"/>
              </a:rPr>
              <a:t> </a:t>
            </a:r>
          </a:p>
          <a:p>
            <a:pPr lvl="1">
              <a:lnSpc>
                <a:spcPct val="107000"/>
              </a:lnSpc>
              <a:spcBef>
                <a:spcPts val="0"/>
              </a:spcBef>
            </a:pPr>
            <a:r>
              <a:rPr lang="en-US" sz="2000" kern="100" dirty="0">
                <a:effectLst/>
                <a:ea typeface="Arial" panose="020B0604020202020204" pitchFamily="34" charset="0"/>
                <a:cs typeface="Times New Roman"/>
              </a:rPr>
              <a:t>Protocols can also prompt reminders to give calcium and for the provider to assess the appropriateness of other adjuncts for coagulopathy such as tranexamic acid.</a:t>
            </a:r>
            <a:r>
              <a:rPr lang="en-US" sz="2000" kern="100" dirty="0">
                <a:ea typeface="Arial" panose="020B0604020202020204" pitchFamily="34" charset="0"/>
                <a:cs typeface="Times New Roman"/>
              </a:rPr>
              <a:t>  </a:t>
            </a:r>
            <a:endParaRPr lang="en-US" sz="2000" kern="100" dirty="0">
              <a:effectLst/>
              <a:latin typeface="Arial" panose="020B0604020202020204" pitchFamily="34" charset="0"/>
              <a:ea typeface="Arial" panose="020B0604020202020204" pitchFamily="34" charset="0"/>
              <a:cs typeface="Times New Roman" panose="02020603050405020304" pitchFamily="18" charset="0"/>
            </a:endParaRPr>
          </a:p>
          <a:p>
            <a:pPr lvl="1">
              <a:lnSpc>
                <a:spcPct val="107000"/>
              </a:lnSpc>
              <a:spcBef>
                <a:spcPts val="0"/>
              </a:spcBef>
            </a:pPr>
            <a:r>
              <a:rPr lang="en-US" sz="2000" kern="100" dirty="0">
                <a:effectLst/>
                <a:latin typeface="Arial" panose="020B0604020202020204" pitchFamily="34" charset="0"/>
                <a:ea typeface="Arial" panose="020B0604020202020204" pitchFamily="34" charset="0"/>
                <a:cs typeface="Times New Roman" panose="02020603050405020304" pitchFamily="18" charset="0"/>
              </a:rPr>
              <a:t>Component therapy should be administered by transfusing components in a 1:1:1 ratio of FFP to packed red blood cells to platelets as best practice established in the PROPPR trial.</a:t>
            </a:r>
            <a:r>
              <a:rPr lang="en-US" sz="2000" kern="100" baseline="30000" dirty="0">
                <a:effectLst/>
                <a:latin typeface="Arial" panose="020B0604020202020204" pitchFamily="34" charset="0"/>
                <a:ea typeface="Arial" panose="020B0604020202020204" pitchFamily="34" charset="0"/>
                <a:cs typeface="Times New Roman" panose="02020603050405020304" pitchFamily="18" charset="0"/>
              </a:rPr>
              <a:t>12</a:t>
            </a:r>
            <a:r>
              <a:rPr lang="en-US" sz="2000" kern="100" dirty="0">
                <a:effectLst/>
                <a:latin typeface="Arial" panose="020B0604020202020204" pitchFamily="34" charset="0"/>
                <a:ea typeface="Arial" panose="020B0604020202020204" pitchFamily="34" charset="0"/>
                <a:cs typeface="Times New Roman" panose="02020603050405020304" pitchFamily="18" charset="0"/>
              </a:rPr>
              <a:t> </a:t>
            </a:r>
          </a:p>
          <a:p>
            <a:pPr lvl="1">
              <a:lnSpc>
                <a:spcPct val="107000"/>
              </a:lnSpc>
              <a:spcBef>
                <a:spcPts val="0"/>
              </a:spcBef>
            </a:pPr>
            <a:r>
              <a:rPr lang="en-US" sz="2000" kern="100" dirty="0">
                <a:effectLst/>
                <a:latin typeface="Arial" panose="020B0604020202020204" pitchFamily="34" charset="0"/>
                <a:ea typeface="Arial" panose="020B0604020202020204" pitchFamily="34" charset="0"/>
                <a:cs typeface="Times New Roman" panose="02020603050405020304" pitchFamily="18" charset="0"/>
              </a:rPr>
              <a:t>In addition to assuring adequate intravenous access for large volume transfusion, blood products should ideally be given through a warmer to help correct and prevent hypothermia, which may contribute to coagulopathy.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4280902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CONCLUSION</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26</a:t>
            </a:fld>
            <a:endParaRPr lang="en-US"/>
          </a:p>
        </p:txBody>
      </p:sp>
    </p:spTree>
    <p:custDataLst>
      <p:tags r:id="rId1"/>
    </p:custDataLst>
    <p:extLst>
      <p:ext uri="{BB962C8B-B14F-4D97-AF65-F5344CB8AC3E}">
        <p14:creationId xmlns:p14="http://schemas.microsoft.com/office/powerpoint/2010/main" val="17759280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Conclusion (1)</a:t>
            </a:r>
            <a:endParaRPr lang="en-US"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27</a:t>
            </a:fld>
            <a:endParaRPr lang="en-US">
              <a:solidFill>
                <a:srgbClr val="0082BA">
                  <a:lumMod val="50000"/>
                </a:srgbClr>
              </a:solidFill>
            </a:endParaRPr>
          </a:p>
        </p:txBody>
      </p:sp>
      <p:sp>
        <p:nvSpPr>
          <p:cNvPr id="8" name="Content Placeholder 7">
            <a:extLst>
              <a:ext uri="{FF2B5EF4-FFF2-40B4-BE49-F238E27FC236}">
                <a16:creationId xmlns:a16="http://schemas.microsoft.com/office/drawing/2014/main" id="{A196AC7A-8E62-8837-2DE8-442ACA5AFBA5}"/>
              </a:ext>
            </a:extLst>
          </p:cNvPr>
          <p:cNvSpPr>
            <a:spLocks noGrp="1"/>
          </p:cNvSpPr>
          <p:nvPr>
            <p:ph idx="1"/>
          </p:nvPr>
        </p:nvSpPr>
        <p:spPr>
          <a:xfrm>
            <a:off x="259264" y="1029174"/>
            <a:ext cx="11713776" cy="5554506"/>
          </a:xfrm>
        </p:spPr>
        <p:txBody>
          <a:bodyPr vert="horz" lIns="91440" tIns="45720" rIns="91440" bIns="45720" rtlCol="0" anchor="t">
            <a:noAutofit/>
          </a:bodyPr>
          <a:lstStyle/>
          <a:p>
            <a:pPr>
              <a:lnSpc>
                <a:spcPct val="107000"/>
              </a:lnSpc>
              <a:spcBef>
                <a:spcPts val="0"/>
              </a:spcBef>
            </a:pPr>
            <a:r>
              <a:rPr lang="en-US" sz="2400" kern="100" dirty="0">
                <a:effectLst/>
                <a:latin typeface="Arial" panose="020B0604020202020204" pitchFamily="34" charset="0"/>
                <a:ea typeface="Arial" panose="020B0604020202020204" pitchFamily="34" charset="0"/>
                <a:cs typeface="Times New Roman" panose="02020603050405020304" pitchFamily="18" charset="0"/>
              </a:rPr>
              <a:t>This patient was unfortunately cared for by a surgical team that inappropriately managed intraoperative bleeding. </a:t>
            </a:r>
          </a:p>
          <a:p>
            <a:pPr>
              <a:lnSpc>
                <a:spcPct val="107000"/>
              </a:lnSpc>
              <a:spcBef>
                <a:spcPts val="0"/>
              </a:spcBef>
            </a:pPr>
            <a:r>
              <a:rPr lang="en-US" sz="2400" kern="100" dirty="0">
                <a:effectLst/>
                <a:latin typeface="Arial" panose="020B0604020202020204" pitchFamily="34" charset="0"/>
                <a:ea typeface="Arial" panose="020B0604020202020204" pitchFamily="34" charset="0"/>
                <a:cs typeface="Times New Roman" panose="02020603050405020304" pitchFamily="18" charset="0"/>
              </a:rPr>
              <a:t>This problem was compounded when they continued to ignore signs of ongoing postoperative bleeding. </a:t>
            </a:r>
          </a:p>
          <a:p>
            <a:pPr>
              <a:lnSpc>
                <a:spcPct val="107000"/>
              </a:lnSpc>
              <a:spcBef>
                <a:spcPts val="0"/>
              </a:spcBef>
            </a:pPr>
            <a:r>
              <a:rPr lang="en-US" sz="2400" kern="100" dirty="0">
                <a:effectLst/>
                <a:latin typeface="Arial" panose="020B0604020202020204" pitchFamily="34" charset="0"/>
                <a:ea typeface="Arial" panose="020B0604020202020204" pitchFamily="34" charset="0"/>
                <a:cs typeface="Times New Roman" panose="02020603050405020304" pitchFamily="18" charset="0"/>
              </a:rPr>
              <a:t>Although nurses identified signs of hemorrhagic shock, the system was not set up to support rapid response and rescue actions. </a:t>
            </a:r>
          </a:p>
          <a:p>
            <a:pPr>
              <a:lnSpc>
                <a:spcPct val="107000"/>
              </a:lnSpc>
              <a:spcBef>
                <a:spcPts val="0"/>
              </a:spcBef>
            </a:pPr>
            <a:r>
              <a:rPr lang="en-US" sz="2400" kern="100" dirty="0">
                <a:effectLst/>
                <a:latin typeface="Arial" panose="020B0604020202020204" pitchFamily="34" charset="0"/>
                <a:ea typeface="Arial" panose="020B0604020202020204" pitchFamily="34" charset="0"/>
                <a:cs typeface="Times New Roman" panose="02020603050405020304" pitchFamily="18" charset="0"/>
              </a:rPr>
              <a:t>The nurses at the bedside were apparently unable to elevate their concerns, as </a:t>
            </a:r>
            <a:r>
              <a:rPr lang="en-US" sz="2400" kern="100" dirty="0" err="1">
                <a:effectLst/>
                <a:latin typeface="Arial" panose="020B0604020202020204" pitchFamily="34" charset="0"/>
                <a:ea typeface="Arial" panose="020B0604020202020204" pitchFamily="34" charset="0"/>
                <a:cs typeface="Times New Roman" panose="02020603050405020304" pitchFamily="18" charset="0"/>
              </a:rPr>
              <a:t>TeamSTEPPS</a:t>
            </a:r>
            <a:r>
              <a:rPr lang="en-US" sz="2400" kern="100" dirty="0">
                <a:effectLst/>
                <a:latin typeface="Arial" panose="020B0604020202020204" pitchFamily="34" charset="0"/>
                <a:ea typeface="Arial" panose="020B0604020202020204" pitchFamily="34" charset="0"/>
                <a:cs typeface="Times New Roman" panose="02020603050405020304" pitchFamily="18" charset="0"/>
              </a:rPr>
              <a:t> instructs, and have them properly addressed in a culture of safety. </a:t>
            </a:r>
          </a:p>
          <a:p>
            <a:pPr>
              <a:lnSpc>
                <a:spcPct val="107000"/>
              </a:lnSpc>
              <a:spcBef>
                <a:spcPts val="0"/>
              </a:spcBef>
            </a:pPr>
            <a:r>
              <a:rPr lang="en-US" sz="2400" kern="100" dirty="0">
                <a:effectLst/>
                <a:latin typeface="Arial" panose="020B0604020202020204" pitchFamily="34" charset="0"/>
                <a:ea typeface="Arial" panose="020B0604020202020204" pitchFamily="34" charset="0"/>
                <a:cs typeface="Times New Roman" panose="02020603050405020304" pitchFamily="18" charset="0"/>
              </a:rPr>
              <a:t>Lastly, when the patient was finally identified to be in hemorrhagic shock and there was a last opportunity to save the patient, the appropriate urgency was not applied as evidenced by ordering laboratory tests and imaging, instead of focusing all attention on transfusion, active resuscitation, and surgical exploration.</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11707505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Take Home Points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28</a:t>
            </a:fld>
            <a:endParaRPr lang="en-US"/>
          </a:p>
        </p:txBody>
      </p:sp>
    </p:spTree>
    <p:custDataLst>
      <p:tags r:id="rId1"/>
    </p:custDataLst>
    <p:extLst>
      <p:ext uri="{BB962C8B-B14F-4D97-AF65-F5344CB8AC3E}">
        <p14:creationId xmlns:p14="http://schemas.microsoft.com/office/powerpoint/2010/main" val="2154214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Take-Home Points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29</a:t>
            </a:fld>
            <a:endParaRPr lang="en-US">
              <a:solidFill>
                <a:srgbClr val="0082BA">
                  <a:lumMod val="50000"/>
                </a:srgbClr>
              </a:solidFill>
            </a:endParaRPr>
          </a:p>
        </p:txBody>
      </p:sp>
      <p:sp>
        <p:nvSpPr>
          <p:cNvPr id="6" name="Content Placeholder 5">
            <a:extLst>
              <a:ext uri="{FF2B5EF4-FFF2-40B4-BE49-F238E27FC236}">
                <a16:creationId xmlns:a16="http://schemas.microsoft.com/office/drawing/2014/main" id="{1CF402B7-92B0-4F69-9ADE-10751FF1A52F}"/>
              </a:ext>
            </a:extLst>
          </p:cNvPr>
          <p:cNvSpPr>
            <a:spLocks noGrp="1"/>
          </p:cNvSpPr>
          <p:nvPr>
            <p:ph idx="1"/>
          </p:nvPr>
        </p:nvSpPr>
        <p:spPr>
          <a:xfrm>
            <a:off x="259264" y="1148916"/>
            <a:ext cx="11713776" cy="5622835"/>
          </a:xfrm>
        </p:spPr>
        <p:txBody>
          <a:bodyPr vert="horz" lIns="91440" tIns="45720" rIns="91440" bIns="45720" rtlCol="0" anchor="t">
            <a:normAutofit/>
          </a:bodyPr>
          <a:lstStyle/>
          <a:p>
            <a:pPr>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Active bleeding, especially hemorrhage with signs such as hypotension or shock, should be managed in a deliberate fashion:</a:t>
            </a:r>
          </a:p>
          <a:p>
            <a:pPr lvl="1">
              <a:spcBef>
                <a:spcPts val="0"/>
              </a:spcBef>
            </a:pPr>
            <a:r>
              <a:rPr lang="en-US" sz="2200" dirty="0">
                <a:effectLst/>
                <a:latin typeface="Arial" panose="020B0604020202020204" pitchFamily="34" charset="0"/>
                <a:ea typeface="Arial" panose="020B0604020202020204" pitchFamily="34" charset="0"/>
                <a:cs typeface="Times New Roman" panose="02020603050405020304" pitchFamily="18" charset="0"/>
              </a:rPr>
              <a:t>Stop the bleeding, initially with direct pressure, then with damage control surgery and/or endovascular interventions, if needed.</a:t>
            </a:r>
          </a:p>
          <a:p>
            <a:pPr lvl="1">
              <a:spcBef>
                <a:spcPts val="0"/>
              </a:spcBef>
            </a:pPr>
            <a:r>
              <a:rPr lang="en-US" sz="2200" dirty="0">
                <a:effectLst/>
                <a:latin typeface="Arial" panose="020B0604020202020204" pitchFamily="34" charset="0"/>
                <a:ea typeface="Arial" panose="020B0604020202020204" pitchFamily="34" charset="0"/>
                <a:cs typeface="Times New Roman" panose="02020603050405020304" pitchFamily="18" charset="0"/>
              </a:rPr>
              <a:t>Correct any suspected coagulopathy, including contributing factors such as acidosis and hypothermia.</a:t>
            </a:r>
          </a:p>
          <a:p>
            <a:pPr lvl="1">
              <a:spcBef>
                <a:spcPts val="0"/>
              </a:spcBef>
            </a:pPr>
            <a:r>
              <a:rPr lang="en-US" sz="2200" dirty="0">
                <a:effectLst/>
                <a:latin typeface="Arial" panose="020B0604020202020204" pitchFamily="34" charset="0"/>
                <a:ea typeface="Arial" panose="020B0604020202020204" pitchFamily="34" charset="0"/>
                <a:cs typeface="Times New Roman" panose="02020603050405020304" pitchFamily="18" charset="0"/>
              </a:rPr>
              <a:t>When bleeding is brisk, laboratory results are typically not available fast enough to help guide clinical decision making.</a:t>
            </a:r>
          </a:p>
          <a:p>
            <a:pPr lvl="1">
              <a:spcBef>
                <a:spcPts val="0"/>
              </a:spcBef>
            </a:pPr>
            <a:r>
              <a:rPr lang="en-US" sz="2200" dirty="0">
                <a:effectLst/>
                <a:ea typeface="Arial" panose="020B0604020202020204" pitchFamily="34" charset="0"/>
                <a:cs typeface="Times New Roman"/>
              </a:rPr>
              <a:t>Resuscitation with blood products in appropriate ratios has been proven to be more effective than </a:t>
            </a:r>
            <a:r>
              <a:rPr lang="en-US" sz="2200" dirty="0">
                <a:ea typeface="Arial" panose="020B0604020202020204" pitchFamily="34" charset="0"/>
                <a:cs typeface="Times New Roman"/>
              </a:rPr>
              <a:t>waiting</a:t>
            </a:r>
            <a:r>
              <a:rPr lang="en-US" sz="2200" dirty="0">
                <a:effectLst/>
                <a:ea typeface="Arial" panose="020B0604020202020204" pitchFamily="34" charset="0"/>
                <a:cs typeface="Times New Roman"/>
              </a:rPr>
              <a:t> </a:t>
            </a:r>
            <a:r>
              <a:rPr lang="en-US" sz="2200" dirty="0">
                <a:ea typeface="Arial" panose="020B0604020202020204" pitchFamily="34" charset="0"/>
                <a:cs typeface="Times New Roman"/>
              </a:rPr>
              <a:t>for test</a:t>
            </a:r>
            <a:r>
              <a:rPr lang="en-US" sz="2200" dirty="0">
                <a:effectLst/>
                <a:ea typeface="Arial" panose="020B0604020202020204" pitchFamily="34" charset="0"/>
                <a:cs typeface="Times New Roman"/>
              </a:rPr>
              <a:t> results.</a:t>
            </a:r>
          </a:p>
          <a:p>
            <a:pPr>
              <a:spcBef>
                <a:spcPts val="0"/>
              </a:spcBef>
            </a:pPr>
            <a:r>
              <a:rPr lang="en-US" sz="2400" dirty="0">
                <a:effectLst/>
                <a:latin typeface="Arial" panose="020B0604020202020204" pitchFamily="34" charset="0"/>
                <a:ea typeface="Arial" panose="020B0604020202020204" pitchFamily="34" charset="0"/>
                <a:cs typeface="Times New Roman" panose="02020603050405020304" pitchFamily="18" charset="0"/>
              </a:rPr>
              <a:t>A culture of safety should enable anybody on the care team to raise concerns and have them appropriately addressed. In a high-reliability organization, all staff are empowered to halt the process (“stop the line”) for a persistent safety concern.</a:t>
            </a:r>
          </a:p>
          <a:p>
            <a:pPr marL="0" indent="0" algn="l" rtl="0" fontAlgn="base">
              <a:buNone/>
            </a:pPr>
            <a:endParaRPr lang="en-US" sz="2400" b="0" i="0" dirty="0">
              <a:solidFill>
                <a:schemeClr val="bg1"/>
              </a:solidFill>
              <a:effectLst/>
              <a:latin typeface="Arial" panose="020B0604020202020204" pitchFamily="34" charset="0"/>
            </a:endParaRPr>
          </a:p>
          <a:p>
            <a:pPr fontAlgn="base">
              <a:buFont typeface="Arial" panose="020B0604020202020204" pitchFamily="34" charset="0"/>
              <a:buChar char="•"/>
            </a:pPr>
            <a:endParaRPr lang="en-US" sz="2800" b="0" i="0" dirty="0">
              <a:solidFill>
                <a:schemeClr val="bg1"/>
              </a:solidFill>
              <a:effectLst/>
              <a:latin typeface="Arial" panose="020B0604020202020204" pitchFamily="34" charset="0"/>
            </a:endParaRPr>
          </a:p>
          <a:p>
            <a:pPr marL="0" indent="0" fontAlgn="base">
              <a:buNone/>
            </a:pPr>
            <a:endParaRPr lang="en-US" sz="2800" dirty="0"/>
          </a:p>
          <a:p>
            <a:pPr marL="0" indent="0" fontAlgn="base">
              <a:buNone/>
            </a:pPr>
            <a:endParaRPr lang="en-US" dirty="0"/>
          </a:p>
        </p:txBody>
      </p:sp>
    </p:spTree>
    <p:custDataLst>
      <p:tags r:id="rId1"/>
    </p:custDataLst>
    <p:extLst>
      <p:ext uri="{BB962C8B-B14F-4D97-AF65-F5344CB8AC3E}">
        <p14:creationId xmlns:p14="http://schemas.microsoft.com/office/powerpoint/2010/main" val="1034032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p>
        </p:txBody>
      </p:sp>
      <p:sp>
        <p:nvSpPr>
          <p:cNvPr id="3" name="Content Placeholder 2"/>
          <p:cNvSpPr>
            <a:spLocks noGrp="1"/>
          </p:cNvSpPr>
          <p:nvPr>
            <p:ph idx="1"/>
          </p:nvPr>
        </p:nvSpPr>
        <p:spPr>
          <a:xfrm>
            <a:off x="538664" y="1148201"/>
            <a:ext cx="11243876" cy="5298890"/>
          </a:xfrm>
        </p:spPr>
        <p:txBody>
          <a:bodyPr vert="horz" lIns="91440" tIns="45720" rIns="91440" bIns="45720" rtlCol="0" anchor="t">
            <a:noAutofit/>
          </a:bodyPr>
          <a:lstStyle/>
          <a:p>
            <a:pPr marL="58420" indent="-1270">
              <a:spcAft>
                <a:spcPts val="1200"/>
              </a:spcAft>
              <a:buNone/>
              <a:defRPr/>
            </a:pPr>
            <a:r>
              <a:rPr lang="en-US" sz="2400" i="1" dirty="0"/>
              <a:t>At the conclusion of this educational activity, participants should be able to:</a:t>
            </a:r>
          </a:p>
          <a:p>
            <a:pPr>
              <a:lnSpc>
                <a:spcPct val="107000"/>
              </a:lnSpc>
              <a:spcBef>
                <a:spcPts val="0"/>
              </a:spcBef>
              <a:buFont typeface="Symbol" panose="05050102010706020507" pitchFamily="18" charset="2"/>
              <a:buChar char=""/>
            </a:pPr>
            <a:r>
              <a:rPr lang="en-US" sz="2400" kern="100" dirty="0">
                <a:effectLst/>
                <a:ea typeface="Arial" panose="020B0604020202020204" pitchFamily="34" charset="0"/>
                <a:cs typeface="Times New Roman"/>
              </a:rPr>
              <a:t>Explain the management of</a:t>
            </a:r>
            <a:r>
              <a:rPr lang="en-US" sz="2400" kern="100" dirty="0">
                <a:ea typeface="Arial" panose="020B0604020202020204" pitchFamily="34" charset="0"/>
                <a:cs typeface="Times New Roman"/>
              </a:rPr>
              <a:t> ongoing</a:t>
            </a:r>
            <a:r>
              <a:rPr lang="en-US" sz="2400" kern="100" dirty="0">
                <a:effectLst/>
                <a:ea typeface="Arial" panose="020B0604020202020204" pitchFamily="34" charset="0"/>
                <a:cs typeface="Times New Roman"/>
              </a:rPr>
              <a:t> </a:t>
            </a:r>
            <a:r>
              <a:rPr lang="en-US" sz="2400" kern="100" dirty="0">
                <a:ea typeface="Arial" panose="020B0604020202020204" pitchFamily="34" charset="0"/>
                <a:cs typeface="Times New Roman"/>
              </a:rPr>
              <a:t>intraoperative and postoperative bleeding</a:t>
            </a:r>
            <a:r>
              <a:rPr lang="en-US" sz="2400" kern="100" dirty="0">
                <a:effectLst/>
                <a:ea typeface="Arial" panose="020B0604020202020204" pitchFamily="34" charset="0"/>
                <a:cs typeface="Times New Roman"/>
              </a:rPr>
              <a:t>.</a:t>
            </a:r>
          </a:p>
          <a:p>
            <a:pPr marL="342900" marR="0" lvl="0" indent="-342900">
              <a:lnSpc>
                <a:spcPct val="107000"/>
              </a:lnSpc>
              <a:spcBef>
                <a:spcPts val="0"/>
              </a:spcBef>
              <a:spcAft>
                <a:spcPts val="0"/>
              </a:spcAft>
              <a:buFont typeface="Symbol" panose="05050102010706020507" pitchFamily="18" charset="2"/>
              <a:buChar char=""/>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buFont typeface="Symbol" panose="05050102010706020507" pitchFamily="18" charset="2"/>
              <a:buChar char=""/>
            </a:pPr>
            <a:r>
              <a:rPr lang="en-US" sz="2400" kern="100" dirty="0">
                <a:effectLst/>
                <a:ea typeface="Arial" panose="020B0604020202020204" pitchFamily="34" charset="0"/>
                <a:cs typeface="Times New Roman"/>
              </a:rPr>
              <a:t>Describe the signs and symptoms of </a:t>
            </a:r>
            <a:r>
              <a:rPr lang="en-US" sz="2400" kern="100" dirty="0">
                <a:ea typeface="Arial" panose="020B0604020202020204" pitchFamily="34" charset="0"/>
                <a:cs typeface="Times New Roman"/>
              </a:rPr>
              <a:t>hypovolemic shock</a:t>
            </a:r>
            <a:r>
              <a:rPr lang="en-US" sz="2400" kern="100" dirty="0">
                <a:effectLst/>
                <a:ea typeface="Arial" panose="020B0604020202020204" pitchFamily="34" charset="0"/>
                <a:cs typeface="Times New Roman"/>
              </a:rPr>
              <a:t>.</a:t>
            </a:r>
          </a:p>
          <a:p>
            <a:pPr marL="342900" marR="0" lvl="0" indent="-342900">
              <a:lnSpc>
                <a:spcPct val="107000"/>
              </a:lnSpc>
              <a:spcBef>
                <a:spcPts val="0"/>
              </a:spcBef>
              <a:spcAft>
                <a:spcPts val="0"/>
              </a:spcAft>
              <a:buFont typeface="Symbol" panose="05050102010706020507" pitchFamily="18" charset="2"/>
              <a:buChar char=""/>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buFont typeface="Symbol" panose="05050102010706020507" pitchFamily="18" charset="2"/>
              <a:buChar char=""/>
            </a:pPr>
            <a:r>
              <a:rPr lang="en-US" sz="2400" kern="100" dirty="0">
                <a:effectLst/>
                <a:ea typeface="Arial" panose="020B0604020202020204" pitchFamily="34" charset="0"/>
                <a:cs typeface="Times New Roman"/>
              </a:rPr>
              <a:t>Identify key features of a culture of </a:t>
            </a:r>
            <a:r>
              <a:rPr lang="en-US" sz="2400" kern="100" dirty="0">
                <a:ea typeface="Arial" panose="020B0604020202020204" pitchFamily="34" charset="0"/>
                <a:cs typeface="Times New Roman"/>
              </a:rPr>
              <a:t>safety that empowers all team members to express safety concerns</a:t>
            </a:r>
            <a:r>
              <a:rPr lang="en-US" sz="2400" kern="100" dirty="0">
                <a:effectLst/>
                <a:ea typeface="Arial" panose="020B0604020202020204" pitchFamily="34" charset="0"/>
                <a:cs typeface="Times New Roman"/>
              </a:rPr>
              <a:t>.</a:t>
            </a:r>
            <a:endParaRPr lang="en-US" sz="2400" kern="100" dirty="0">
              <a:effectLst/>
              <a:ea typeface="Calibri" panose="020F0502020204030204" pitchFamily="34" charset="0"/>
              <a:cs typeface="Times New Roman"/>
            </a:endParaRPr>
          </a:p>
          <a:p>
            <a:pPr marL="58420" indent="-1270">
              <a:spcAft>
                <a:spcPts val="1200"/>
              </a:spcAft>
              <a:buNone/>
              <a:defRPr/>
            </a:pPr>
            <a:endParaRPr lang="en-US" dirty="0"/>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530823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References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30</a:t>
            </a:fld>
            <a:endParaRPr lang="en-US"/>
          </a:p>
        </p:txBody>
      </p:sp>
    </p:spTree>
    <p:custDataLst>
      <p:tags r:id="rId1"/>
    </p:custDataLst>
    <p:extLst>
      <p:ext uri="{BB962C8B-B14F-4D97-AF65-F5344CB8AC3E}">
        <p14:creationId xmlns:p14="http://schemas.microsoft.com/office/powerpoint/2010/main" val="1836057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31</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239112" y="949274"/>
            <a:ext cx="11713776" cy="5718423"/>
          </a:xfrm>
        </p:spPr>
        <p:txBody>
          <a:bodyPr vert="horz" lIns="91440" tIns="45720" rIns="91440" bIns="45720" rtlCol="0" anchor="t">
            <a:noAutofit/>
          </a:bodyPr>
          <a:lstStyle/>
          <a:p>
            <a:pPr marL="342900" marR="0" lvl="0" indent="-342900">
              <a:lnSpc>
                <a:spcPct val="107000"/>
              </a:lnSpc>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Buzzard L, Schreiber M. Trauma-induced coagulopathy: what you need to know. </a:t>
            </a:r>
            <a:r>
              <a:rPr lang="en-US" sz="1400" i="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J Trauma Acute Care Surg</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2024;96(2):179-185. [</a:t>
            </a:r>
            <a:r>
              <a:rPr lang="en-US" sz="1400" u="sng"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Inamasu J, </a:t>
            </a: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Guiot</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BH. Vascular injury and complication in neurosurgical spine surgery. </a:t>
            </a:r>
            <a:r>
              <a:rPr lang="en-US" sz="1400" i="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Acta </a:t>
            </a:r>
            <a:r>
              <a:rPr lang="en-US" sz="1400" i="1"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Neurochir</a:t>
            </a:r>
            <a:r>
              <a:rPr lang="en-US" sz="1400" i="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(Wien)</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2006;148(4):375-387. [</a:t>
            </a:r>
            <a:r>
              <a:rPr lang="en-US" sz="1400" u="sng"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Myeroff</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C, Archdeacon M. Autogenous bone graft: donor sites and techniques. </a:t>
            </a:r>
            <a:r>
              <a:rPr lang="en-US" sz="1400" i="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J Bone Joint Surg Am</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2011;93(23):2227-2236. [</a:t>
            </a:r>
            <a:r>
              <a:rPr lang="en-US" sz="1400" u="sng"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Almaiman</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M, Al-</a:t>
            </a: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Bargi</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HH, Manson P. Complication of anterior iliac bone graft harvesting in 372 adult patients from May 2006 to May 2011 and a literature review. </a:t>
            </a:r>
            <a:r>
              <a:rPr lang="en-US" sz="1400" i="1"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Craniomaxillofac</a:t>
            </a:r>
            <a:r>
              <a:rPr lang="en-US" sz="1400" i="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Trauma </a:t>
            </a:r>
            <a:r>
              <a:rPr lang="en-US" sz="1400" i="1"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Reconstr</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2013;6(4):257-266. [</a:t>
            </a:r>
            <a:r>
              <a:rPr lang="en-US" sz="1400" u="sng"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Gostout</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BS, </a:t>
            </a: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Cliby</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WA, </a:t>
            </a: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Podratz</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KC. Prevention and management of acute intraoperative bleeding. </a:t>
            </a:r>
            <a:r>
              <a:rPr lang="en-US" sz="1400" i="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Clin </a:t>
            </a:r>
            <a:r>
              <a:rPr lang="en-US" sz="1400" i="1"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Obstet</a:t>
            </a:r>
            <a:r>
              <a:rPr lang="en-US" sz="1400" i="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Gynecol</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2002;45(2):481-491. [</a:t>
            </a:r>
            <a:r>
              <a:rPr lang="en-US" sz="1400" u="sng"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Ghaferi</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AA, Wells EE. Improving postoperative rescue through a multifaceted approach. </a:t>
            </a:r>
            <a:r>
              <a:rPr lang="en-US" sz="1400" i="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Surg Clin North Am</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2021;101(1):71-80. [</a:t>
            </a:r>
            <a:r>
              <a:rPr lang="en-US" sz="1400" u="sng"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9">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Ghaferi</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AA, </a:t>
            </a: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Dimick</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JB. Importance of teamwork, communication and culture on failure-to-rescue in the elderly. </a:t>
            </a:r>
            <a:r>
              <a:rPr lang="en-US" sz="1400" i="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Br J Surg</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2016;103(2):e47-e51. [</a:t>
            </a:r>
            <a:r>
              <a:rPr lang="en-US" sz="1400" u="sng"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0">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buFont typeface="+mj-lt"/>
              <a:buAutoNum type="arabicPeriod"/>
            </a:pPr>
            <a:r>
              <a:rPr lang="en-US" sz="1400" dirty="0" err="1">
                <a:solidFill>
                  <a:schemeClr val="bg1"/>
                </a:solidFill>
                <a:effectLst/>
                <a:latin typeface="Arial" panose="020B0604020202020204" pitchFamily="34" charset="0"/>
                <a:ea typeface="Times New Roman" panose="02020603050405020304" pitchFamily="18" charset="0"/>
              </a:rPr>
              <a:t>Mlaver</a:t>
            </a:r>
            <a:r>
              <a:rPr lang="en-US" sz="1400" dirty="0">
                <a:solidFill>
                  <a:schemeClr val="bg1"/>
                </a:solidFill>
                <a:effectLst/>
                <a:latin typeface="Arial" panose="020B0604020202020204" pitchFamily="34" charset="0"/>
                <a:ea typeface="Times New Roman" panose="02020603050405020304" pitchFamily="18" charset="0"/>
              </a:rPr>
              <a:t> E, Sweeney JF. Establishing a culture of highly reliable quality care. </a:t>
            </a:r>
            <a:r>
              <a:rPr lang="en-US" sz="1400" i="1" dirty="0">
                <a:solidFill>
                  <a:schemeClr val="bg1"/>
                </a:solidFill>
                <a:effectLst/>
                <a:latin typeface="Arial" panose="020B0604020202020204" pitchFamily="34" charset="0"/>
                <a:ea typeface="Times New Roman" panose="02020603050405020304" pitchFamily="18" charset="0"/>
              </a:rPr>
              <a:t>Surgery</a:t>
            </a:r>
            <a:r>
              <a:rPr lang="en-US" sz="1400" dirty="0">
                <a:solidFill>
                  <a:schemeClr val="bg1"/>
                </a:solidFill>
                <a:effectLst/>
                <a:latin typeface="Arial" panose="020B0604020202020204" pitchFamily="34" charset="0"/>
                <a:ea typeface="Times New Roman" panose="02020603050405020304" pitchFamily="18" charset="0"/>
              </a:rPr>
              <a:t>. 2024;175(4):1229-1231</a:t>
            </a:r>
            <a:r>
              <a:rPr lang="en-US" sz="1400" dirty="0">
                <a:solidFill>
                  <a:schemeClr val="bg1"/>
                </a:solidFill>
                <a:effectLst/>
                <a:latin typeface="Arial" panose="020B0604020202020204" pitchFamily="34" charset="0"/>
                <a:ea typeface="Times New Roman" panose="02020603050405020304" pitchFamily="18" charset="0"/>
                <a:cs typeface="Segoe UI" panose="020B0502040204020203" pitchFamily="34" charset="0"/>
              </a:rPr>
              <a:t>. [</a:t>
            </a:r>
            <a:r>
              <a:rPr lang="en-US" sz="1400" u="sng" dirty="0">
                <a:solidFill>
                  <a:schemeClr val="bg1"/>
                </a:solidFill>
                <a:effectLst/>
                <a:latin typeface="Arial" panose="020B0604020202020204" pitchFamily="34" charset="0"/>
                <a:ea typeface="Times New Roman" panose="02020603050405020304" pitchFamily="18" charset="0"/>
                <a:hlinkClick r:id="rId11">
                  <a:extLst>
                    <a:ext uri="{A12FA001-AC4F-418D-AE19-62706E023703}">
                      <ahyp:hlinkClr xmlns:ahyp="http://schemas.microsoft.com/office/drawing/2018/hyperlinkcolor" val="tx"/>
                    </a:ext>
                  </a:extLst>
                </a:hlinkClick>
              </a:rPr>
              <a:t>Available at</a:t>
            </a:r>
            <a:r>
              <a:rPr lang="en-US" sz="1400" dirty="0">
                <a:solidFill>
                  <a:schemeClr val="bg1"/>
                </a:solidFill>
                <a:effectLst/>
                <a:latin typeface="Arial" panose="020B0604020202020204" pitchFamily="34" charset="0"/>
                <a:ea typeface="Times New Roman" panose="02020603050405020304" pitchFamily="18" charset="0"/>
                <a:cs typeface="Segoe UI" panose="020B0502040204020203" pitchFamily="34" charset="0"/>
              </a:rPr>
              <a:t>]</a:t>
            </a:r>
            <a:endParaRPr lang="en-US" sz="1400" dirty="0">
              <a:solidFill>
                <a:schemeClr val="bg1"/>
              </a:solidFill>
              <a:effectLst/>
              <a:latin typeface="Times New Roman" panose="02020603050405020304" pitchFamily="18" charset="0"/>
              <a:ea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Ertmer</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C, </a:t>
            </a: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Annane</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D, Van Der Linden P. Is the literature inconclusive about the harm from HES? Yes. </a:t>
            </a:r>
            <a:r>
              <a:rPr lang="en-US" sz="1400" i="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Intensive Care Med</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2017;43(10):1520-1522. [</a:t>
            </a:r>
            <a:r>
              <a:rPr lang="en-US" sz="1400" u="sng"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2">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Ogilvie MP, Ryan ML, Proctor KG. </a:t>
            </a: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Hetastarch</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during initial resuscitation from trauma. </a:t>
            </a:r>
            <a:r>
              <a:rPr lang="en-US" sz="1400" i="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J Trauma</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2011;70(5 Suppl):S19-S21. [</a:t>
            </a:r>
            <a:r>
              <a:rPr lang="en-US" sz="1400" u="sng"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3">
                  <a:extLst>
                    <a:ext uri="{A12FA001-AC4F-418D-AE19-62706E023703}">
                      <ahyp:hlinkClr xmlns:ahyp="http://schemas.microsoft.com/office/drawing/2018/hyperlinkcolor" val="tx"/>
                    </a:ext>
                  </a:extLst>
                </a:hlinkClick>
              </a:rPr>
              <a:t>Available at</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Hahn RG. Fluid therapy in uncontrolled hemorrhage--what experimental models have taught us. </a:t>
            </a:r>
            <a:r>
              <a:rPr lang="en-US" sz="1400" i="1"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Acta </a:t>
            </a:r>
            <a:r>
              <a:rPr lang="en-US" sz="1400" i="1" kern="100" dirty="0" err="1">
                <a:solidFill>
                  <a:schemeClr val="bg1"/>
                </a:solidFill>
                <a:effectLst/>
                <a:latin typeface="Arial" panose="020B0604020202020204" pitchFamily="34" charset="0"/>
                <a:ea typeface="Arial" panose="020B0604020202020204" pitchFamily="34" charset="0"/>
                <a:cs typeface="Times New Roman" panose="02020603050405020304" pitchFamily="18" charset="0"/>
              </a:rPr>
              <a:t>Anaesthesiol</a:t>
            </a:r>
            <a:r>
              <a:rPr lang="en-US" sz="1400" i="1"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 Scand</a:t>
            </a:r>
            <a:r>
              <a:rPr lang="en-US" sz="1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 2013;57(1):16-28. [</a:t>
            </a:r>
            <a:r>
              <a:rPr lang="en-US" sz="1400" u="sng"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hlinkClick r:id="rId14">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Holcomb JB, Tilley BC, </a:t>
            </a:r>
            <a:r>
              <a:rPr lang="en-US" sz="1400"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Baraniuk</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S, et al. Transfusion of plasma, platelets, and red blood cells in a 1:1:1 vs a 1:1:2 ratio and mortality in patients with severe trauma: the PROPPR randomized clinical trial. </a:t>
            </a:r>
            <a:r>
              <a:rPr lang="en-US" sz="1400" i="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JAMA</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2015;313(5):471-482. [</a:t>
            </a:r>
            <a:r>
              <a:rPr lang="en-US" sz="1400" u="sng"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hlinkClick r:id="rId15">
                  <a:extLst>
                    <a:ext uri="{A12FA001-AC4F-418D-AE19-62706E023703}">
                      <ahyp:hlinkClr xmlns:ahyp="http://schemas.microsoft.com/office/drawing/2018/hyperlinkcolor" val="tx"/>
                    </a:ext>
                  </a:extLst>
                </a:hlinkClick>
              </a:rPr>
              <a:t>Free full text</a:t>
            </a:r>
            <a:r>
              <a:rPr lang="en-US" sz="1400"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endParaRPr lang="en-US"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0"/>
              </a:spcAft>
              <a:buClr>
                <a:srgbClr val="000000"/>
              </a:buClr>
              <a:buSzPts val="1100"/>
              <a:buNone/>
            </a:pPr>
            <a:endParaRPr lang="en-US" sz="1400" dirty="0">
              <a:solidFill>
                <a:schemeClr val="bg1"/>
              </a:solidFill>
              <a:effectLst/>
              <a:latin typeface="Arial" panose="020B0604020202020204" pitchFamily="34" charset="0"/>
              <a:ea typeface="Yu Mincho" panose="02020400000000000000" pitchFamily="18" charset="-128"/>
              <a:cs typeface="Arial" panose="020B0604020202020204" pitchFamily="34" charset="0"/>
            </a:endParaRPr>
          </a:p>
          <a:p>
            <a:pPr marL="0" marR="0" lvl="0" indent="0">
              <a:lnSpc>
                <a:spcPct val="107000"/>
              </a:lnSpc>
              <a:spcBef>
                <a:spcPts val="0"/>
              </a:spcBef>
              <a:spcAft>
                <a:spcPts val="0"/>
              </a:spcAft>
              <a:buNone/>
            </a:pPr>
            <a:endParaRPr lang="en-US" sz="1400" dirty="0">
              <a:solidFill>
                <a:schemeClr val="bg1"/>
              </a:solidFill>
              <a:effectLst/>
              <a:highlight>
                <a:srgbClr val="0000FF"/>
              </a:highligh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42548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63084" y="1435101"/>
            <a:ext cx="10363200" cy="1362075"/>
          </a:xfrm>
        </p:spPr>
        <p:txBody>
          <a:bodyPr>
            <a:normAutofit fontScale="90000"/>
          </a:bodyPr>
          <a:lstStyle/>
          <a:p>
            <a:pPr algn="ctr"/>
            <a:r>
              <a:rPr lang="en-US" dirty="0"/>
              <a:t>Hemorrhagic Shock after Elective Spine Surgery: Failure to Rescue after Limited Response to Nursing Concerns</a:t>
            </a:r>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1681664" y="4013771"/>
            <a:ext cx="9040231" cy="1736035"/>
          </a:xfrm>
        </p:spPr>
        <p:txBody>
          <a:bodyPr>
            <a:noAutofit/>
          </a:bodyPr>
          <a:lstStyle/>
          <a:p>
            <a:pPr algn="ctr"/>
            <a:endParaRPr lang="en-US" sz="2800" dirty="0"/>
          </a:p>
          <a:p>
            <a:pPr algn="ctr" fontAlgn="base"/>
            <a:r>
              <a:rPr lang="en-US" sz="2400" dirty="0"/>
              <a:t>A case describing management of intraoperative and postoperative bleeding, and how a culture of safety and features of high reliability organizations can empower staff to raise patient safety concerns</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4</a:t>
            </a:fld>
            <a:endParaRPr lang="en-US"/>
          </a:p>
        </p:txBody>
      </p:sp>
    </p:spTree>
    <p:custDataLst>
      <p:tags r:id="rId1"/>
    </p:custDataLst>
    <p:extLst>
      <p:ext uri="{BB962C8B-B14F-4D97-AF65-F5344CB8AC3E}">
        <p14:creationId xmlns:p14="http://schemas.microsoft.com/office/powerpoint/2010/main" val="1328729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(1)</a:t>
            </a:r>
            <a:endParaRPr lang="en-US">
              <a:solidFill>
                <a:schemeClr val="bg1"/>
              </a:solidFill>
            </a:endParaRPr>
          </a:p>
        </p:txBody>
      </p:sp>
      <p:sp>
        <p:nvSpPr>
          <p:cNvPr id="3" name="Content Placeholder 2"/>
          <p:cNvSpPr>
            <a:spLocks noGrp="1"/>
          </p:cNvSpPr>
          <p:nvPr>
            <p:ph idx="1"/>
          </p:nvPr>
        </p:nvSpPr>
        <p:spPr>
          <a:xfrm>
            <a:off x="488372" y="1057619"/>
            <a:ext cx="11364925" cy="5540939"/>
          </a:xfrm>
        </p:spPr>
        <p:txBody>
          <a:bodyPr vert="horz" lIns="91440" tIns="45720" rIns="91440" bIns="45720" rtlCol="0" anchor="t">
            <a:noAutofit/>
          </a:bodyPr>
          <a:lstStyle/>
          <a:p>
            <a:r>
              <a:rPr lang="en-US" sz="2800" b="0" i="0" dirty="0">
                <a:solidFill>
                  <a:schemeClr val="bg1"/>
                </a:solidFill>
                <a:effectLst/>
              </a:rPr>
              <a:t>A 67-year-old man weighing 175 pounds, in excellent health except for seasonal allergies and mild lower urinary tract symptoms (LUTS) developed severe low back pain.</a:t>
            </a:r>
            <a:r>
              <a:rPr lang="en-US" sz="2800" dirty="0">
                <a:solidFill>
                  <a:schemeClr val="bg1"/>
                </a:solidFill>
              </a:rPr>
              <a:t> </a:t>
            </a:r>
            <a:endParaRPr lang="en-US" sz="2800" b="0" i="0" dirty="0">
              <a:solidFill>
                <a:schemeClr val="bg1"/>
              </a:solidFill>
              <a:effectLst/>
              <a:latin typeface="Arial" panose="020B0604020202020204" pitchFamily="34" charset="0"/>
            </a:endParaRPr>
          </a:p>
          <a:p>
            <a:r>
              <a:rPr lang="en-US" sz="2800" b="0" i="0" dirty="0">
                <a:solidFill>
                  <a:schemeClr val="bg1"/>
                </a:solidFill>
                <a:effectLst/>
              </a:rPr>
              <a:t>His only medications were nasal fluticasone and oral tamsulosin.</a:t>
            </a:r>
            <a:r>
              <a:rPr lang="en-US" sz="2800" dirty="0">
                <a:solidFill>
                  <a:schemeClr val="bg1"/>
                </a:solidFill>
              </a:rPr>
              <a:t> </a:t>
            </a:r>
            <a:endParaRPr lang="en-US" sz="2800" b="0" i="0" dirty="0">
              <a:solidFill>
                <a:schemeClr val="bg1"/>
              </a:solidFill>
              <a:effectLst/>
              <a:latin typeface="Arial" panose="020B0604020202020204" pitchFamily="34" charset="0"/>
            </a:endParaRPr>
          </a:p>
          <a:p>
            <a:r>
              <a:rPr lang="en-US" sz="2800" b="0" i="0" dirty="0">
                <a:solidFill>
                  <a:schemeClr val="bg1"/>
                </a:solidFill>
                <a:effectLst/>
              </a:rPr>
              <a:t>After thorough evaluation and imaging, he was scheduled for anterior lumbar interbody fusion (ALIF) with bone autograft from the iliac crest.</a:t>
            </a:r>
            <a:endParaRPr lang="en-US" sz="2800" dirty="0">
              <a:solidFill>
                <a:schemeClr val="bg1"/>
              </a:solidFill>
            </a:endParaRPr>
          </a:p>
          <a:p>
            <a:r>
              <a:rPr lang="en-US" sz="2800" dirty="0">
                <a:solidFill>
                  <a:schemeClr val="bg1"/>
                </a:solidFill>
              </a:rPr>
              <a:t>The operation was performed by two surgeons; the senior spine surgeon performed the ALIF while the junior surgeon managed the incision and the bone graft donor site.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5</a:t>
            </a:fld>
            <a:endParaRPr lang="en-US">
              <a:solidFill>
                <a:srgbClr val="0082BA">
                  <a:lumMod val="50000"/>
                </a:srgbClr>
              </a:solidFill>
            </a:endParaRPr>
          </a:p>
        </p:txBody>
      </p:sp>
    </p:spTree>
    <p:custDataLst>
      <p:tags r:id="rId2"/>
    </p:custDataLst>
    <p:extLst>
      <p:ext uri="{BB962C8B-B14F-4D97-AF65-F5344CB8AC3E}">
        <p14:creationId xmlns:p14="http://schemas.microsoft.com/office/powerpoint/2010/main" val="175935727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(2)</a:t>
            </a:r>
            <a:endParaRPr lang="en-US">
              <a:solidFill>
                <a:schemeClr val="bg1"/>
              </a:solidFill>
            </a:endParaRPr>
          </a:p>
        </p:txBody>
      </p:sp>
      <p:sp>
        <p:nvSpPr>
          <p:cNvPr id="3" name="Content Placeholder 2"/>
          <p:cNvSpPr>
            <a:spLocks noGrp="1"/>
          </p:cNvSpPr>
          <p:nvPr>
            <p:ph idx="1"/>
          </p:nvPr>
        </p:nvSpPr>
        <p:spPr>
          <a:xfrm>
            <a:off x="261849" y="1105244"/>
            <a:ext cx="11528210" cy="5475624"/>
          </a:xfrm>
        </p:spPr>
        <p:txBody>
          <a:bodyPr vert="horz" lIns="91440" tIns="45720" rIns="91440" bIns="45720" rtlCol="0" anchor="t">
            <a:noAutofit/>
          </a:bodyPr>
          <a:lstStyle/>
          <a:p>
            <a:r>
              <a:rPr lang="en-US" sz="2600" b="0" i="0" dirty="0">
                <a:solidFill>
                  <a:schemeClr val="bg1"/>
                </a:solidFill>
                <a:effectLst/>
              </a:rPr>
              <a:t>The circumstances are unclear, but there was difficulty achieving intraoperative hemostasis, and the patient left the operating room (OR) with the bone graft donor site open and oozing blood. </a:t>
            </a:r>
            <a:endParaRPr lang="en-US"/>
          </a:p>
          <a:p>
            <a:pPr lvl="1"/>
            <a:r>
              <a:rPr lang="en-US" sz="2400" b="0" i="0" dirty="0">
                <a:solidFill>
                  <a:schemeClr val="bg1"/>
                </a:solidFill>
                <a:effectLst/>
              </a:rPr>
              <a:t>He was still bleeding in the </a:t>
            </a:r>
            <a:r>
              <a:rPr lang="en-US" sz="2400" b="0" i="0" dirty="0" err="1">
                <a:solidFill>
                  <a:schemeClr val="bg1"/>
                </a:solidFill>
                <a:effectLst/>
              </a:rPr>
              <a:t>postanesthesia</a:t>
            </a:r>
            <a:r>
              <a:rPr lang="en-US" sz="2400" b="0" i="0" dirty="0">
                <a:solidFill>
                  <a:schemeClr val="bg1"/>
                </a:solidFill>
                <a:effectLst/>
              </a:rPr>
              <a:t> care unit (PACU), where the nurse called the attending physician </a:t>
            </a:r>
            <a:r>
              <a:rPr lang="en-US" sz="2400" dirty="0">
                <a:solidFill>
                  <a:schemeClr val="bg1"/>
                </a:solidFill>
              </a:rPr>
              <a:t>3 </a:t>
            </a:r>
            <a:r>
              <a:rPr lang="en-US" sz="2400" b="0" i="0" dirty="0">
                <a:solidFill>
                  <a:schemeClr val="bg1"/>
                </a:solidFill>
                <a:effectLst/>
              </a:rPr>
              <a:t>times to report hypotension and oozing blood.</a:t>
            </a:r>
            <a:r>
              <a:rPr lang="en-US" sz="2400" dirty="0">
                <a:solidFill>
                  <a:schemeClr val="bg1"/>
                </a:solidFill>
              </a:rPr>
              <a:t> </a:t>
            </a:r>
            <a:endParaRPr lang="en-US" sz="2400" b="0" i="0" dirty="0">
              <a:solidFill>
                <a:schemeClr val="bg1"/>
              </a:solidFill>
              <a:effectLst/>
            </a:endParaRPr>
          </a:p>
          <a:p>
            <a:pPr lvl="1"/>
            <a:r>
              <a:rPr lang="en-US" sz="2400" b="0" i="0" dirty="0">
                <a:solidFill>
                  <a:schemeClr val="bg1"/>
                </a:solidFill>
                <a:effectLst/>
              </a:rPr>
              <a:t>Each time, the surgeon ordered </a:t>
            </a:r>
            <a:r>
              <a:rPr lang="en-US" sz="2400" b="0" i="0" dirty="0" err="1">
                <a:solidFill>
                  <a:schemeClr val="bg1"/>
                </a:solidFill>
                <a:effectLst/>
              </a:rPr>
              <a:t>hetastarch</a:t>
            </a:r>
            <a:r>
              <a:rPr lang="en-US" sz="2400" b="0" i="0" dirty="0">
                <a:solidFill>
                  <a:schemeClr val="bg1"/>
                </a:solidFill>
                <a:effectLst/>
              </a:rPr>
              <a:t> for volume expansion. </a:t>
            </a:r>
          </a:p>
          <a:p>
            <a:r>
              <a:rPr lang="en-US" sz="2600" dirty="0">
                <a:solidFill>
                  <a:schemeClr val="bg1"/>
                </a:solidFill>
              </a:rPr>
              <a:t>The patient was transferred to a general surgical recovery bed, with vital signs ordered every 4 hours. </a:t>
            </a:r>
            <a:endParaRPr lang="en-US" sz="2600" dirty="0">
              <a:solidFill>
                <a:srgbClr val="000000"/>
              </a:solidFill>
            </a:endParaRPr>
          </a:p>
          <a:p>
            <a:pPr lvl="1"/>
            <a:r>
              <a:rPr lang="en-US" sz="2400" dirty="0">
                <a:solidFill>
                  <a:schemeClr val="bg1"/>
                </a:solidFill>
              </a:rPr>
              <a:t>Over the next 14 hours, the patient’s blood pressure remained at or below 90/60, and he was described as diaphoretic, clammy, and pale, with a weak and thready pulse. </a:t>
            </a:r>
          </a:p>
          <a:p>
            <a:pPr lvl="1"/>
            <a:r>
              <a:rPr lang="en-US" sz="2400" dirty="0">
                <a:solidFill>
                  <a:schemeClr val="bg1"/>
                </a:solidFill>
              </a:rPr>
              <a:t>He complained of back and pelvic pain, not feeling right, and expressed feelings of impending doom. </a:t>
            </a:r>
          </a:p>
          <a:p>
            <a:endParaRPr lang="en-US" sz="28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200604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Case Details (3)</a:t>
            </a:r>
            <a:endParaRPr lang="en-US" dirty="0">
              <a:solidFill>
                <a:schemeClr val="bg1"/>
              </a:solidFill>
            </a:endParaRPr>
          </a:p>
        </p:txBody>
      </p:sp>
      <p:sp>
        <p:nvSpPr>
          <p:cNvPr id="3" name="Content Placeholder 2"/>
          <p:cNvSpPr>
            <a:spLocks noGrp="1"/>
          </p:cNvSpPr>
          <p:nvPr>
            <p:ph idx="1"/>
          </p:nvPr>
        </p:nvSpPr>
        <p:spPr>
          <a:xfrm>
            <a:off x="373818" y="1081605"/>
            <a:ext cx="11484667" cy="5101881"/>
          </a:xfrm>
        </p:spPr>
        <p:txBody>
          <a:bodyPr vert="horz" lIns="91440" tIns="45720" rIns="91440" bIns="45720" rtlCol="0" anchor="t">
            <a:noAutofit/>
          </a:bodyPr>
          <a:lstStyle/>
          <a:p>
            <a:r>
              <a:rPr lang="en-US" sz="2600" b="0" i="0" dirty="0">
                <a:solidFill>
                  <a:schemeClr val="bg1"/>
                </a:solidFill>
                <a:effectLst/>
              </a:rPr>
              <a:t>The next morning, the nurse found the patient to be “asleep” and “unresponsive.” </a:t>
            </a:r>
          </a:p>
          <a:p>
            <a:r>
              <a:rPr lang="en-US" sz="2600" b="0" i="0" dirty="0">
                <a:solidFill>
                  <a:schemeClr val="bg1"/>
                </a:solidFill>
                <a:effectLst/>
              </a:rPr>
              <a:t>On surgical rounds, he was noted to be in hypovolemic shock and the team immediately ordered laboratory tests and a blood transfusion. </a:t>
            </a:r>
          </a:p>
          <a:p>
            <a:r>
              <a:rPr lang="en-US" sz="2600" b="0" i="0" dirty="0">
                <a:solidFill>
                  <a:schemeClr val="bg1"/>
                </a:solidFill>
                <a:effectLst/>
              </a:rPr>
              <a:t>Imaging of the surgical site was ordered, but before it could be completed, cardiac biomarkers returned, and electrocardiography confirmed a non-ST segment elevation myocardial infarction (NSTEMI). </a:t>
            </a:r>
          </a:p>
          <a:p>
            <a:r>
              <a:rPr lang="en-US" sz="2600" b="0" i="0" dirty="0">
                <a:solidFill>
                  <a:schemeClr val="bg1"/>
                </a:solidFill>
                <a:effectLst/>
              </a:rPr>
              <a:t>The patient was transferred to an intensive care unit and resuscitative efforts were initiated, but the patient expired from multiorgan failure resulting from hypovolemic shock. </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921885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433494" y="1130301"/>
            <a:ext cx="11213675" cy="1362075"/>
          </a:xfrm>
        </p:spPr>
        <p:txBody>
          <a:bodyPr>
            <a:noAutofit/>
          </a:bodyPr>
          <a:lstStyle/>
          <a:p>
            <a:pPr algn="ctr"/>
            <a:r>
              <a:rPr lang="en-US" sz="3600" dirty="0"/>
              <a:t>Hemorrhagic Shock after Elective Spine Surgery: Failure to Rescue after Limited Response to Nursing Concerns</a:t>
            </a:r>
            <a:endParaRPr lang="en-US" sz="3200" dirty="0"/>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754380" y="3568633"/>
            <a:ext cx="10892789" cy="2100002"/>
          </a:xfrm>
        </p:spPr>
        <p:txBody>
          <a:bodyPr>
            <a:noAutofit/>
          </a:bodyPr>
          <a:lstStyle/>
          <a:p>
            <a:pPr algn="ctr"/>
            <a:r>
              <a:rPr lang="en-US" sz="3600" b="1" dirty="0">
                <a:solidFill>
                  <a:srgbClr val="FFEFBF"/>
                </a:solidFill>
              </a:rPr>
              <a:t>THE COMMENTARY</a:t>
            </a:r>
          </a:p>
          <a:p>
            <a:pPr algn="ctr"/>
            <a:r>
              <a:rPr lang="en-US" sz="3200" dirty="0"/>
              <a:t>By </a:t>
            </a:r>
            <a:r>
              <a:rPr lang="fr-FR" sz="3200" dirty="0"/>
              <a:t>Scott Zakaluzny, MD, FACS</a:t>
            </a:r>
            <a:endParaRPr lang="en-US" sz="3200" dirty="0"/>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8</a:t>
            </a:fld>
            <a:endParaRPr lang="en-US"/>
          </a:p>
        </p:txBody>
      </p:sp>
    </p:spTree>
    <p:custDataLst>
      <p:tags r:id="rId1"/>
    </p:custDataLst>
    <p:extLst>
      <p:ext uri="{BB962C8B-B14F-4D97-AF65-F5344CB8AC3E}">
        <p14:creationId xmlns:p14="http://schemas.microsoft.com/office/powerpoint/2010/main" val="1303652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dirty="0"/>
              <a:t>Background</a:t>
            </a:r>
            <a:endParaRPr lang="en-US" cap="none" dirty="0"/>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9</a:t>
            </a:fld>
            <a:endParaRPr lang="en-US"/>
          </a:p>
        </p:txBody>
      </p:sp>
    </p:spTree>
    <p:custDataLst>
      <p:tags r:id="rId1"/>
    </p:custDataLst>
    <p:extLst>
      <p:ext uri="{BB962C8B-B14F-4D97-AF65-F5344CB8AC3E}">
        <p14:creationId xmlns:p14="http://schemas.microsoft.com/office/powerpoint/2010/main" val="11720350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t60AfChP"/>
  <p:tag name="ARTICULATE_SLIDE_COUNT" val="3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WebMM Slide Template-Nov 2017.potx" id="{084D9F91-CDBC-4609-B44D-9D2907DEB407}" vid="{243FBF84-3FD3-4611-9831-FEC06229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35db7404-a3cf-4176-aa88-e2959223dcaa">
      <UserInfo>
        <DisplayName>Meghan S Weyrich</DisplayName>
        <AccountId>13</AccountId>
        <AccountType/>
      </UserInfo>
      <UserInfo>
        <DisplayName>Patrick Romano</DisplayName>
        <AccountId>34</AccountId>
        <AccountType/>
      </UserInfo>
      <UserInfo>
        <DisplayName>Garth H. Utter</DisplayName>
        <AccountId>371</AccountId>
        <AccountType/>
      </UserInfo>
      <UserInfo>
        <DisplayName>Kristen Bettega</DisplayName>
        <AccountId>124</AccountId>
        <AccountType/>
      </UserInfo>
      <UserInfo>
        <DisplayName>Noelle Boctor</DisplayName>
        <AccountId>1291</AccountId>
        <AccountType/>
      </UserInfo>
      <UserInfo>
        <DisplayName>Amy Nichols</DisplayName>
        <AccountId>843</AccountId>
        <AccountType/>
      </UserInfo>
      <UserInfo>
        <DisplayName>Deb Bakerjian</DisplayName>
        <AccountId>6</AccountId>
        <AccountType/>
      </UserInfo>
    </SharedWithUsers>
    <TaxCatchAll xmlns="35db7404-a3cf-4176-aa88-e2959223dcaa" xsi:nil="true"/>
    <lcf76f155ced4ddcb4097134ff3c332f xmlns="2460d5cb-695c-454b-9137-a379ab2c8b6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6C7F33BFC31F041B89E42456A791E19" ma:contentTypeVersion="17" ma:contentTypeDescription="Create a new document." ma:contentTypeScope="" ma:versionID="24c81d82cbdbc4d926e8f7e549867b18">
  <xsd:schema xmlns:xsd="http://www.w3.org/2001/XMLSchema" xmlns:xs="http://www.w3.org/2001/XMLSchema" xmlns:p="http://schemas.microsoft.com/office/2006/metadata/properties" xmlns:ns2="2460d5cb-695c-454b-9137-a379ab2c8b6f" xmlns:ns3="35db7404-a3cf-4176-aa88-e2959223dcaa" targetNamespace="http://schemas.microsoft.com/office/2006/metadata/properties" ma:root="true" ma:fieldsID="3aeccd6f68fbc66fc5f7081c3e3056c9" ns2:_="" ns3:_="">
    <xsd:import namespace="2460d5cb-695c-454b-9137-a379ab2c8b6f"/>
    <xsd:import namespace="35db7404-a3cf-4176-aa88-e2959223dc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60d5cb-695c-454b-9137-a379ab2c8b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19ba80e-4ed7-42b5-a1d2-490ece9b8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db7404-a3cf-4176-aa88-e2959223dca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dc211e6-0b77-4b7f-9f24-28edb7686d95}" ma:internalName="TaxCatchAll" ma:showField="CatchAllData" ma:web="35db7404-a3cf-4176-aa88-e2959223dc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585058-91B3-430C-9A8E-FFBB22DD1730}">
  <ds:schemaRefs>
    <ds:schemaRef ds:uri="http://schemas.microsoft.com/office/2006/documentManagement/types"/>
    <ds:schemaRef ds:uri="http://purl.org/dc/terms/"/>
    <ds:schemaRef ds:uri="http://schemas.openxmlformats.org/package/2006/metadata/core-properties"/>
    <ds:schemaRef ds:uri="http://purl.org/dc/elements/1.1/"/>
    <ds:schemaRef ds:uri="http://www.w3.org/XML/1998/namespace"/>
    <ds:schemaRef ds:uri="http://schemas.microsoft.com/office/2006/metadata/properties"/>
    <ds:schemaRef ds:uri="http://schemas.microsoft.com/office/infopath/2007/PartnerControls"/>
    <ds:schemaRef ds:uri="35db7404-a3cf-4176-aa88-e2959223dcaa"/>
    <ds:schemaRef ds:uri="2460d5cb-695c-454b-9137-a379ab2c8b6f"/>
    <ds:schemaRef ds:uri="http://purl.org/dc/dcmitype/"/>
  </ds:schemaRefs>
</ds:datastoreItem>
</file>

<file path=customXml/itemProps2.xml><?xml version="1.0" encoding="utf-8"?>
<ds:datastoreItem xmlns:ds="http://schemas.openxmlformats.org/officeDocument/2006/customXml" ds:itemID="{78E05DD5-590B-4236-B645-7778AF1CB86C}">
  <ds:schemaRefs>
    <ds:schemaRef ds:uri="http://schemas.microsoft.com/sharepoint/v3/contenttype/forms"/>
  </ds:schemaRefs>
</ds:datastoreItem>
</file>

<file path=customXml/itemProps3.xml><?xml version="1.0" encoding="utf-8"?>
<ds:datastoreItem xmlns:ds="http://schemas.openxmlformats.org/officeDocument/2006/customXml" ds:itemID="{2F92C085-92D7-4397-B838-DB1007AECF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60d5cb-695c-454b-9137-a379ab2c8b6f"/>
    <ds:schemaRef ds:uri="35db7404-a3cf-4176-aa88-e2959223dc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1798</TotalTime>
  <Words>3340</Words>
  <Application>Microsoft Office PowerPoint</Application>
  <PresentationFormat>Widescreen</PresentationFormat>
  <Paragraphs>215</Paragraphs>
  <Slides>31</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Courier New</vt:lpstr>
      <vt:lpstr>Symbol</vt:lpstr>
      <vt:lpstr>Times New Roman</vt:lpstr>
      <vt:lpstr>Office Theme</vt:lpstr>
      <vt:lpstr>Spotlight</vt:lpstr>
      <vt:lpstr>Source and Credits</vt:lpstr>
      <vt:lpstr>Objectives</vt:lpstr>
      <vt:lpstr>Hemorrhagic Shock after Elective Spine Surgery: Failure to Rescue after Limited Response to Nursing Concerns</vt:lpstr>
      <vt:lpstr>Case Details (1)</vt:lpstr>
      <vt:lpstr>Case Details (2)</vt:lpstr>
      <vt:lpstr>Case Details (3)</vt:lpstr>
      <vt:lpstr>Hemorrhagic Shock after Elective Spine Surgery: Failure to Rescue after Limited Response to Nursing Concerns</vt:lpstr>
      <vt:lpstr>Background</vt:lpstr>
      <vt:lpstr>Background (1)</vt:lpstr>
      <vt:lpstr>MANAGEMENT OF INTRAOPERATIVE BLEEDING</vt:lpstr>
      <vt:lpstr>Management of Intraoperative Bleeding (1)</vt:lpstr>
      <vt:lpstr>Management of Intraoperative Bleeding (2)</vt:lpstr>
      <vt:lpstr>Management of Intraoperative Bleeding (3)</vt:lpstr>
      <vt:lpstr>Management of Intraoperative Bleeding (4)</vt:lpstr>
      <vt:lpstr>Management of Intraoperative Bleeding (5)</vt:lpstr>
      <vt:lpstr>Management of Intraoperative Bleeding (6)</vt:lpstr>
      <vt:lpstr>APPROACHES TO IMPROVING PATIENT SAFETY</vt:lpstr>
      <vt:lpstr>Approaches to Improving Patient Safety (1)</vt:lpstr>
      <vt:lpstr>Approaches to Improving Patient Safety (2)</vt:lpstr>
      <vt:lpstr>Approaches to Improving Patient Safety (3)</vt:lpstr>
      <vt:lpstr>Approaches to Improving Patient Safety (4)</vt:lpstr>
      <vt:lpstr>Approaches to Improving Patient Safety (5)</vt:lpstr>
      <vt:lpstr>Approaches to Improving Patient Safety (6)</vt:lpstr>
      <vt:lpstr>Approaches to Improving Patient Safety (7)</vt:lpstr>
      <vt:lpstr>CONCLUSION</vt:lpstr>
      <vt:lpstr>Conclusion (1)</vt:lpstr>
      <vt:lpstr>Take Home Points</vt:lpstr>
      <vt:lpstr>Take-Home Points</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Spotlight</dc:title>
  <dc:creator>Gupta, Kiran</dc:creator>
  <cp:lastModifiedBy>Kristen Bettega</cp:lastModifiedBy>
  <cp:revision>380</cp:revision>
  <dcterms:created xsi:type="dcterms:W3CDTF">2017-12-31T04:28:30Z</dcterms:created>
  <dcterms:modified xsi:type="dcterms:W3CDTF">2024-06-20T19:47:12Z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DB552980-304E-4FA6-AE7A-B6E8E22FBEDA</vt:lpwstr>
  </property>
  <property fmtid="{D5CDD505-2E9C-101B-9397-08002B2CF9AE}" pid="3" name="ArticulatePath">
    <vt:lpwstr>webmm.ahrq.gov.488_slideshow</vt:lpwstr>
  </property>
  <property fmtid="{D5CDD505-2E9C-101B-9397-08002B2CF9AE}" pid="4" name="ContentTypeId">
    <vt:lpwstr>0x01010046C7F33BFC31F041B89E42456A791E19</vt:lpwstr>
  </property>
  <property fmtid="{D5CDD505-2E9C-101B-9397-08002B2CF9AE}" pid="5" name="MediaServiceImageTags">
    <vt:lpwstr/>
  </property>
</Properties>
</file>