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ppt/tags/tag3.xml" ContentType="application/vnd.openxmlformats-officedocument.presentationml.tags+xml"/>
  <Override PartName="/ppt/tags/tag4.xml" ContentType="application/vnd.openxmlformats-officedocument.presentationml.tags+xml"/>
  <Override PartName="/ppt/notesSlides/notesSlide2.xml" ContentType="application/vnd.openxmlformats-officedocument.presentationml.notesSlide+xml"/>
  <Override PartName="/ppt/tags/tag5.xml" ContentType="application/vnd.openxmlformats-officedocument.presentationml.tags+xml"/>
  <Override PartName="/ppt/notesSlides/notesSlide3.xml" ContentType="application/vnd.openxmlformats-officedocument.presentationml.notesSlide+xml"/>
  <Override PartName="/ppt/theme/themeOverride1.xml" ContentType="application/vnd.openxmlformats-officedocument.themeOverride+xml"/>
  <Override PartName="/ppt/tags/tag6.xml" ContentType="application/vnd.openxmlformats-officedocument.presentationml.tags+xml"/>
  <Override PartName="/ppt/notesSlides/notesSlide4.xml" ContentType="application/vnd.openxmlformats-officedocument.presentationml.notesSlide+xml"/>
  <Override PartName="/ppt/tags/tag7.xml" ContentType="application/vnd.openxmlformats-officedocument.presentationml.tags+xml"/>
  <Override PartName="/ppt/notesSlides/notesSlide5.xml" ContentType="application/vnd.openxmlformats-officedocument.presentationml.notesSlide+xml"/>
  <Override PartName="/ppt/tags/tag8.xml" ContentType="application/vnd.openxmlformats-officedocument.presentationml.tags+xml"/>
  <Override PartName="/ppt/notesSlides/notesSlide6.xml" ContentType="application/vnd.openxmlformats-officedocument.presentationml.notesSlide+xml"/>
  <Override PartName="/ppt/tags/tag9.xml" ContentType="application/vnd.openxmlformats-officedocument.presentationml.tags+xml"/>
  <Override PartName="/ppt/tags/tag10.xml" ContentType="application/vnd.openxmlformats-officedocument.presentationml.tags+xml"/>
  <Override PartName="/ppt/notesSlides/notesSlide7.xml" ContentType="application/vnd.openxmlformats-officedocument.presentationml.notesSlide+xml"/>
  <Override PartName="/ppt/tags/tag11.xml" ContentType="application/vnd.openxmlformats-officedocument.presentationml.tags+xml"/>
  <Override PartName="/ppt/notesSlides/notesSlide8.xml" ContentType="application/vnd.openxmlformats-officedocument.presentationml.notesSlide+xml"/>
  <Override PartName="/ppt/tags/tag12.xml" ContentType="application/vnd.openxmlformats-officedocument.presentationml.tags+xml"/>
  <Override PartName="/ppt/notesSlides/notesSlide9.xml" ContentType="application/vnd.openxmlformats-officedocument.presentationml.notesSlide+xml"/>
  <Override PartName="/ppt/tags/tag13.xml" ContentType="application/vnd.openxmlformats-officedocument.presentationml.tags+xml"/>
  <Override PartName="/ppt/notesSlides/notesSlide10.xml" ContentType="application/vnd.openxmlformats-officedocument.presentationml.notesSlide+xml"/>
  <Override PartName="/ppt/tags/tag14.xml" ContentType="application/vnd.openxmlformats-officedocument.presentationml.tags+xml"/>
  <Override PartName="/ppt/notesSlides/notesSlide11.xml" ContentType="application/vnd.openxmlformats-officedocument.presentationml.notesSlide+xml"/>
  <Override PartName="/ppt/tags/tag15.xml" ContentType="application/vnd.openxmlformats-officedocument.presentationml.tags+xml"/>
  <Override PartName="/ppt/notesSlides/notesSlide12.xml" ContentType="application/vnd.openxmlformats-officedocument.presentationml.notesSlide+xml"/>
  <Override PartName="/ppt/tags/tag16.xml" ContentType="application/vnd.openxmlformats-officedocument.presentationml.tags+xml"/>
  <Override PartName="/ppt/notesSlides/notesSlide13.xml" ContentType="application/vnd.openxmlformats-officedocument.presentationml.notesSlide+xml"/>
  <Override PartName="/ppt/tags/tag17.xml" ContentType="application/vnd.openxmlformats-officedocument.presentationml.tags+xml"/>
  <Override PartName="/ppt/notesSlides/notesSlide14.xml" ContentType="application/vnd.openxmlformats-officedocument.presentationml.notesSlide+xml"/>
  <Override PartName="/ppt/tags/tag18.xml" ContentType="application/vnd.openxmlformats-officedocument.presentationml.tags+xml"/>
  <Override PartName="/ppt/notesSlides/notesSlide15.xml" ContentType="application/vnd.openxmlformats-officedocument.presentationml.notesSlide+xml"/>
  <Override PartName="/ppt/tags/tag19.xml" ContentType="application/vnd.openxmlformats-officedocument.presentationml.tags+xml"/>
  <Override PartName="/ppt/notesSlides/notesSlide16.xml" ContentType="application/vnd.openxmlformats-officedocument.presentationml.notesSlide+xml"/>
  <Override PartName="/ppt/tags/tag20.xml" ContentType="application/vnd.openxmlformats-officedocument.presentationml.tags+xml"/>
  <Override PartName="/ppt/notesSlides/notesSlide17.xml" ContentType="application/vnd.openxmlformats-officedocument.presentationml.notesSlide+xml"/>
  <Override PartName="/ppt/tags/tag21.xml" ContentType="application/vnd.openxmlformats-officedocument.presentationml.tags+xml"/>
  <Override PartName="/ppt/tags/tag22.xml" ContentType="application/vnd.openxmlformats-officedocument.presentationml.tags+xml"/>
  <Override PartName="/ppt/notesSlides/notesSlide18.xml" ContentType="application/vnd.openxmlformats-officedocument.presentationml.notesSlide+xml"/>
  <Override PartName="/ppt/tags/tag23.xml" ContentType="application/vnd.openxmlformats-officedocument.presentationml.tags+xml"/>
  <Override PartName="/ppt/notesSlides/notesSlide19.xml" ContentType="application/vnd.openxmlformats-officedocument.presentationml.notesSlide+xml"/>
  <Override PartName="/ppt/tags/tag24.xml" ContentType="application/vnd.openxmlformats-officedocument.presentationml.tags+xml"/>
  <Override PartName="/ppt/notesSlides/notesSlide20.xml" ContentType="application/vnd.openxmlformats-officedocument.presentationml.notesSlide+xml"/>
  <Override PartName="/ppt/tags/tag25.xml" ContentType="application/vnd.openxmlformats-officedocument.presentationml.tags+xml"/>
  <Override PartName="/ppt/notesSlides/notesSlide21.xml" ContentType="application/vnd.openxmlformats-officedocument.presentationml.notesSlide+xml"/>
  <Override PartName="/ppt/tags/tag26.xml" ContentType="application/vnd.openxmlformats-officedocument.presentationml.tags+xml"/>
  <Override PartName="/ppt/notesSlides/notesSlide22.xml" ContentType="application/vnd.openxmlformats-officedocument.presentationml.notesSlide+xml"/>
  <Override PartName="/ppt/tags/tag27.xml" ContentType="application/vnd.openxmlformats-officedocument.presentationml.tags+xml"/>
  <Override PartName="/ppt/notesSlides/notesSlide23.xml" ContentType="application/vnd.openxmlformats-officedocument.presentationml.notesSlide+xml"/>
  <Override PartName="/ppt/tags/tag28.xml" ContentType="application/vnd.openxmlformats-officedocument.presentationml.tags+xml"/>
  <Override PartName="/ppt/notesSlides/notesSlide24.xml" ContentType="application/vnd.openxmlformats-officedocument.presentationml.notesSlide+xml"/>
  <Override PartName="/ppt/tags/tag29.xml" ContentType="application/vnd.openxmlformats-officedocument.presentationml.tags+xml"/>
  <Override PartName="/ppt/notesSlides/notesSlide25.xml" ContentType="application/vnd.openxmlformats-officedocument.presentationml.notesSlide+xml"/>
  <Override PartName="/ppt/tags/tag30.xml" ContentType="application/vnd.openxmlformats-officedocument.presentationml.tags+xml"/>
  <Override PartName="/ppt/notesSlides/notesSlide26.xml" ContentType="application/vnd.openxmlformats-officedocument.presentationml.notesSlide+xml"/>
  <Override PartName="/ppt/tags/tag31.xml" ContentType="application/vnd.openxmlformats-officedocument.presentationml.tags+xml"/>
  <Override PartName="/ppt/notesSlides/notesSlide27.xml" ContentType="application/vnd.openxmlformats-officedocument.presentationml.notesSlide+xml"/>
  <Override PartName="/ppt/tags/tag32.xml" ContentType="application/vnd.openxmlformats-officedocument.presentationml.tags+xml"/>
  <Override PartName="/ppt/tags/tag33.xml" ContentType="application/vnd.openxmlformats-officedocument.presentationml.tags+xml"/>
  <Override PartName="/ppt/notesSlides/notesSlide28.xml" ContentType="application/vnd.openxmlformats-officedocument.presentationml.notesSlide+xml"/>
  <Override PartName="/ppt/tags/tag34.xml" ContentType="application/vnd.openxmlformats-officedocument.presentationml.tags+xml"/>
  <Override PartName="/ppt/tags/tag35.xml" ContentType="application/vnd.openxmlformats-officedocument.presentationml.tags+xml"/>
  <Override PartName="/ppt/notesSlides/notesSlide29.xml" ContentType="application/vnd.openxmlformats-officedocument.presentationml.notesSlide+xml"/>
  <Override PartName="/ppt/tags/tag36.xml" ContentType="application/vnd.openxmlformats-officedocument.presentationml.tags+xml"/>
  <Override PartName="/ppt/notesSlides/notesSlide30.xml" ContentType="application/vnd.openxmlformats-officedocument.presentationml.notesSlid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48" r:id="rId4"/>
  </p:sldMasterIdLst>
  <p:notesMasterIdLst>
    <p:notesMasterId r:id="rId40"/>
  </p:notesMasterIdLst>
  <p:handoutMasterIdLst>
    <p:handoutMasterId r:id="rId41"/>
  </p:handoutMasterIdLst>
  <p:sldIdLst>
    <p:sldId id="256" r:id="rId5"/>
    <p:sldId id="258" r:id="rId6"/>
    <p:sldId id="259" r:id="rId7"/>
    <p:sldId id="326" r:id="rId8"/>
    <p:sldId id="260" r:id="rId9"/>
    <p:sldId id="655" r:id="rId10"/>
    <p:sldId id="346" r:id="rId11"/>
    <p:sldId id="716" r:id="rId12"/>
    <p:sldId id="767" r:id="rId13"/>
    <p:sldId id="768" r:id="rId14"/>
    <p:sldId id="769" r:id="rId15"/>
    <p:sldId id="770" r:id="rId16"/>
    <p:sldId id="771" r:id="rId17"/>
    <p:sldId id="772" r:id="rId18"/>
    <p:sldId id="773" r:id="rId19"/>
    <p:sldId id="774" r:id="rId20"/>
    <p:sldId id="775" r:id="rId21"/>
    <p:sldId id="776" r:id="rId22"/>
    <p:sldId id="777" r:id="rId23"/>
    <p:sldId id="765" r:id="rId24"/>
    <p:sldId id="778" r:id="rId25"/>
    <p:sldId id="779" r:id="rId26"/>
    <p:sldId id="780" r:id="rId27"/>
    <p:sldId id="781" r:id="rId28"/>
    <p:sldId id="782" r:id="rId29"/>
    <p:sldId id="783" r:id="rId30"/>
    <p:sldId id="784" r:id="rId31"/>
    <p:sldId id="785" r:id="rId32"/>
    <p:sldId id="786" r:id="rId33"/>
    <p:sldId id="787" r:id="rId34"/>
    <p:sldId id="357" r:id="rId35"/>
    <p:sldId id="371" r:id="rId36"/>
    <p:sldId id="372" r:id="rId37"/>
    <p:sldId id="373" r:id="rId38"/>
    <p:sldId id="788" r:id="rId39"/>
  </p:sldIdLst>
  <p:sldSz cx="12192000" cy="6858000"/>
  <p:notesSz cx="6858000" cy="9144000"/>
  <p:custDataLst>
    <p:tags r:id="rId42"/>
  </p:custDataLst>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78D2A22B-488B-6A7F-6A80-B6F776C0EA18}" name="Ana Enciso" initials="AE" userId="S::aenciso@ucdavis.edu::1c2f7895-291e-4249-9796-6950b257ffcc" providerId="AD"/>
  <p188:author id="{F1289C5A-9902-3F05-1AC7-D2AC87AA4163}" name="Patricia Poole" initials="PP" userId="S::plpoole@ucdavis.edu::39606d5d-5e1a-40e1-aa76-923d432a22bb"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Glee Van Loon" initials="GVL" lastIdx="9" clrIdx="0">
    <p:extLst>
      <p:ext uri="{19B8F6BF-5375-455C-9EA6-DF929625EA0E}">
        <p15:presenceInfo xmlns:p15="http://schemas.microsoft.com/office/powerpoint/2012/main" userId="S::gvanloon@ucdavis.edu::bd8c6217-3023-40a3-9dc4-e2b64e5b8a39" providerId="AD"/>
      </p:ext>
    </p:extLst>
  </p:cmAuthor>
  <p:cmAuthor id="2" name="Ana Enciso" initials="AE" lastIdx="10" clrIdx="1">
    <p:extLst>
      <p:ext uri="{19B8F6BF-5375-455C-9EA6-DF929625EA0E}">
        <p15:presenceInfo xmlns:p15="http://schemas.microsoft.com/office/powerpoint/2012/main" userId="S::aenciso@ucdavis.edu::1c2f7895-291e-4249-9796-6950b257ffcc" providerId="AD"/>
      </p:ext>
    </p:extLst>
  </p:cmAuthor>
  <p:cmAuthor id="3" name="Meghan S Weyrich" initials="MSW" lastIdx="10" clrIdx="2">
    <p:extLst>
      <p:ext uri="{19B8F6BF-5375-455C-9EA6-DF929625EA0E}">
        <p15:presenceInfo xmlns:p15="http://schemas.microsoft.com/office/powerpoint/2012/main" userId="S::masoulsby@ucdavis.edu::115c1379-d329-41f9-9705-0d76207b25e3"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EFBF"/>
    <a:srgbClr val="0095D7"/>
    <a:srgbClr val="81C2E3"/>
    <a:srgbClr val="0076AC"/>
    <a:srgbClr val="375963"/>
    <a:srgbClr val="426671"/>
    <a:srgbClr val="5B828E"/>
    <a:srgbClr val="93BCCA"/>
    <a:srgbClr val="78A1AE"/>
    <a:srgbClr val="59808C"/>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F63D1A5-48FF-1EB7-DB16-ED77519981FE}" v="135" dt="2024-07-14T23:40:23.380"/>
    <p1510:client id="{64C55D0E-8789-4EFF-9A0F-9241EA7C16DE}" v="1" dt="2024-07-15T16:34:15"/>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A111915-BE36-4E01-A7E5-04B1672EAD32}" styleName="Light Style 2 - Accent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F2DE63D5-997A-4646-A377-4702673A728D}" styleName="Light Style 2 - Accent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 styleId="{46F890A9-2807-4EBB-B81D-B2AA78EC7F39}" styleName="Dark Style 2 - Accent 5/Accent 6">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5">
              <a:tint val="20000"/>
            </a:schemeClr>
          </a:solidFill>
        </a:fill>
      </a:tcStyle>
    </a:lastRow>
    <a:firstRow>
      <a:tcTxStyle b="on">
        <a:fontRef idx="minor">
          <a:scrgbClr r="0" g="0" b="0"/>
        </a:fontRef>
        <a:schemeClr val="lt1"/>
      </a:tcTxStyle>
      <a:tcStyle>
        <a:tcBdr/>
        <a:fill>
          <a:solidFill>
            <a:schemeClr val="accent6"/>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1" d="100"/>
          <a:sy n="81" d="100"/>
        </p:scale>
        <p:origin x="725" y="62"/>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tags" Target="tags/tag1.xml"/><Relationship Id="rId47" Type="http://schemas.openxmlformats.org/officeDocument/2006/relationships/tableStyles" Target="tableStyles.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9" Type="http://schemas.openxmlformats.org/officeDocument/2006/relationships/slide" Target="slides/slide25.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notesMaster" Target="notesMasters/notesMaster1.xml"/><Relationship Id="rId45" Type="http://schemas.openxmlformats.org/officeDocument/2006/relationships/viewProps" Target="view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microsoft.com/office/2018/10/relationships/authors" Target="author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commentAuthors" Target="commentAuthors.xml"/><Relationship Id="rId48" Type="http://schemas.microsoft.com/office/2015/10/relationships/revisionInfo" Target="revisionInfo.xml"/><Relationship Id="rId8" Type="http://schemas.openxmlformats.org/officeDocument/2006/relationships/slide" Target="slides/slide4.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theme" Target="theme/theme1.xml"/><Relationship Id="rId20" Type="http://schemas.openxmlformats.org/officeDocument/2006/relationships/slide" Target="slides/slide16.xml"/><Relationship Id="rId41" Type="http://schemas.openxmlformats.org/officeDocument/2006/relationships/handoutMaster" Target="handoutMasters/handoutMaster1.xml"/><Relationship Id="rId1" Type="http://schemas.openxmlformats.org/officeDocument/2006/relationships/customXml" Target="../customXml/item1.xml"/><Relationship Id="rId6" Type="http://schemas.openxmlformats.org/officeDocument/2006/relationships/slide" Target="slides/slide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295C04F6-6940-7942-AF81-7225FB53FB0E}" type="datetimeFigureOut">
              <a:rPr lang="en-US" smtClean="0"/>
              <a:pPr/>
              <a:t>7/24/2024</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FE863E0E-CFB3-E441-A70A-F50C01541EF9}" type="slidenum">
              <a:rPr lang="en-US" smtClean="0"/>
              <a:pPr/>
              <a:t>‹#›</a:t>
            </a:fld>
            <a:endParaRPr lang="en-US"/>
          </a:p>
        </p:txBody>
      </p:sp>
    </p:spTree>
    <p:extLst>
      <p:ext uri="{BB962C8B-B14F-4D97-AF65-F5344CB8AC3E}">
        <p14:creationId xmlns:p14="http://schemas.microsoft.com/office/powerpoint/2010/main" val="1865997978"/>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3DA3F03-027B-1140-B66A-6D2AB34964F4}" type="datetimeFigureOut">
              <a:rPr lang="en-US" smtClean="0"/>
              <a:pPr/>
              <a:t>7/24/2024</a:t>
            </a:fld>
            <a:endParaRPr 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97AB6AA-3834-9F40-B368-98ECA5ECC815}" type="slidenum">
              <a:rPr lang="en-US" smtClean="0"/>
              <a:pPr/>
              <a:t>‹#›</a:t>
            </a:fld>
            <a:endParaRPr lang="en-US"/>
          </a:p>
        </p:txBody>
      </p:sp>
    </p:spTree>
    <p:extLst>
      <p:ext uri="{BB962C8B-B14F-4D97-AF65-F5344CB8AC3E}">
        <p14:creationId xmlns:p14="http://schemas.microsoft.com/office/powerpoint/2010/main" val="1131336003"/>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97AB6AA-3834-9F40-B368-98ECA5ECC815}" type="slidenum">
              <a:rPr lang="en-US" smtClean="0"/>
              <a:pPr/>
              <a:t>1</a:t>
            </a:fld>
            <a:endParaRPr lang="en-US"/>
          </a:p>
        </p:txBody>
      </p:sp>
    </p:spTree>
    <p:extLst>
      <p:ext uri="{BB962C8B-B14F-4D97-AF65-F5344CB8AC3E}">
        <p14:creationId xmlns:p14="http://schemas.microsoft.com/office/powerpoint/2010/main" val="283688317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97AB6AA-3834-9F40-B368-98ECA5ECC815}" type="slidenum">
              <a:rPr lang="en-US" smtClean="0"/>
              <a:pPr/>
              <a:t>12</a:t>
            </a:fld>
            <a:endParaRPr lang="en-US"/>
          </a:p>
        </p:txBody>
      </p:sp>
    </p:spTree>
    <p:extLst>
      <p:ext uri="{BB962C8B-B14F-4D97-AF65-F5344CB8AC3E}">
        <p14:creationId xmlns:p14="http://schemas.microsoft.com/office/powerpoint/2010/main" val="2070143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97AB6AA-3834-9F40-B368-98ECA5ECC815}" type="slidenum">
              <a:rPr lang="en-US" smtClean="0"/>
              <a:pPr/>
              <a:t>13</a:t>
            </a:fld>
            <a:endParaRPr lang="en-US"/>
          </a:p>
        </p:txBody>
      </p:sp>
    </p:spTree>
    <p:extLst>
      <p:ext uri="{BB962C8B-B14F-4D97-AF65-F5344CB8AC3E}">
        <p14:creationId xmlns:p14="http://schemas.microsoft.com/office/powerpoint/2010/main" val="155666485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97AB6AA-3834-9F40-B368-98ECA5ECC815}" type="slidenum">
              <a:rPr lang="en-US" smtClean="0"/>
              <a:pPr/>
              <a:t>14</a:t>
            </a:fld>
            <a:endParaRPr lang="en-US"/>
          </a:p>
        </p:txBody>
      </p:sp>
    </p:spTree>
    <p:extLst>
      <p:ext uri="{BB962C8B-B14F-4D97-AF65-F5344CB8AC3E}">
        <p14:creationId xmlns:p14="http://schemas.microsoft.com/office/powerpoint/2010/main" val="313478270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97AB6AA-3834-9F40-B368-98ECA5ECC815}" type="slidenum">
              <a:rPr lang="en-US" smtClean="0"/>
              <a:pPr/>
              <a:t>15</a:t>
            </a:fld>
            <a:endParaRPr lang="en-US"/>
          </a:p>
        </p:txBody>
      </p:sp>
    </p:spTree>
    <p:extLst>
      <p:ext uri="{BB962C8B-B14F-4D97-AF65-F5344CB8AC3E}">
        <p14:creationId xmlns:p14="http://schemas.microsoft.com/office/powerpoint/2010/main" val="116864800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97AB6AA-3834-9F40-B368-98ECA5ECC815}" type="slidenum">
              <a:rPr lang="en-US" smtClean="0"/>
              <a:pPr/>
              <a:t>16</a:t>
            </a:fld>
            <a:endParaRPr lang="en-US"/>
          </a:p>
        </p:txBody>
      </p:sp>
    </p:spTree>
    <p:extLst>
      <p:ext uri="{BB962C8B-B14F-4D97-AF65-F5344CB8AC3E}">
        <p14:creationId xmlns:p14="http://schemas.microsoft.com/office/powerpoint/2010/main" val="337562171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97AB6AA-3834-9F40-B368-98ECA5ECC815}" type="slidenum">
              <a:rPr lang="en-US" smtClean="0"/>
              <a:pPr/>
              <a:t>17</a:t>
            </a:fld>
            <a:endParaRPr lang="en-US"/>
          </a:p>
        </p:txBody>
      </p:sp>
    </p:spTree>
    <p:extLst>
      <p:ext uri="{BB962C8B-B14F-4D97-AF65-F5344CB8AC3E}">
        <p14:creationId xmlns:p14="http://schemas.microsoft.com/office/powerpoint/2010/main" val="370600709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97AB6AA-3834-9F40-B368-98ECA5ECC815}" type="slidenum">
              <a:rPr lang="en-US" smtClean="0"/>
              <a:pPr/>
              <a:t>18</a:t>
            </a:fld>
            <a:endParaRPr lang="en-US"/>
          </a:p>
        </p:txBody>
      </p:sp>
    </p:spTree>
    <p:extLst>
      <p:ext uri="{BB962C8B-B14F-4D97-AF65-F5344CB8AC3E}">
        <p14:creationId xmlns:p14="http://schemas.microsoft.com/office/powerpoint/2010/main" val="216616416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97AB6AA-3834-9F40-B368-98ECA5ECC815}" type="slidenum">
              <a:rPr lang="en-US" smtClean="0"/>
              <a:pPr/>
              <a:t>19</a:t>
            </a:fld>
            <a:endParaRPr lang="en-US"/>
          </a:p>
        </p:txBody>
      </p:sp>
    </p:spTree>
    <p:extLst>
      <p:ext uri="{BB962C8B-B14F-4D97-AF65-F5344CB8AC3E}">
        <p14:creationId xmlns:p14="http://schemas.microsoft.com/office/powerpoint/2010/main" val="409521414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97AB6AA-3834-9F40-B368-98ECA5ECC815}" type="slidenum">
              <a:rPr lang="en-US" smtClean="0"/>
              <a:pPr/>
              <a:t>21</a:t>
            </a:fld>
            <a:endParaRPr lang="en-US"/>
          </a:p>
        </p:txBody>
      </p:sp>
    </p:spTree>
    <p:extLst>
      <p:ext uri="{BB962C8B-B14F-4D97-AF65-F5344CB8AC3E}">
        <p14:creationId xmlns:p14="http://schemas.microsoft.com/office/powerpoint/2010/main" val="237189175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97AB6AA-3834-9F40-B368-98ECA5ECC815}" type="slidenum">
              <a:rPr lang="en-US" smtClean="0"/>
              <a:pPr/>
              <a:t>22</a:t>
            </a:fld>
            <a:endParaRPr lang="en-US"/>
          </a:p>
        </p:txBody>
      </p:sp>
    </p:spTree>
    <p:extLst>
      <p:ext uri="{BB962C8B-B14F-4D97-AF65-F5344CB8AC3E}">
        <p14:creationId xmlns:p14="http://schemas.microsoft.com/office/powerpoint/2010/main" val="15081471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97AB6AA-3834-9F40-B368-98ECA5ECC815}" type="slidenum">
              <a:rPr lang="en-US" smtClean="0"/>
              <a:pPr/>
              <a:t>3</a:t>
            </a:fld>
            <a:endParaRPr lang="en-US"/>
          </a:p>
        </p:txBody>
      </p:sp>
    </p:spTree>
    <p:extLst>
      <p:ext uri="{BB962C8B-B14F-4D97-AF65-F5344CB8AC3E}">
        <p14:creationId xmlns:p14="http://schemas.microsoft.com/office/powerpoint/2010/main" val="2165069674"/>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97AB6AA-3834-9F40-B368-98ECA5ECC815}" type="slidenum">
              <a:rPr lang="en-US" smtClean="0"/>
              <a:pPr/>
              <a:t>23</a:t>
            </a:fld>
            <a:endParaRPr lang="en-US"/>
          </a:p>
        </p:txBody>
      </p:sp>
    </p:spTree>
    <p:extLst>
      <p:ext uri="{BB962C8B-B14F-4D97-AF65-F5344CB8AC3E}">
        <p14:creationId xmlns:p14="http://schemas.microsoft.com/office/powerpoint/2010/main" val="1889352073"/>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97AB6AA-3834-9F40-B368-98ECA5ECC815}" type="slidenum">
              <a:rPr lang="en-US" smtClean="0"/>
              <a:pPr/>
              <a:t>24</a:t>
            </a:fld>
            <a:endParaRPr lang="en-US"/>
          </a:p>
        </p:txBody>
      </p:sp>
    </p:spTree>
    <p:extLst>
      <p:ext uri="{BB962C8B-B14F-4D97-AF65-F5344CB8AC3E}">
        <p14:creationId xmlns:p14="http://schemas.microsoft.com/office/powerpoint/2010/main" val="154695887"/>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97AB6AA-3834-9F40-B368-98ECA5ECC815}" type="slidenum">
              <a:rPr lang="en-US" smtClean="0"/>
              <a:pPr/>
              <a:t>25</a:t>
            </a:fld>
            <a:endParaRPr lang="en-US"/>
          </a:p>
        </p:txBody>
      </p:sp>
    </p:spTree>
    <p:extLst>
      <p:ext uri="{BB962C8B-B14F-4D97-AF65-F5344CB8AC3E}">
        <p14:creationId xmlns:p14="http://schemas.microsoft.com/office/powerpoint/2010/main" val="2432390971"/>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97AB6AA-3834-9F40-B368-98ECA5ECC815}" type="slidenum">
              <a:rPr lang="en-US" smtClean="0"/>
              <a:pPr/>
              <a:t>26</a:t>
            </a:fld>
            <a:endParaRPr lang="en-US"/>
          </a:p>
        </p:txBody>
      </p:sp>
    </p:spTree>
    <p:extLst>
      <p:ext uri="{BB962C8B-B14F-4D97-AF65-F5344CB8AC3E}">
        <p14:creationId xmlns:p14="http://schemas.microsoft.com/office/powerpoint/2010/main" val="581403876"/>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97AB6AA-3834-9F40-B368-98ECA5ECC815}" type="slidenum">
              <a:rPr lang="en-US" smtClean="0"/>
              <a:pPr/>
              <a:t>27</a:t>
            </a:fld>
            <a:endParaRPr lang="en-US"/>
          </a:p>
        </p:txBody>
      </p:sp>
    </p:spTree>
    <p:extLst>
      <p:ext uri="{BB962C8B-B14F-4D97-AF65-F5344CB8AC3E}">
        <p14:creationId xmlns:p14="http://schemas.microsoft.com/office/powerpoint/2010/main" val="4054374516"/>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97AB6AA-3834-9F40-B368-98ECA5ECC815}" type="slidenum">
              <a:rPr lang="en-US" smtClean="0"/>
              <a:pPr/>
              <a:t>28</a:t>
            </a:fld>
            <a:endParaRPr lang="en-US"/>
          </a:p>
        </p:txBody>
      </p:sp>
    </p:spTree>
    <p:extLst>
      <p:ext uri="{BB962C8B-B14F-4D97-AF65-F5344CB8AC3E}">
        <p14:creationId xmlns:p14="http://schemas.microsoft.com/office/powerpoint/2010/main" val="2458625272"/>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97AB6AA-3834-9F40-B368-98ECA5ECC815}" type="slidenum">
              <a:rPr lang="en-US" smtClean="0"/>
              <a:pPr/>
              <a:t>29</a:t>
            </a:fld>
            <a:endParaRPr lang="en-US"/>
          </a:p>
        </p:txBody>
      </p:sp>
    </p:spTree>
    <p:extLst>
      <p:ext uri="{BB962C8B-B14F-4D97-AF65-F5344CB8AC3E}">
        <p14:creationId xmlns:p14="http://schemas.microsoft.com/office/powerpoint/2010/main" val="1237213540"/>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97AB6AA-3834-9F40-B368-98ECA5ECC815}" type="slidenum">
              <a:rPr lang="en-US" smtClean="0"/>
              <a:pPr/>
              <a:t>30</a:t>
            </a:fld>
            <a:endParaRPr lang="en-US"/>
          </a:p>
        </p:txBody>
      </p:sp>
    </p:spTree>
    <p:extLst>
      <p:ext uri="{BB962C8B-B14F-4D97-AF65-F5344CB8AC3E}">
        <p14:creationId xmlns:p14="http://schemas.microsoft.com/office/powerpoint/2010/main" val="2336140980"/>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0" indent="0">
              <a:buFont typeface="Arial" panose="020B0604020202020204" pitchFamily="34" charset="0"/>
              <a:buNone/>
            </a:pPr>
            <a:endParaRPr lang="en-US"/>
          </a:p>
        </p:txBody>
      </p:sp>
      <p:sp>
        <p:nvSpPr>
          <p:cNvPr id="4" name="Slide Number Placeholder 3"/>
          <p:cNvSpPr>
            <a:spLocks noGrp="1"/>
          </p:cNvSpPr>
          <p:nvPr>
            <p:ph type="sldNum" sz="quarter" idx="10"/>
          </p:nvPr>
        </p:nvSpPr>
        <p:spPr/>
        <p:txBody>
          <a:bodyPr/>
          <a:lstStyle/>
          <a:p>
            <a:fld id="{C97AB6AA-3834-9F40-B368-98ECA5ECC815}" type="slidenum">
              <a:rPr lang="en-US" smtClean="0"/>
              <a:pPr/>
              <a:t>32</a:t>
            </a:fld>
            <a:endParaRPr lang="en-US"/>
          </a:p>
        </p:txBody>
      </p:sp>
    </p:spTree>
    <p:extLst>
      <p:ext uri="{BB962C8B-B14F-4D97-AF65-F5344CB8AC3E}">
        <p14:creationId xmlns:p14="http://schemas.microsoft.com/office/powerpoint/2010/main" val="3213884899"/>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0" indent="0">
              <a:buFont typeface="Arial" panose="020B0604020202020204" pitchFamily="34" charset="0"/>
              <a:buNone/>
            </a:pPr>
            <a:endParaRPr lang="en-US"/>
          </a:p>
        </p:txBody>
      </p:sp>
      <p:sp>
        <p:nvSpPr>
          <p:cNvPr id="4" name="Slide Number Placeholder 3"/>
          <p:cNvSpPr>
            <a:spLocks noGrp="1"/>
          </p:cNvSpPr>
          <p:nvPr>
            <p:ph type="sldNum" sz="quarter" idx="10"/>
          </p:nvPr>
        </p:nvSpPr>
        <p:spPr/>
        <p:txBody>
          <a:bodyPr/>
          <a:lstStyle/>
          <a:p>
            <a:fld id="{C97AB6AA-3834-9F40-B368-98ECA5ECC815}" type="slidenum">
              <a:rPr lang="en-US" smtClean="0"/>
              <a:pPr/>
              <a:t>34</a:t>
            </a:fld>
            <a:endParaRPr lang="en-US"/>
          </a:p>
        </p:txBody>
      </p:sp>
    </p:spTree>
    <p:extLst>
      <p:ext uri="{BB962C8B-B14F-4D97-AF65-F5344CB8AC3E}">
        <p14:creationId xmlns:p14="http://schemas.microsoft.com/office/powerpoint/2010/main" val="338577649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97AB6AA-3834-9F40-B368-98ECA5ECC815}" type="slidenum">
              <a:rPr lang="en-US" smtClean="0"/>
              <a:pPr/>
              <a:t>4</a:t>
            </a:fld>
            <a:endParaRPr lang="en-US"/>
          </a:p>
        </p:txBody>
      </p:sp>
    </p:spTree>
    <p:extLst>
      <p:ext uri="{BB962C8B-B14F-4D97-AF65-F5344CB8AC3E}">
        <p14:creationId xmlns:p14="http://schemas.microsoft.com/office/powerpoint/2010/main" val="3079068128"/>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0" indent="0">
              <a:buFont typeface="Arial" panose="020B0604020202020204" pitchFamily="34" charset="0"/>
              <a:buNone/>
            </a:pPr>
            <a:endParaRPr lang="en-US"/>
          </a:p>
        </p:txBody>
      </p:sp>
      <p:sp>
        <p:nvSpPr>
          <p:cNvPr id="4" name="Slide Number Placeholder 3"/>
          <p:cNvSpPr>
            <a:spLocks noGrp="1"/>
          </p:cNvSpPr>
          <p:nvPr>
            <p:ph type="sldNum" sz="quarter" idx="10"/>
          </p:nvPr>
        </p:nvSpPr>
        <p:spPr/>
        <p:txBody>
          <a:bodyPr/>
          <a:lstStyle/>
          <a:p>
            <a:fld id="{C97AB6AA-3834-9F40-B368-98ECA5ECC815}" type="slidenum">
              <a:rPr lang="en-US" smtClean="0"/>
              <a:pPr/>
              <a:t>35</a:t>
            </a:fld>
            <a:endParaRPr lang="en-US"/>
          </a:p>
        </p:txBody>
      </p:sp>
    </p:spTree>
    <p:extLst>
      <p:ext uri="{BB962C8B-B14F-4D97-AF65-F5344CB8AC3E}">
        <p14:creationId xmlns:p14="http://schemas.microsoft.com/office/powerpoint/2010/main" val="130754799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97AB6AA-3834-9F40-B368-98ECA5ECC815}" type="slidenum">
              <a:rPr lang="en-US" smtClean="0"/>
              <a:pPr/>
              <a:t>5</a:t>
            </a:fld>
            <a:endParaRPr lang="en-US"/>
          </a:p>
        </p:txBody>
      </p:sp>
    </p:spTree>
    <p:extLst>
      <p:ext uri="{BB962C8B-B14F-4D97-AF65-F5344CB8AC3E}">
        <p14:creationId xmlns:p14="http://schemas.microsoft.com/office/powerpoint/2010/main" val="30272440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97AB6AA-3834-9F40-B368-98ECA5ECC815}" type="slidenum">
              <a:rPr lang="en-US" smtClean="0"/>
              <a:pPr/>
              <a:t>6</a:t>
            </a:fld>
            <a:endParaRPr lang="en-US"/>
          </a:p>
        </p:txBody>
      </p:sp>
    </p:spTree>
    <p:extLst>
      <p:ext uri="{BB962C8B-B14F-4D97-AF65-F5344CB8AC3E}">
        <p14:creationId xmlns:p14="http://schemas.microsoft.com/office/powerpoint/2010/main" val="157277896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97AB6AA-3834-9F40-B368-98ECA5ECC815}" type="slidenum">
              <a:rPr lang="en-US" smtClean="0"/>
              <a:pPr/>
              <a:t>7</a:t>
            </a:fld>
            <a:endParaRPr lang="en-US"/>
          </a:p>
        </p:txBody>
      </p:sp>
    </p:spTree>
    <p:extLst>
      <p:ext uri="{BB962C8B-B14F-4D97-AF65-F5344CB8AC3E}">
        <p14:creationId xmlns:p14="http://schemas.microsoft.com/office/powerpoint/2010/main" val="341124981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97AB6AA-3834-9F40-B368-98ECA5ECC815}" type="slidenum">
              <a:rPr lang="en-US" smtClean="0"/>
              <a:pPr/>
              <a:t>9</a:t>
            </a:fld>
            <a:endParaRPr lang="en-US"/>
          </a:p>
        </p:txBody>
      </p:sp>
    </p:spTree>
    <p:extLst>
      <p:ext uri="{BB962C8B-B14F-4D97-AF65-F5344CB8AC3E}">
        <p14:creationId xmlns:p14="http://schemas.microsoft.com/office/powerpoint/2010/main" val="336616467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97AB6AA-3834-9F40-B368-98ECA5ECC815}" type="slidenum">
              <a:rPr lang="en-US" smtClean="0"/>
              <a:pPr/>
              <a:t>10</a:t>
            </a:fld>
            <a:endParaRPr lang="en-US"/>
          </a:p>
        </p:txBody>
      </p:sp>
    </p:spTree>
    <p:extLst>
      <p:ext uri="{BB962C8B-B14F-4D97-AF65-F5344CB8AC3E}">
        <p14:creationId xmlns:p14="http://schemas.microsoft.com/office/powerpoint/2010/main" val="20394121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97AB6AA-3834-9F40-B368-98ECA5ECC815}" type="slidenum">
              <a:rPr lang="en-US" smtClean="0"/>
              <a:pPr/>
              <a:t>11</a:t>
            </a:fld>
            <a:endParaRPr lang="en-US"/>
          </a:p>
        </p:txBody>
      </p:sp>
    </p:spTree>
    <p:extLst>
      <p:ext uri="{BB962C8B-B14F-4D97-AF65-F5344CB8AC3E}">
        <p14:creationId xmlns:p14="http://schemas.microsoft.com/office/powerpoint/2010/main" val="2429262478"/>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Master" Target="../slideMasters/slideMaster1.xml"/><Relationship Id="rId5" Type="http://schemas.openxmlformats.org/officeDocument/2006/relationships/image" Target="../media/image5.png"/><Relationship Id="rId4" Type="http://schemas.openxmlformats.org/officeDocument/2006/relationships/image" Target="../media/image4.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bg1"/>
        </a:solidFill>
        <a:effectLst/>
      </p:bgPr>
    </p:bg>
    <p:spTree>
      <p:nvGrpSpPr>
        <p:cNvPr id="1" name=""/>
        <p:cNvGrpSpPr/>
        <p:nvPr/>
      </p:nvGrpSpPr>
      <p:grpSpPr>
        <a:xfrm>
          <a:off x="0" y="0"/>
          <a:ext cx="0" cy="0"/>
          <a:chOff x="0" y="0"/>
          <a:chExt cx="0" cy="0"/>
        </a:xfrm>
      </p:grpSpPr>
      <p:pic>
        <p:nvPicPr>
          <p:cNvPr id="5" name="Picture 4"/>
          <p:cNvPicPr>
            <a:picLocks noChangeAspect="1"/>
          </p:cNvPicPr>
          <p:nvPr userDrawn="1"/>
        </p:nvPicPr>
        <p:blipFill rotWithShape="1">
          <a:blip r:embed="rId2" cstate="screen">
            <a:alphaModFix/>
            <a:extLst>
              <a:ext uri="{28A0092B-C50C-407E-A947-70E740481C1C}">
                <a14:useLocalDpi xmlns:a14="http://schemas.microsoft.com/office/drawing/2010/main"/>
              </a:ext>
            </a:extLst>
          </a:blip>
          <a:srcRect/>
          <a:stretch/>
        </p:blipFill>
        <p:spPr>
          <a:xfrm>
            <a:off x="0" y="1101687"/>
            <a:ext cx="12192000" cy="5756313"/>
          </a:xfrm>
          <a:prstGeom prst="rect">
            <a:avLst/>
          </a:prstGeom>
          <a:effectLst/>
        </p:spPr>
      </p:pic>
      <p:sp>
        <p:nvSpPr>
          <p:cNvPr id="16" name="Rectangle 15"/>
          <p:cNvSpPr/>
          <p:nvPr userDrawn="1"/>
        </p:nvSpPr>
        <p:spPr>
          <a:xfrm rot="10800000">
            <a:off x="0" y="5916058"/>
            <a:ext cx="12192000" cy="952959"/>
          </a:xfrm>
          <a:prstGeom prst="rect">
            <a:avLst/>
          </a:prstGeom>
          <a:gradFill>
            <a:gsLst>
              <a:gs pos="0">
                <a:schemeClr val="bg1"/>
              </a:gs>
              <a:gs pos="100000">
                <a:schemeClr val="bg1">
                  <a:alpha val="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11" name="Rectangle 10"/>
          <p:cNvSpPr/>
          <p:nvPr userDrawn="1"/>
        </p:nvSpPr>
        <p:spPr>
          <a:xfrm>
            <a:off x="1025005" y="1999962"/>
            <a:ext cx="10235913" cy="2810909"/>
          </a:xfrm>
          <a:prstGeom prst="rect">
            <a:avLst/>
          </a:prstGeom>
          <a:gradFill>
            <a:gsLst>
              <a:gs pos="0">
                <a:schemeClr val="accent1">
                  <a:lumMod val="50000"/>
                  <a:alpha val="98000"/>
                </a:schemeClr>
              </a:gs>
              <a:gs pos="100000">
                <a:srgbClr val="0076AC">
                  <a:alpha val="90000"/>
                </a:srgbClr>
              </a:gs>
            </a:gsLs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a:p>
        </p:txBody>
      </p:sp>
      <p:sp>
        <p:nvSpPr>
          <p:cNvPr id="2" name="Title 1"/>
          <p:cNvSpPr>
            <a:spLocks noGrp="1"/>
          </p:cNvSpPr>
          <p:nvPr>
            <p:ph type="ctrTitle"/>
          </p:nvPr>
        </p:nvSpPr>
        <p:spPr>
          <a:xfrm>
            <a:off x="1191741" y="2082686"/>
            <a:ext cx="9931043" cy="634572"/>
          </a:xfrm>
        </p:spPr>
        <p:txBody>
          <a:bodyPr/>
          <a:lstStyle>
            <a:lvl1pPr>
              <a:defRPr sz="2400" b="0">
                <a:solidFill>
                  <a:schemeClr val="bg1"/>
                </a:solidFill>
              </a:defRPr>
            </a:lvl1pPr>
          </a:lstStyle>
          <a:p>
            <a:r>
              <a:rPr lang="en-US"/>
              <a:t>Click to edit Master title style</a:t>
            </a:r>
          </a:p>
        </p:txBody>
      </p:sp>
      <p:sp>
        <p:nvSpPr>
          <p:cNvPr id="3" name="Subtitle 2"/>
          <p:cNvSpPr>
            <a:spLocks noGrp="1"/>
          </p:cNvSpPr>
          <p:nvPr>
            <p:ph type="subTitle" idx="1"/>
          </p:nvPr>
        </p:nvSpPr>
        <p:spPr>
          <a:xfrm>
            <a:off x="1191741" y="2798284"/>
            <a:ext cx="9931043" cy="1931560"/>
          </a:xfrm>
        </p:spPr>
        <p:txBody>
          <a:bodyPr>
            <a:normAutofit/>
          </a:bodyPr>
          <a:lstStyle>
            <a:lvl1pPr marL="0" indent="0" algn="l">
              <a:buNone/>
              <a:defRPr sz="3400" b="1">
                <a:solidFill>
                  <a:srgbClr val="FFEFB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pic>
        <p:nvPicPr>
          <p:cNvPr id="9" name="Picture 8"/>
          <p:cNvPicPr>
            <a:picLocks noChangeAspect="1"/>
          </p:cNvPicPr>
          <p:nvPr userDrawn="1"/>
        </p:nvPicPr>
        <p:blipFill>
          <a:blip r:embed="rId3">
            <a:extLst>
              <a:ext uri="{28A0092B-C50C-407E-A947-70E740481C1C}">
                <a14:useLocalDpi xmlns:a14="http://schemas.microsoft.com/office/drawing/2010/main"/>
              </a:ext>
            </a:extLst>
          </a:blip>
          <a:stretch>
            <a:fillRect/>
          </a:stretch>
        </p:blipFill>
        <p:spPr>
          <a:xfrm>
            <a:off x="256926" y="6178896"/>
            <a:ext cx="6784937" cy="564416"/>
          </a:xfrm>
          <a:prstGeom prst="rect">
            <a:avLst/>
          </a:prstGeom>
        </p:spPr>
      </p:pic>
      <p:sp>
        <p:nvSpPr>
          <p:cNvPr id="10" name="Rectangle 9"/>
          <p:cNvSpPr/>
          <p:nvPr userDrawn="1"/>
        </p:nvSpPr>
        <p:spPr>
          <a:xfrm>
            <a:off x="0" y="0"/>
            <a:ext cx="12192000" cy="1247084"/>
          </a:xfrm>
          <a:prstGeom prst="rect">
            <a:avLst/>
          </a:prstGeom>
          <a:gradFill>
            <a:gsLst>
              <a:gs pos="0">
                <a:schemeClr val="bg1"/>
              </a:gs>
              <a:gs pos="100000">
                <a:schemeClr val="bg1">
                  <a:lumMod val="9800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14" name="Rectangle 13"/>
          <p:cNvSpPr/>
          <p:nvPr userDrawn="1"/>
        </p:nvSpPr>
        <p:spPr>
          <a:xfrm>
            <a:off x="0" y="1246526"/>
            <a:ext cx="12192000" cy="91908"/>
          </a:xfrm>
          <a:prstGeom prst="rect">
            <a:avLst/>
          </a:prstGeom>
          <a:ln>
            <a:noFill/>
          </a:ln>
          <a:effectLst>
            <a:outerShdw blurRad="50800" dist="38100" dir="5400000" algn="t" rotWithShape="0">
              <a:prstClr val="black">
                <a:alpha val="19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pic>
        <p:nvPicPr>
          <p:cNvPr id="4" name="Picture 3"/>
          <p:cNvPicPr>
            <a:picLocks noChangeAspect="1"/>
          </p:cNvPicPr>
          <p:nvPr userDrawn="1"/>
        </p:nvPicPr>
        <p:blipFill>
          <a:blip r:embed="rId4" cstate="screen">
            <a:extLst>
              <a:ext uri="{28A0092B-C50C-407E-A947-70E740481C1C}">
                <a14:useLocalDpi xmlns:a14="http://schemas.microsoft.com/office/drawing/2010/main"/>
              </a:ext>
            </a:extLst>
          </a:blip>
          <a:stretch>
            <a:fillRect/>
          </a:stretch>
        </p:blipFill>
        <p:spPr>
          <a:xfrm>
            <a:off x="256926" y="204533"/>
            <a:ext cx="6592729" cy="874324"/>
          </a:xfrm>
          <a:prstGeom prst="rect">
            <a:avLst/>
          </a:prstGeom>
        </p:spPr>
      </p:pic>
      <p:pic>
        <p:nvPicPr>
          <p:cNvPr id="12" name="Picture 11"/>
          <p:cNvPicPr>
            <a:picLocks noChangeAspect="1"/>
          </p:cNvPicPr>
          <p:nvPr userDrawn="1"/>
        </p:nvPicPr>
        <p:blipFill>
          <a:blip r:embed="rId5" cstate="screen">
            <a:extLst>
              <a:ext uri="{28A0092B-C50C-407E-A947-70E740481C1C}">
                <a14:useLocalDpi xmlns:a14="http://schemas.microsoft.com/office/drawing/2010/main"/>
              </a:ext>
            </a:extLst>
          </a:blip>
          <a:stretch>
            <a:fillRect/>
          </a:stretch>
        </p:blipFill>
        <p:spPr>
          <a:xfrm>
            <a:off x="9782767" y="6195504"/>
            <a:ext cx="2125748" cy="547808"/>
          </a:xfrm>
          <a:prstGeom prst="rect">
            <a:avLst/>
          </a:prstGeom>
        </p:spPr>
      </p:pic>
    </p:spTree>
    <p:extLst>
      <p:ext uri="{BB962C8B-B14F-4D97-AF65-F5344CB8AC3E}">
        <p14:creationId xmlns:p14="http://schemas.microsoft.com/office/powerpoint/2010/main" val="19493213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p:cNvSpPr>
            <a:spLocks noGrp="1"/>
          </p:cNvSpPr>
          <p:nvPr>
            <p:ph type="sldNum" sz="quarter" idx="12"/>
          </p:nvPr>
        </p:nvSpPr>
        <p:spPr/>
        <p:txBody>
          <a:bodyPr/>
          <a:lstStyle/>
          <a:p>
            <a:fld id="{BDAF931E-EB67-594E-ACA8-DBD6EC3CDB9B}" type="slidenum">
              <a:rPr lang="en-US" smtClean="0"/>
              <a:pPr/>
              <a:t>‹#›</a:t>
            </a:fld>
            <a:endParaRPr lang="en-US"/>
          </a:p>
        </p:txBody>
      </p:sp>
    </p:spTree>
    <p:extLst>
      <p:ext uri="{BB962C8B-B14F-4D97-AF65-F5344CB8AC3E}">
        <p14:creationId xmlns:p14="http://schemas.microsoft.com/office/powerpoint/2010/main" val="13790244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p:cNvSpPr>
            <a:spLocks noGrp="1"/>
          </p:cNvSpPr>
          <p:nvPr>
            <p:ph type="sldNum" sz="quarter" idx="12"/>
          </p:nvPr>
        </p:nvSpPr>
        <p:spPr/>
        <p:txBody>
          <a:bodyPr/>
          <a:lstStyle/>
          <a:p>
            <a:fld id="{BDAF931E-EB67-594E-ACA8-DBD6EC3CDB9B}" type="slidenum">
              <a:rPr lang="en-US" smtClean="0"/>
              <a:pPr/>
              <a:t>‹#›</a:t>
            </a:fld>
            <a:endParaRPr lang="en-US"/>
          </a:p>
        </p:txBody>
      </p:sp>
    </p:spTree>
    <p:extLst>
      <p:ext uri="{BB962C8B-B14F-4D97-AF65-F5344CB8AC3E}">
        <p14:creationId xmlns:p14="http://schemas.microsoft.com/office/powerpoint/2010/main" val="32882390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Slide Number Placeholder 6"/>
          <p:cNvSpPr>
            <a:spLocks noGrp="1"/>
          </p:cNvSpPr>
          <p:nvPr>
            <p:ph type="sldNum" sz="quarter" idx="10"/>
          </p:nvPr>
        </p:nvSpPr>
        <p:spPr/>
        <p:txBody>
          <a:bodyPr/>
          <a:lstStyle/>
          <a:p>
            <a:fld id="{BDAF931E-EB67-594E-ACA8-DBD6EC3CDB9B}" type="slidenum">
              <a:rPr lang="en-US" smtClean="0"/>
              <a:pPr/>
              <a:t>‹#›</a:t>
            </a:fld>
            <a:endParaRPr lang="en-US"/>
          </a:p>
        </p:txBody>
      </p:sp>
    </p:spTree>
    <p:extLst>
      <p:ext uri="{BB962C8B-B14F-4D97-AF65-F5344CB8AC3E}">
        <p14:creationId xmlns:p14="http://schemas.microsoft.com/office/powerpoint/2010/main" val="20887245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bg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6" name="Slide Number Placeholder 5"/>
          <p:cNvSpPr>
            <a:spLocks noGrp="1"/>
          </p:cNvSpPr>
          <p:nvPr>
            <p:ph type="sldNum" sz="quarter" idx="12"/>
          </p:nvPr>
        </p:nvSpPr>
        <p:spPr/>
        <p:txBody>
          <a:bodyPr/>
          <a:lstStyle/>
          <a:p>
            <a:fld id="{BDAF931E-EB67-594E-ACA8-DBD6EC3CDB9B}" type="slidenum">
              <a:rPr lang="en-US" smtClean="0"/>
              <a:pPr/>
              <a:t>‹#›</a:t>
            </a:fld>
            <a:endParaRPr lang="en-US"/>
          </a:p>
        </p:txBody>
      </p:sp>
    </p:spTree>
    <p:extLst>
      <p:ext uri="{BB962C8B-B14F-4D97-AF65-F5344CB8AC3E}">
        <p14:creationId xmlns:p14="http://schemas.microsoft.com/office/powerpoint/2010/main" val="20839386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259264" y="1024570"/>
            <a:ext cx="5735136" cy="510159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024571"/>
            <a:ext cx="5775440" cy="510159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Slide Number Placeholder 6"/>
          <p:cNvSpPr>
            <a:spLocks noGrp="1"/>
          </p:cNvSpPr>
          <p:nvPr>
            <p:ph type="sldNum" sz="quarter" idx="12"/>
          </p:nvPr>
        </p:nvSpPr>
        <p:spPr/>
        <p:txBody>
          <a:bodyPr/>
          <a:lstStyle/>
          <a:p>
            <a:fld id="{BDAF931E-EB67-594E-ACA8-DBD6EC3CDB9B}" type="slidenum">
              <a:rPr lang="en-US" smtClean="0"/>
              <a:pPr/>
              <a:t>‹#›</a:t>
            </a:fld>
            <a:endParaRPr lang="en-US"/>
          </a:p>
        </p:txBody>
      </p:sp>
    </p:spTree>
    <p:extLst>
      <p:ext uri="{BB962C8B-B14F-4D97-AF65-F5344CB8AC3E}">
        <p14:creationId xmlns:p14="http://schemas.microsoft.com/office/powerpoint/2010/main" val="23027689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259264" y="1046603"/>
            <a:ext cx="5737253" cy="1128273"/>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259264" y="2174875"/>
            <a:ext cx="573725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046603"/>
            <a:ext cx="5779673" cy="1128273"/>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77967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Slide Number Placeholder 8"/>
          <p:cNvSpPr>
            <a:spLocks noGrp="1"/>
          </p:cNvSpPr>
          <p:nvPr>
            <p:ph type="sldNum" sz="quarter" idx="12"/>
          </p:nvPr>
        </p:nvSpPr>
        <p:spPr/>
        <p:txBody>
          <a:bodyPr/>
          <a:lstStyle/>
          <a:p>
            <a:fld id="{BDAF931E-EB67-594E-ACA8-DBD6EC3CDB9B}" type="slidenum">
              <a:rPr lang="en-US" smtClean="0"/>
              <a:pPr/>
              <a:t>‹#›</a:t>
            </a:fld>
            <a:endParaRPr lang="en-US"/>
          </a:p>
        </p:txBody>
      </p:sp>
    </p:spTree>
    <p:extLst>
      <p:ext uri="{BB962C8B-B14F-4D97-AF65-F5344CB8AC3E}">
        <p14:creationId xmlns:p14="http://schemas.microsoft.com/office/powerpoint/2010/main" val="1926314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5" name="Slide Number Placeholder 4"/>
          <p:cNvSpPr>
            <a:spLocks noGrp="1"/>
          </p:cNvSpPr>
          <p:nvPr>
            <p:ph type="sldNum" sz="quarter" idx="12"/>
          </p:nvPr>
        </p:nvSpPr>
        <p:spPr/>
        <p:txBody>
          <a:bodyPr/>
          <a:lstStyle/>
          <a:p>
            <a:fld id="{BDAF931E-EB67-594E-ACA8-DBD6EC3CDB9B}" type="slidenum">
              <a:rPr lang="en-US" smtClean="0"/>
              <a:pPr/>
              <a:t>‹#›</a:t>
            </a:fld>
            <a:endParaRPr lang="en-US"/>
          </a:p>
        </p:txBody>
      </p:sp>
    </p:spTree>
    <p:extLst>
      <p:ext uri="{BB962C8B-B14F-4D97-AF65-F5344CB8AC3E}">
        <p14:creationId xmlns:p14="http://schemas.microsoft.com/office/powerpoint/2010/main" val="40499126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BDAF931E-EB67-594E-ACA8-DBD6EC3CDB9B}" type="slidenum">
              <a:rPr lang="en-US" smtClean="0"/>
              <a:pPr/>
              <a:t>‹#›</a:t>
            </a:fld>
            <a:endParaRPr lang="en-US"/>
          </a:p>
        </p:txBody>
      </p:sp>
    </p:spTree>
    <p:extLst>
      <p:ext uri="{BB962C8B-B14F-4D97-AF65-F5344CB8AC3E}">
        <p14:creationId xmlns:p14="http://schemas.microsoft.com/office/powerpoint/2010/main" val="39461791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7" name="Slide Number Placeholder 6"/>
          <p:cNvSpPr>
            <a:spLocks noGrp="1"/>
          </p:cNvSpPr>
          <p:nvPr>
            <p:ph type="sldNum" sz="quarter" idx="12"/>
          </p:nvPr>
        </p:nvSpPr>
        <p:spPr/>
        <p:txBody>
          <a:bodyPr/>
          <a:lstStyle/>
          <a:p>
            <a:fld id="{BDAF931E-EB67-594E-ACA8-DBD6EC3CDB9B}" type="slidenum">
              <a:rPr lang="en-US" smtClean="0"/>
              <a:pPr/>
              <a:t>‹#›</a:t>
            </a:fld>
            <a:endParaRPr lang="en-US"/>
          </a:p>
        </p:txBody>
      </p:sp>
    </p:spTree>
    <p:extLst>
      <p:ext uri="{BB962C8B-B14F-4D97-AF65-F5344CB8AC3E}">
        <p14:creationId xmlns:p14="http://schemas.microsoft.com/office/powerpoint/2010/main" val="3141218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Drag picture to placeholder or click icon to add</a:t>
            </a:r>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7" name="Slide Number Placeholder 6"/>
          <p:cNvSpPr>
            <a:spLocks noGrp="1"/>
          </p:cNvSpPr>
          <p:nvPr>
            <p:ph type="sldNum" sz="quarter" idx="12"/>
          </p:nvPr>
        </p:nvSpPr>
        <p:spPr/>
        <p:txBody>
          <a:bodyPr/>
          <a:lstStyle/>
          <a:p>
            <a:fld id="{BDAF931E-EB67-594E-ACA8-DBD6EC3CDB9B}" type="slidenum">
              <a:rPr lang="en-US" smtClean="0"/>
              <a:pPr/>
              <a:t>‹#›</a:t>
            </a:fld>
            <a:endParaRPr lang="en-US"/>
          </a:p>
        </p:txBody>
      </p:sp>
    </p:spTree>
    <p:extLst>
      <p:ext uri="{BB962C8B-B14F-4D97-AF65-F5344CB8AC3E}">
        <p14:creationId xmlns:p14="http://schemas.microsoft.com/office/powerpoint/2010/main" val="217734130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a:gsLst>
            <a:gs pos="100000">
              <a:schemeClr val="accent5">
                <a:alpha val="91000"/>
                <a:lumMod val="72000"/>
                <a:lumOff val="28000"/>
              </a:schemeClr>
            </a:gs>
            <a:gs pos="84000">
              <a:schemeClr val="accent1"/>
            </a:gs>
            <a:gs pos="45000">
              <a:schemeClr val="accent1">
                <a:lumMod val="75000"/>
              </a:schemeClr>
            </a:gs>
            <a:gs pos="0">
              <a:schemeClr val="accent1">
                <a:lumMod val="50000"/>
              </a:schemeClr>
            </a:gs>
          </a:gsLst>
          <a:lin ang="5400000" scaled="1"/>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59264" y="110404"/>
            <a:ext cx="11713776" cy="743592"/>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259264" y="1029174"/>
            <a:ext cx="11713776" cy="511305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p:cNvSpPr>
            <a:spLocks noGrp="1"/>
          </p:cNvSpPr>
          <p:nvPr>
            <p:ph type="sldNum" sz="quarter" idx="4"/>
          </p:nvPr>
        </p:nvSpPr>
        <p:spPr>
          <a:xfrm>
            <a:off x="259264" y="6352727"/>
            <a:ext cx="2844800" cy="365125"/>
          </a:xfrm>
          <a:prstGeom prst="rect">
            <a:avLst/>
          </a:prstGeom>
        </p:spPr>
        <p:txBody>
          <a:bodyPr vert="horz" lIns="91440" tIns="45720" rIns="91440" bIns="45720" rtlCol="0" anchor="ctr"/>
          <a:lstStyle>
            <a:lvl1pPr algn="l">
              <a:defRPr sz="1200">
                <a:solidFill>
                  <a:schemeClr val="accent1">
                    <a:lumMod val="50000"/>
                  </a:schemeClr>
                </a:solidFill>
                <a:latin typeface="Arial"/>
                <a:cs typeface="Arial"/>
              </a:defRPr>
            </a:lvl1pPr>
          </a:lstStyle>
          <a:p>
            <a:fld id="{BDAF931E-EB67-594E-ACA8-DBD6EC3CDB9B}" type="slidenum">
              <a:rPr lang="en-US" smtClean="0"/>
              <a:pPr/>
              <a:t>‹#›</a:t>
            </a:fld>
            <a:endParaRPr lang="en-US"/>
          </a:p>
        </p:txBody>
      </p:sp>
      <p:cxnSp>
        <p:nvCxnSpPr>
          <p:cNvPr id="8" name="Straight Connector 7"/>
          <p:cNvCxnSpPr/>
          <p:nvPr userDrawn="1"/>
        </p:nvCxnSpPr>
        <p:spPr>
          <a:xfrm>
            <a:off x="259264" y="886843"/>
            <a:ext cx="11713776" cy="0"/>
          </a:xfrm>
          <a:prstGeom prst="line">
            <a:avLst/>
          </a:prstGeom>
          <a:ln>
            <a:solidFill>
              <a:srgbClr val="81C2E3"/>
            </a:solidFill>
          </a:ln>
          <a:effectLst/>
        </p:spPr>
        <p:style>
          <a:lnRef idx="2">
            <a:schemeClr val="accent1"/>
          </a:lnRef>
          <a:fillRef idx="0">
            <a:schemeClr val="accent1"/>
          </a:fillRef>
          <a:effectRef idx="1">
            <a:schemeClr val="accent1"/>
          </a:effectRef>
          <a:fontRef idx="minor">
            <a:schemeClr val="tx1"/>
          </a:fontRef>
        </p:style>
      </p:cxnSp>
      <p:sp>
        <p:nvSpPr>
          <p:cNvPr id="9" name="Footer Placeholder 8"/>
          <p:cNvSpPr>
            <a:spLocks noGrp="1"/>
          </p:cNvSpPr>
          <p:nvPr>
            <p:ph type="ftr" sz="quarter" idx="3"/>
          </p:nvPr>
        </p:nvSpPr>
        <p:spPr>
          <a:xfrm>
            <a:off x="3468607" y="6352727"/>
            <a:ext cx="4114800" cy="365125"/>
          </a:xfrm>
          <a:prstGeom prst="rect">
            <a:avLst/>
          </a:prstGeom>
        </p:spPr>
        <p:txBody>
          <a:bodyPr vert="horz" lIns="91440" tIns="45720" rIns="91440" bIns="45720" rtlCol="0" anchor="ctr"/>
          <a:lstStyle>
            <a:lvl1pPr algn="ctr">
              <a:defRPr sz="1200">
                <a:solidFill>
                  <a:schemeClr val="accent1">
                    <a:lumMod val="50000"/>
                  </a:schemeClr>
                </a:solidFill>
                <a:latin typeface="Arial" charset="0"/>
                <a:ea typeface="Arial" charset="0"/>
                <a:cs typeface="Arial" charset="0"/>
              </a:defRPr>
            </a:lvl1pPr>
          </a:lstStyle>
          <a:p>
            <a:endParaRPr lang="en-US"/>
          </a:p>
        </p:txBody>
      </p:sp>
      <p:pic>
        <p:nvPicPr>
          <p:cNvPr id="10" name="Picture 9"/>
          <p:cNvPicPr>
            <a:picLocks noChangeAspect="1"/>
          </p:cNvPicPr>
          <p:nvPr userDrawn="1"/>
        </p:nvPicPr>
        <p:blipFill>
          <a:blip r:embed="rId13" cstate="screen">
            <a:extLst>
              <a:ext uri="{28A0092B-C50C-407E-A947-70E740481C1C}">
                <a14:useLocalDpi xmlns:a14="http://schemas.microsoft.com/office/drawing/2010/main"/>
              </a:ext>
            </a:extLst>
          </a:blip>
          <a:stretch>
            <a:fillRect/>
          </a:stretch>
        </p:blipFill>
        <p:spPr>
          <a:xfrm>
            <a:off x="7736707" y="6215613"/>
            <a:ext cx="4267200" cy="565913"/>
          </a:xfrm>
          <a:prstGeom prst="rect">
            <a:avLst/>
          </a:prstGeom>
        </p:spPr>
      </p:pic>
    </p:spTree>
    <p:extLst>
      <p:ext uri="{BB962C8B-B14F-4D97-AF65-F5344CB8AC3E}">
        <p14:creationId xmlns:p14="http://schemas.microsoft.com/office/powerpoint/2010/main" val="381957127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457200" rtl="0" eaLnBrk="1" latinLnBrk="0" hangingPunct="1">
        <a:spcBef>
          <a:spcPct val="0"/>
        </a:spcBef>
        <a:buNone/>
        <a:defRPr sz="3200" b="1" i="0" kern="1200">
          <a:solidFill>
            <a:schemeClr val="accent4">
              <a:lumMod val="60000"/>
              <a:lumOff val="40000"/>
            </a:schemeClr>
          </a:solidFill>
          <a:latin typeface="Arial"/>
          <a:ea typeface="+mj-ea"/>
          <a:cs typeface="Arial"/>
        </a:defRPr>
      </a:lvl1pPr>
    </p:titleStyle>
    <p:bodyStyle>
      <a:lvl1pPr marL="342900" indent="-342900" algn="l" defTabSz="457200" rtl="0" eaLnBrk="1" latinLnBrk="0" hangingPunct="1">
        <a:spcBef>
          <a:spcPct val="20000"/>
        </a:spcBef>
        <a:buFont typeface="Arial"/>
        <a:buChar char="•"/>
        <a:defRPr sz="3200" kern="1200">
          <a:solidFill>
            <a:srgbClr val="FFFFFF"/>
          </a:solidFill>
          <a:latin typeface="Arial"/>
          <a:ea typeface="+mn-ea"/>
          <a:cs typeface="Arial"/>
        </a:defRPr>
      </a:lvl1pPr>
      <a:lvl2pPr marL="742950" indent="-285750" algn="l" defTabSz="457200" rtl="0" eaLnBrk="1" latinLnBrk="0" hangingPunct="1">
        <a:spcBef>
          <a:spcPct val="20000"/>
        </a:spcBef>
        <a:buFont typeface="Arial"/>
        <a:buChar char="–"/>
        <a:defRPr sz="2800" kern="1200">
          <a:solidFill>
            <a:srgbClr val="FFFFFF"/>
          </a:solidFill>
          <a:latin typeface="Arial"/>
          <a:ea typeface="+mn-ea"/>
          <a:cs typeface="Arial"/>
        </a:defRPr>
      </a:lvl2pPr>
      <a:lvl3pPr marL="1143000" indent="-228600" algn="l" defTabSz="457200" rtl="0" eaLnBrk="1" latinLnBrk="0" hangingPunct="1">
        <a:spcBef>
          <a:spcPct val="20000"/>
        </a:spcBef>
        <a:buFont typeface="Arial"/>
        <a:buChar char="•"/>
        <a:defRPr sz="2400" kern="1200">
          <a:solidFill>
            <a:srgbClr val="FFFFFF"/>
          </a:solidFill>
          <a:latin typeface="Arial"/>
          <a:ea typeface="+mn-ea"/>
          <a:cs typeface="Arial"/>
        </a:defRPr>
      </a:lvl3pPr>
      <a:lvl4pPr marL="1600200" indent="-228600" algn="l" defTabSz="457200" rtl="0" eaLnBrk="1" latinLnBrk="0" hangingPunct="1">
        <a:spcBef>
          <a:spcPct val="20000"/>
        </a:spcBef>
        <a:buFont typeface="Arial"/>
        <a:buChar char="–"/>
        <a:defRPr sz="2000" kern="1200">
          <a:solidFill>
            <a:srgbClr val="FFFFFF"/>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rgbClr val="FFFFFF"/>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2.xml"/></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2.xml"/><Relationship Id="rId1" Type="http://schemas.openxmlformats.org/officeDocument/2006/relationships/tags" Target="../tags/tag11.xml"/></Relationships>
</file>

<file path=ppt/slides/_rels/slide11.xml.rels><?xml version="1.0" encoding="UTF-8" standalone="yes"?>
<Relationships xmlns="http://schemas.openxmlformats.org/package/2006/relationships"><Relationship Id="rId3" Type="http://schemas.openxmlformats.org/officeDocument/2006/relationships/notesSlide" Target="../notesSlides/notesSlide9.xml"/><Relationship Id="rId2" Type="http://schemas.openxmlformats.org/officeDocument/2006/relationships/slideLayout" Target="../slideLayouts/slideLayout2.xml"/><Relationship Id="rId1" Type="http://schemas.openxmlformats.org/officeDocument/2006/relationships/tags" Target="../tags/tag12.xml"/></Relationships>
</file>

<file path=ppt/slides/_rels/slide12.xml.rels><?xml version="1.0" encoding="UTF-8" standalone="yes"?>
<Relationships xmlns="http://schemas.openxmlformats.org/package/2006/relationships"><Relationship Id="rId3" Type="http://schemas.openxmlformats.org/officeDocument/2006/relationships/notesSlide" Target="../notesSlides/notesSlide10.xml"/><Relationship Id="rId2" Type="http://schemas.openxmlformats.org/officeDocument/2006/relationships/slideLayout" Target="../slideLayouts/slideLayout2.xml"/><Relationship Id="rId1" Type="http://schemas.openxmlformats.org/officeDocument/2006/relationships/tags" Target="../tags/tag13.xml"/></Relationships>
</file>

<file path=ppt/slides/_rels/slide13.xml.rels><?xml version="1.0" encoding="UTF-8" standalone="yes"?>
<Relationships xmlns="http://schemas.openxmlformats.org/package/2006/relationships"><Relationship Id="rId3" Type="http://schemas.openxmlformats.org/officeDocument/2006/relationships/notesSlide" Target="../notesSlides/notesSlide11.xml"/><Relationship Id="rId2" Type="http://schemas.openxmlformats.org/officeDocument/2006/relationships/slideLayout" Target="../slideLayouts/slideLayout2.xml"/><Relationship Id="rId1" Type="http://schemas.openxmlformats.org/officeDocument/2006/relationships/tags" Target="../tags/tag14.xml"/></Relationships>
</file>

<file path=ppt/slides/_rels/slide14.xml.rels><?xml version="1.0" encoding="UTF-8" standalone="yes"?>
<Relationships xmlns="http://schemas.openxmlformats.org/package/2006/relationships"><Relationship Id="rId3" Type="http://schemas.openxmlformats.org/officeDocument/2006/relationships/notesSlide" Target="../notesSlides/notesSlide12.xml"/><Relationship Id="rId2" Type="http://schemas.openxmlformats.org/officeDocument/2006/relationships/slideLayout" Target="../slideLayouts/slideLayout2.xml"/><Relationship Id="rId1" Type="http://schemas.openxmlformats.org/officeDocument/2006/relationships/tags" Target="../tags/tag15.xml"/></Relationships>
</file>

<file path=ppt/slides/_rels/slide15.xml.rels><?xml version="1.0" encoding="UTF-8" standalone="yes"?>
<Relationships xmlns="http://schemas.openxmlformats.org/package/2006/relationships"><Relationship Id="rId3" Type="http://schemas.openxmlformats.org/officeDocument/2006/relationships/notesSlide" Target="../notesSlides/notesSlide13.xml"/><Relationship Id="rId2" Type="http://schemas.openxmlformats.org/officeDocument/2006/relationships/slideLayout" Target="../slideLayouts/slideLayout2.xml"/><Relationship Id="rId1" Type="http://schemas.openxmlformats.org/officeDocument/2006/relationships/tags" Target="../tags/tag16.xml"/></Relationships>
</file>

<file path=ppt/slides/_rels/slide16.xml.rels><?xml version="1.0" encoding="UTF-8" standalone="yes"?>
<Relationships xmlns="http://schemas.openxmlformats.org/package/2006/relationships"><Relationship Id="rId3" Type="http://schemas.openxmlformats.org/officeDocument/2006/relationships/notesSlide" Target="../notesSlides/notesSlide14.xml"/><Relationship Id="rId2" Type="http://schemas.openxmlformats.org/officeDocument/2006/relationships/slideLayout" Target="../slideLayouts/slideLayout2.xml"/><Relationship Id="rId1" Type="http://schemas.openxmlformats.org/officeDocument/2006/relationships/tags" Target="../tags/tag17.xml"/></Relationships>
</file>

<file path=ppt/slides/_rels/slide17.xml.rels><?xml version="1.0" encoding="UTF-8" standalone="yes"?>
<Relationships xmlns="http://schemas.openxmlformats.org/package/2006/relationships"><Relationship Id="rId3" Type="http://schemas.openxmlformats.org/officeDocument/2006/relationships/notesSlide" Target="../notesSlides/notesSlide15.xml"/><Relationship Id="rId2" Type="http://schemas.openxmlformats.org/officeDocument/2006/relationships/slideLayout" Target="../slideLayouts/slideLayout2.xml"/><Relationship Id="rId1" Type="http://schemas.openxmlformats.org/officeDocument/2006/relationships/tags" Target="../tags/tag18.xml"/></Relationships>
</file>

<file path=ppt/slides/_rels/slide18.xml.rels><?xml version="1.0" encoding="UTF-8" standalone="yes"?>
<Relationships xmlns="http://schemas.openxmlformats.org/package/2006/relationships"><Relationship Id="rId3" Type="http://schemas.openxmlformats.org/officeDocument/2006/relationships/notesSlide" Target="../notesSlides/notesSlide16.xml"/><Relationship Id="rId2" Type="http://schemas.openxmlformats.org/officeDocument/2006/relationships/slideLayout" Target="../slideLayouts/slideLayout2.xml"/><Relationship Id="rId1" Type="http://schemas.openxmlformats.org/officeDocument/2006/relationships/tags" Target="../tags/tag19.xml"/></Relationships>
</file>

<file path=ppt/slides/_rels/slide19.xml.rels><?xml version="1.0" encoding="UTF-8" standalone="yes"?>
<Relationships xmlns="http://schemas.openxmlformats.org/package/2006/relationships"><Relationship Id="rId3" Type="http://schemas.openxmlformats.org/officeDocument/2006/relationships/notesSlide" Target="../notesSlides/notesSlide17.xml"/><Relationship Id="rId2" Type="http://schemas.openxmlformats.org/officeDocument/2006/relationships/slideLayout" Target="../slideLayouts/slideLayout2.xml"/><Relationship Id="rId1" Type="http://schemas.openxmlformats.org/officeDocument/2006/relationships/tags" Target="../tags/tag20.xml"/></Relationships>
</file>

<file path=ppt/slides/_rels/slide2.xml.rels><?xml version="1.0" encoding="UTF-8" standalone="yes"?>
<Relationships xmlns="http://schemas.openxmlformats.org/package/2006/relationships"><Relationship Id="rId3" Type="http://schemas.openxmlformats.org/officeDocument/2006/relationships/hyperlink" Target="https://psnet.ahrq.gov/webmm" TargetMode="External"/><Relationship Id="rId2" Type="http://schemas.openxmlformats.org/officeDocument/2006/relationships/slideLayout" Target="../slideLayouts/slideLayout2.xml"/><Relationship Id="rId1" Type="http://schemas.openxmlformats.org/officeDocument/2006/relationships/tags" Target="../tags/tag3.xml"/></Relationships>
</file>

<file path=ppt/slides/_rels/slide20.xml.rels><?xml version="1.0" encoding="UTF-8" standalone="yes"?>
<Relationships xmlns="http://schemas.openxmlformats.org/package/2006/relationships"><Relationship Id="rId2" Type="http://schemas.openxmlformats.org/officeDocument/2006/relationships/slideLayout" Target="../slideLayouts/slideLayout3.xml"/><Relationship Id="rId1" Type="http://schemas.openxmlformats.org/officeDocument/2006/relationships/tags" Target="../tags/tag21.xml"/></Relationships>
</file>

<file path=ppt/slides/_rels/slide21.xml.rels><?xml version="1.0" encoding="UTF-8" standalone="yes"?>
<Relationships xmlns="http://schemas.openxmlformats.org/package/2006/relationships"><Relationship Id="rId3" Type="http://schemas.openxmlformats.org/officeDocument/2006/relationships/notesSlide" Target="../notesSlides/notesSlide18.xml"/><Relationship Id="rId2" Type="http://schemas.openxmlformats.org/officeDocument/2006/relationships/slideLayout" Target="../slideLayouts/slideLayout2.xml"/><Relationship Id="rId1" Type="http://schemas.openxmlformats.org/officeDocument/2006/relationships/tags" Target="../tags/tag22.xml"/></Relationships>
</file>

<file path=ppt/slides/_rels/slide22.xml.rels><?xml version="1.0" encoding="UTF-8" standalone="yes"?>
<Relationships xmlns="http://schemas.openxmlformats.org/package/2006/relationships"><Relationship Id="rId3" Type="http://schemas.openxmlformats.org/officeDocument/2006/relationships/notesSlide" Target="../notesSlides/notesSlide19.xml"/><Relationship Id="rId2" Type="http://schemas.openxmlformats.org/officeDocument/2006/relationships/slideLayout" Target="../slideLayouts/slideLayout2.xml"/><Relationship Id="rId1" Type="http://schemas.openxmlformats.org/officeDocument/2006/relationships/tags" Target="../tags/tag23.xml"/></Relationships>
</file>

<file path=ppt/slides/_rels/slide23.xml.rels><?xml version="1.0" encoding="UTF-8" standalone="yes"?>
<Relationships xmlns="http://schemas.openxmlformats.org/package/2006/relationships"><Relationship Id="rId3" Type="http://schemas.openxmlformats.org/officeDocument/2006/relationships/notesSlide" Target="../notesSlides/notesSlide20.xml"/><Relationship Id="rId2" Type="http://schemas.openxmlformats.org/officeDocument/2006/relationships/slideLayout" Target="../slideLayouts/slideLayout2.xml"/><Relationship Id="rId1" Type="http://schemas.openxmlformats.org/officeDocument/2006/relationships/tags" Target="../tags/tag24.xml"/></Relationships>
</file>

<file path=ppt/slides/_rels/slide24.xml.rels><?xml version="1.0" encoding="UTF-8" standalone="yes"?>
<Relationships xmlns="http://schemas.openxmlformats.org/package/2006/relationships"><Relationship Id="rId3" Type="http://schemas.openxmlformats.org/officeDocument/2006/relationships/notesSlide" Target="../notesSlides/notesSlide21.xml"/><Relationship Id="rId2" Type="http://schemas.openxmlformats.org/officeDocument/2006/relationships/slideLayout" Target="../slideLayouts/slideLayout2.xml"/><Relationship Id="rId1" Type="http://schemas.openxmlformats.org/officeDocument/2006/relationships/tags" Target="../tags/tag25.xml"/></Relationships>
</file>

<file path=ppt/slides/_rels/slide25.xml.rels><?xml version="1.0" encoding="UTF-8" standalone="yes"?>
<Relationships xmlns="http://schemas.openxmlformats.org/package/2006/relationships"><Relationship Id="rId3" Type="http://schemas.openxmlformats.org/officeDocument/2006/relationships/notesSlide" Target="../notesSlides/notesSlide22.xml"/><Relationship Id="rId2" Type="http://schemas.openxmlformats.org/officeDocument/2006/relationships/slideLayout" Target="../slideLayouts/slideLayout2.xml"/><Relationship Id="rId1" Type="http://schemas.openxmlformats.org/officeDocument/2006/relationships/tags" Target="../tags/tag26.xml"/></Relationships>
</file>

<file path=ppt/slides/_rels/slide26.xml.rels><?xml version="1.0" encoding="UTF-8" standalone="yes"?>
<Relationships xmlns="http://schemas.openxmlformats.org/package/2006/relationships"><Relationship Id="rId3" Type="http://schemas.openxmlformats.org/officeDocument/2006/relationships/notesSlide" Target="../notesSlides/notesSlide23.xml"/><Relationship Id="rId2" Type="http://schemas.openxmlformats.org/officeDocument/2006/relationships/slideLayout" Target="../slideLayouts/slideLayout2.xml"/><Relationship Id="rId1" Type="http://schemas.openxmlformats.org/officeDocument/2006/relationships/tags" Target="../tags/tag27.xml"/></Relationships>
</file>

<file path=ppt/slides/_rels/slide27.xml.rels><?xml version="1.0" encoding="UTF-8" standalone="yes"?>
<Relationships xmlns="http://schemas.openxmlformats.org/package/2006/relationships"><Relationship Id="rId3" Type="http://schemas.openxmlformats.org/officeDocument/2006/relationships/notesSlide" Target="../notesSlides/notesSlide24.xml"/><Relationship Id="rId2" Type="http://schemas.openxmlformats.org/officeDocument/2006/relationships/slideLayout" Target="../slideLayouts/slideLayout2.xml"/><Relationship Id="rId1" Type="http://schemas.openxmlformats.org/officeDocument/2006/relationships/tags" Target="../tags/tag28.xml"/></Relationships>
</file>

<file path=ppt/slides/_rels/slide28.xml.rels><?xml version="1.0" encoding="UTF-8" standalone="yes"?>
<Relationships xmlns="http://schemas.openxmlformats.org/package/2006/relationships"><Relationship Id="rId3" Type="http://schemas.openxmlformats.org/officeDocument/2006/relationships/notesSlide" Target="../notesSlides/notesSlide25.xml"/><Relationship Id="rId2" Type="http://schemas.openxmlformats.org/officeDocument/2006/relationships/slideLayout" Target="../slideLayouts/slideLayout2.xml"/><Relationship Id="rId1" Type="http://schemas.openxmlformats.org/officeDocument/2006/relationships/tags" Target="../tags/tag29.xml"/></Relationships>
</file>

<file path=ppt/slides/_rels/slide29.xml.rels><?xml version="1.0" encoding="UTF-8" standalone="yes"?>
<Relationships xmlns="http://schemas.openxmlformats.org/package/2006/relationships"><Relationship Id="rId3" Type="http://schemas.openxmlformats.org/officeDocument/2006/relationships/notesSlide" Target="../notesSlides/notesSlide26.xml"/><Relationship Id="rId2" Type="http://schemas.openxmlformats.org/officeDocument/2006/relationships/slideLayout" Target="../slideLayouts/slideLayout2.xml"/><Relationship Id="rId1" Type="http://schemas.openxmlformats.org/officeDocument/2006/relationships/tags" Target="../tags/tag30.xml"/></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2.xml"/><Relationship Id="rId1" Type="http://schemas.openxmlformats.org/officeDocument/2006/relationships/tags" Target="../tags/tag4.xml"/></Relationships>
</file>

<file path=ppt/slides/_rels/slide30.xml.rels><?xml version="1.0" encoding="UTF-8" standalone="yes"?>
<Relationships xmlns="http://schemas.openxmlformats.org/package/2006/relationships"><Relationship Id="rId3" Type="http://schemas.openxmlformats.org/officeDocument/2006/relationships/notesSlide" Target="../notesSlides/notesSlide27.xml"/><Relationship Id="rId2" Type="http://schemas.openxmlformats.org/officeDocument/2006/relationships/slideLayout" Target="../slideLayouts/slideLayout2.xml"/><Relationship Id="rId1" Type="http://schemas.openxmlformats.org/officeDocument/2006/relationships/tags" Target="../tags/tag31.xml"/></Relationships>
</file>

<file path=ppt/slides/_rels/slide31.xml.rels><?xml version="1.0" encoding="UTF-8" standalone="yes"?>
<Relationships xmlns="http://schemas.openxmlformats.org/package/2006/relationships"><Relationship Id="rId2" Type="http://schemas.openxmlformats.org/officeDocument/2006/relationships/slideLayout" Target="../slideLayouts/slideLayout3.xml"/><Relationship Id="rId1" Type="http://schemas.openxmlformats.org/officeDocument/2006/relationships/tags" Target="../tags/tag32.xml"/></Relationships>
</file>

<file path=ppt/slides/_rels/slide32.xml.rels><?xml version="1.0" encoding="UTF-8" standalone="yes"?>
<Relationships xmlns="http://schemas.openxmlformats.org/package/2006/relationships"><Relationship Id="rId3" Type="http://schemas.openxmlformats.org/officeDocument/2006/relationships/notesSlide" Target="../notesSlides/notesSlide28.xml"/><Relationship Id="rId2" Type="http://schemas.openxmlformats.org/officeDocument/2006/relationships/slideLayout" Target="../slideLayouts/slideLayout2.xml"/><Relationship Id="rId1" Type="http://schemas.openxmlformats.org/officeDocument/2006/relationships/tags" Target="../tags/tag33.xml"/></Relationships>
</file>

<file path=ppt/slides/_rels/slide33.xml.rels><?xml version="1.0" encoding="UTF-8" standalone="yes"?>
<Relationships xmlns="http://schemas.openxmlformats.org/package/2006/relationships"><Relationship Id="rId2" Type="http://schemas.openxmlformats.org/officeDocument/2006/relationships/slideLayout" Target="../slideLayouts/slideLayout3.xml"/><Relationship Id="rId1" Type="http://schemas.openxmlformats.org/officeDocument/2006/relationships/tags" Target="../tags/tag34.xml"/></Relationships>
</file>

<file path=ppt/slides/_rels/slide34.xml.rels><?xml version="1.0" encoding="UTF-8" standalone="yes"?>
<Relationships xmlns="http://schemas.openxmlformats.org/package/2006/relationships"><Relationship Id="rId8" Type="http://schemas.openxmlformats.org/officeDocument/2006/relationships/hyperlink" Target="https://doi.org/10.1097/00000542-199904000-00019" TargetMode="External"/><Relationship Id="rId13" Type="http://schemas.openxmlformats.org/officeDocument/2006/relationships/hyperlink" Target="http://www.ncbi.nlm.nih.gov/pmc/articles/pmc4573341/" TargetMode="External"/><Relationship Id="rId18" Type="http://schemas.openxmlformats.org/officeDocument/2006/relationships/hyperlink" Target="http://www.ncbi.nlm.nih.gov/pmc/articles/pmc6784619/" TargetMode="External"/><Relationship Id="rId3" Type="http://schemas.openxmlformats.org/officeDocument/2006/relationships/notesSlide" Target="../notesSlides/notesSlide29.xml"/><Relationship Id="rId7" Type="http://schemas.openxmlformats.org/officeDocument/2006/relationships/hyperlink" Target="http://www.ncbi.nlm.nih.gov/pmc/articles/pmc4041951/" TargetMode="External"/><Relationship Id="rId12" Type="http://schemas.openxmlformats.org/officeDocument/2006/relationships/hyperlink" Target="https://doi.org/10.1002/cphy.c140007" TargetMode="External"/><Relationship Id="rId17" Type="http://schemas.openxmlformats.org/officeDocument/2006/relationships/hyperlink" Target="https://journals.lww.com/cmj/fulltext/2011/11020/bispectral_index_monitoring_prevent_awareness.12.aspx" TargetMode="External"/><Relationship Id="rId2" Type="http://schemas.openxmlformats.org/officeDocument/2006/relationships/slideLayout" Target="../slideLayouts/slideLayout2.xml"/><Relationship Id="rId16" Type="http://schemas.openxmlformats.org/officeDocument/2006/relationships/hyperlink" Target="https://www.ncbi.nlm.nih.gov/pmc/articles/PMC3288763/" TargetMode="External"/><Relationship Id="rId1" Type="http://schemas.openxmlformats.org/officeDocument/2006/relationships/tags" Target="../tags/tag35.xml"/><Relationship Id="rId6" Type="http://schemas.openxmlformats.org/officeDocument/2006/relationships/hyperlink" Target="http://www.ncbi.nlm.nih.gov/pmc/articles/pmc7000929/" TargetMode="External"/><Relationship Id="rId11" Type="http://schemas.openxmlformats.org/officeDocument/2006/relationships/hyperlink" Target="https://doi.org/10.1213/ane.0000000000006860" TargetMode="External"/><Relationship Id="rId5" Type="http://schemas.openxmlformats.org/officeDocument/2006/relationships/hyperlink" Target="https://doi.org/10.1213/01.ane.0000130261.90896.6c" TargetMode="External"/><Relationship Id="rId15" Type="http://schemas.openxmlformats.org/officeDocument/2006/relationships/hyperlink" Target="https://doi.org/10.1016/s0140-6736(04)16300-9" TargetMode="External"/><Relationship Id="rId10" Type="http://schemas.openxmlformats.org/officeDocument/2006/relationships/hyperlink" Target="https://doi.org/10.1016/s0140-6736(99)11010-9" TargetMode="External"/><Relationship Id="rId4" Type="http://schemas.openxmlformats.org/officeDocument/2006/relationships/hyperlink" Target="https://doi.org/10.1093/bja/aeu313" TargetMode="External"/><Relationship Id="rId9" Type="http://schemas.openxmlformats.org/officeDocument/2006/relationships/hyperlink" Target="http://www.ncbi.nlm.nih.gov/books/nbk532996/" TargetMode="External"/><Relationship Id="rId14" Type="http://schemas.openxmlformats.org/officeDocument/2006/relationships/hyperlink" Target="http://www.ncbi.nlm.nih.gov/pmc/articles/pmc8478546/" TargetMode="External"/></Relationships>
</file>

<file path=ppt/slides/_rels/slide35.xml.rels><?xml version="1.0" encoding="UTF-8" standalone="yes"?>
<Relationships xmlns="http://schemas.openxmlformats.org/package/2006/relationships"><Relationship Id="rId8" Type="http://schemas.openxmlformats.org/officeDocument/2006/relationships/hyperlink" Target="https://doi.org/10.1097/aco.0b013e328334cb75" TargetMode="External"/><Relationship Id="rId13" Type="http://schemas.openxmlformats.org/officeDocument/2006/relationships/hyperlink" Target="https://doi.org/10.1007/s12630-017-0975-0" TargetMode="External"/><Relationship Id="rId3" Type="http://schemas.openxmlformats.org/officeDocument/2006/relationships/notesSlide" Target="../notesSlides/notesSlide30.xml"/><Relationship Id="rId7" Type="http://schemas.openxmlformats.org/officeDocument/2006/relationships/hyperlink" Target="https://doi.org/10.1213/ane.0000000000006927" TargetMode="External"/><Relationship Id="rId12" Type="http://schemas.openxmlformats.org/officeDocument/2006/relationships/hyperlink" Target="https://doi.org/10.1016/s0163-8343(01)00142-6" TargetMode="External"/><Relationship Id="rId2" Type="http://schemas.openxmlformats.org/officeDocument/2006/relationships/slideLayout" Target="../slideLayouts/slideLayout2.xml"/><Relationship Id="rId16" Type="http://schemas.openxmlformats.org/officeDocument/2006/relationships/hyperlink" Target="https://doi.org/10.1016/j.neucli.2023.102910" TargetMode="External"/><Relationship Id="rId1" Type="http://schemas.openxmlformats.org/officeDocument/2006/relationships/tags" Target="../tags/tag36.xml"/><Relationship Id="rId6" Type="http://schemas.openxmlformats.org/officeDocument/2006/relationships/hyperlink" Target="http://www.ncbi.nlm.nih.gov/pmc/articles/pmc3026393/" TargetMode="External"/><Relationship Id="rId11" Type="http://schemas.openxmlformats.org/officeDocument/2006/relationships/hyperlink" Target="https://doi.org/10.1007/s10880-011-9233-8" TargetMode="External"/><Relationship Id="rId5" Type="http://schemas.openxmlformats.org/officeDocument/2006/relationships/hyperlink" Target="http://www.ncbi.nlm.nih.gov/pmc/articles/pmc9238234/" TargetMode="External"/><Relationship Id="rId15" Type="http://schemas.openxmlformats.org/officeDocument/2006/relationships/hyperlink" Target="http://www.ncbi.nlm.nih.gov/pmc/articles/pmc8497458/" TargetMode="External"/><Relationship Id="rId10" Type="http://schemas.openxmlformats.org/officeDocument/2006/relationships/hyperlink" Target="https://doi.org/10.1186/s13063-023-07764-5" TargetMode="External"/><Relationship Id="rId4" Type="http://schemas.openxmlformats.org/officeDocument/2006/relationships/hyperlink" Target="http://www.ncbi.nlm.nih.gov/pmc/articles/pmc6053885/" TargetMode="External"/><Relationship Id="rId9" Type="http://schemas.openxmlformats.org/officeDocument/2006/relationships/hyperlink" Target="http://www.ncbi.nlm.nih.gov/pmc/articles/pmc5662331/" TargetMode="External"/><Relationship Id="rId14" Type="http://schemas.openxmlformats.org/officeDocument/2006/relationships/hyperlink" Target="https://doi.org/10.1016/j.bja.2022.12.001" TargetMode="External"/></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3.xml"/><Relationship Id="rId1" Type="http://schemas.openxmlformats.org/officeDocument/2006/relationships/tags" Target="../tags/tag5.xml"/></Relationships>
</file>

<file path=ppt/slides/_rels/slide5.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6.xml"/><Relationship Id="rId1" Type="http://schemas.openxmlformats.org/officeDocument/2006/relationships/themeOverride" Target="../theme/themeOverride1.xml"/><Relationship Id="rId4" Type="http://schemas.openxmlformats.org/officeDocument/2006/relationships/notesSlide" Target="../notesSlides/notesSlide4.xml"/></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2.xml"/><Relationship Id="rId1" Type="http://schemas.openxmlformats.org/officeDocument/2006/relationships/tags" Target="../tags/tag7.xml"/></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3.xml"/><Relationship Id="rId1" Type="http://schemas.openxmlformats.org/officeDocument/2006/relationships/tags" Target="../tags/tag8.xml"/></Relationships>
</file>

<file path=ppt/slides/_rels/slide8.xml.rels><?xml version="1.0" encoding="UTF-8" standalone="yes"?>
<Relationships xmlns="http://schemas.openxmlformats.org/package/2006/relationships"><Relationship Id="rId2" Type="http://schemas.openxmlformats.org/officeDocument/2006/relationships/slideLayout" Target="../slideLayouts/slideLayout3.xml"/><Relationship Id="rId1" Type="http://schemas.openxmlformats.org/officeDocument/2006/relationships/tags" Target="../tags/tag9.xml"/></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2.xml"/><Relationship Id="rId1" Type="http://schemas.openxmlformats.org/officeDocument/2006/relationships/tags" Target="../tags/tag1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309724" y="2065001"/>
            <a:ext cx="7433380" cy="738649"/>
          </a:xfrm>
        </p:spPr>
        <p:txBody>
          <a:bodyPr>
            <a:normAutofit/>
          </a:bodyPr>
          <a:lstStyle/>
          <a:p>
            <a:r>
              <a:rPr lang="en-US" sz="3600" b="1">
                <a:solidFill>
                  <a:srgbClr val="FFD969"/>
                </a:solidFill>
              </a:rPr>
              <a:t>Spotlight</a:t>
            </a:r>
            <a:endParaRPr lang="en-US" sz="3200" b="1">
              <a:solidFill>
                <a:srgbClr val="FFD969"/>
              </a:solidFill>
            </a:endParaRPr>
          </a:p>
        </p:txBody>
      </p:sp>
      <p:sp>
        <p:nvSpPr>
          <p:cNvPr id="3" name="Subtitle 2"/>
          <p:cNvSpPr>
            <a:spLocks noGrp="1"/>
          </p:cNvSpPr>
          <p:nvPr>
            <p:ph type="subTitle" idx="1"/>
          </p:nvPr>
        </p:nvSpPr>
        <p:spPr>
          <a:xfrm>
            <a:off x="1309724" y="2803650"/>
            <a:ext cx="9769093" cy="1752600"/>
          </a:xfrm>
        </p:spPr>
        <p:txBody>
          <a:bodyPr vert="horz" lIns="91440" tIns="45720" rIns="91440" bIns="45720" rtlCol="0" anchor="t">
            <a:normAutofit/>
          </a:bodyPr>
          <a:lstStyle/>
          <a:p>
            <a:r>
              <a:rPr lang="en-US" sz="2800" b="1" i="0" dirty="0">
                <a:solidFill>
                  <a:schemeClr val="bg1"/>
                </a:solidFill>
                <a:effectLst/>
                <a:latin typeface="Arial" panose="020B0604020202020204" pitchFamily="34" charset="0"/>
              </a:rPr>
              <a:t>Intraoperative Awareness during Rhinoplasty</a:t>
            </a:r>
            <a:endParaRPr lang="en-US" sz="2800" dirty="0">
              <a:solidFill>
                <a:schemeClr val="bg1"/>
              </a:solidFill>
            </a:endParaRPr>
          </a:p>
        </p:txBody>
      </p:sp>
    </p:spTree>
    <p:custDataLst>
      <p:tags r:id="rId1"/>
    </p:custDataLst>
    <p:extLst>
      <p:ext uri="{BB962C8B-B14F-4D97-AF65-F5344CB8AC3E}">
        <p14:creationId xmlns:p14="http://schemas.microsoft.com/office/powerpoint/2010/main" val="57829139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Background (2)</a:t>
            </a:r>
            <a:endParaRPr lang="en-US" dirty="0">
              <a:solidFill>
                <a:schemeClr val="bg1"/>
              </a:solidFill>
            </a:endParaRPr>
          </a:p>
        </p:txBody>
      </p:sp>
      <p:sp>
        <p:nvSpPr>
          <p:cNvPr id="3" name="Content Placeholder 2"/>
          <p:cNvSpPr>
            <a:spLocks noGrp="1"/>
          </p:cNvSpPr>
          <p:nvPr>
            <p:ph idx="1"/>
          </p:nvPr>
        </p:nvSpPr>
        <p:spPr>
          <a:xfrm>
            <a:off x="488372" y="1057619"/>
            <a:ext cx="11364925" cy="5540939"/>
          </a:xfrm>
        </p:spPr>
        <p:txBody>
          <a:bodyPr vert="horz" lIns="91440" tIns="45720" rIns="91440" bIns="45720" rtlCol="0" anchor="t">
            <a:noAutofit/>
          </a:bodyPr>
          <a:lstStyle/>
          <a:p>
            <a:pPr>
              <a:spcBef>
                <a:spcPts val="0"/>
              </a:spcBef>
            </a:pPr>
            <a:r>
              <a:rPr lang="en-US" sz="2200" kern="100" dirty="0">
                <a:effectLst/>
                <a:latin typeface="Arial" panose="020B0604020202020204" pitchFamily="34" charset="0"/>
                <a:ea typeface="Calibri" panose="020F0502020204030204" pitchFamily="34" charset="0"/>
                <a:cs typeface="Arial" panose="020B0604020202020204" pitchFamily="34" charset="0"/>
              </a:rPr>
              <a:t>In the past, anesthesiologists relied solely on clinical signs, such as pupil diameter, blood pressure, heart rate, respiratory rate, tidal volume and patient movement, to judge the depth of anesthesia. </a:t>
            </a:r>
          </a:p>
          <a:p>
            <a:pPr>
              <a:spcBef>
                <a:spcPts val="0"/>
              </a:spcBef>
            </a:pPr>
            <a:r>
              <a:rPr lang="en-US" sz="2200" kern="100" dirty="0">
                <a:effectLst/>
                <a:latin typeface="Arial" panose="020B0604020202020204" pitchFamily="34" charset="0"/>
                <a:ea typeface="Calibri" panose="020F0502020204030204" pitchFamily="34" charset="0"/>
                <a:cs typeface="Arial" panose="020B0604020202020204" pitchFamily="34" charset="0"/>
              </a:rPr>
              <a:t>However, these clinical signs often fail to detect awareness. A closed claims analysis reported 61 cases of awareness during general anesthesia; only 9 of these cases were associated with hypertension, 4 with tachycardia, and 1 with movement.</a:t>
            </a:r>
            <a:r>
              <a:rPr lang="en-US" sz="2200" kern="100" baseline="30000" dirty="0">
                <a:effectLst/>
                <a:latin typeface="Arial" panose="020B0604020202020204" pitchFamily="34" charset="0"/>
                <a:ea typeface="Calibri" panose="020F0502020204030204" pitchFamily="34" charset="0"/>
                <a:cs typeface="Arial" panose="020B0604020202020204" pitchFamily="34" charset="0"/>
              </a:rPr>
              <a:t>5 </a:t>
            </a:r>
          </a:p>
          <a:p>
            <a:pPr>
              <a:spcBef>
                <a:spcPts val="0"/>
              </a:spcBef>
            </a:pPr>
            <a:r>
              <a:rPr lang="en-US" sz="2200" kern="100" dirty="0">
                <a:effectLst/>
                <a:latin typeface="Arial" panose="020B0604020202020204" pitchFamily="34" charset="0"/>
                <a:ea typeface="Calibri" panose="020F0502020204030204" pitchFamily="34" charset="0"/>
                <a:cs typeface="Arial" panose="020B0604020202020204" pitchFamily="34" charset="0"/>
              </a:rPr>
              <a:t>The introduction of neuromuscular blocking agents (NMBAs) into clinical anesthesia in the 1940s was a major advance. </a:t>
            </a:r>
          </a:p>
          <a:p>
            <a:pPr lvl="1">
              <a:spcBef>
                <a:spcPts val="0"/>
              </a:spcBef>
            </a:pPr>
            <a:r>
              <a:rPr lang="en-US" sz="2000" kern="100" dirty="0">
                <a:effectLst/>
                <a:latin typeface="Arial" panose="020B0604020202020204" pitchFamily="34" charset="0"/>
                <a:ea typeface="Calibri" panose="020F0502020204030204" pitchFamily="34" charset="0"/>
                <a:cs typeface="Arial" panose="020B0604020202020204" pitchFamily="34" charset="0"/>
              </a:rPr>
              <a:t>These drugs greatly facilitate endotracheal intubation and provide adequate muscle relaxation without requiring very high sedative doses that can precipitate cardiovascular depression and cardiac arrest.</a:t>
            </a:r>
            <a:r>
              <a:rPr lang="en-US" sz="2000" kern="100" baseline="30000" dirty="0">
                <a:effectLst/>
                <a:latin typeface="Arial" panose="020B0604020202020204" pitchFamily="34" charset="0"/>
                <a:ea typeface="Calibri" panose="020F0502020204030204" pitchFamily="34" charset="0"/>
                <a:cs typeface="Arial" panose="020B0604020202020204" pitchFamily="34" charset="0"/>
              </a:rPr>
              <a:t>6 </a:t>
            </a:r>
          </a:p>
          <a:p>
            <a:pPr lvl="1">
              <a:spcBef>
                <a:spcPts val="0"/>
              </a:spcBef>
            </a:pPr>
            <a:r>
              <a:rPr lang="en-US" sz="2000" kern="100" dirty="0">
                <a:effectLst/>
                <a:latin typeface="Arial" panose="020B0604020202020204" pitchFamily="34" charset="0"/>
                <a:ea typeface="Calibri" panose="020F0502020204030204" pitchFamily="34" charset="0"/>
                <a:cs typeface="Arial" panose="020B0604020202020204" pitchFamily="34" charset="0"/>
              </a:rPr>
              <a:t>Neuromuscular blocking drugs therefore greatly enhance patient safety when anesthetizing patients with significant cardiopulmonary disease. </a:t>
            </a:r>
          </a:p>
          <a:p>
            <a:pPr>
              <a:spcBef>
                <a:spcPts val="0"/>
              </a:spcBef>
            </a:pPr>
            <a:endParaRPr lang="en-US" sz="2400" kern="100" dirty="0">
              <a:effectLst/>
              <a:latin typeface="Calibri" panose="020F0502020204030204" pitchFamily="34" charset="0"/>
              <a:ea typeface="Calibri" panose="020F0502020204030204" pitchFamily="34" charset="0"/>
              <a:cs typeface="Arial" panose="020B0604020202020204" pitchFamily="34" charset="0"/>
            </a:endParaRPr>
          </a:p>
        </p:txBody>
      </p:sp>
      <p:sp>
        <p:nvSpPr>
          <p:cNvPr id="4" name="Slide Number Placeholder 3"/>
          <p:cNvSpPr>
            <a:spLocks noGrp="1"/>
          </p:cNvSpPr>
          <p:nvPr>
            <p:ph type="sldNum" sz="quarter" idx="10"/>
          </p:nvPr>
        </p:nvSpPr>
        <p:spPr>
          <a:xfrm>
            <a:off x="1707500" y="6411096"/>
            <a:ext cx="2133600" cy="365125"/>
          </a:xfrm>
        </p:spPr>
        <p:txBody>
          <a:bodyPr/>
          <a:lstStyle/>
          <a:p>
            <a:fld id="{BDAF931E-EB67-594E-ACA8-DBD6EC3CDB9B}" type="slidenum">
              <a:rPr lang="en-US" smtClean="0">
                <a:solidFill>
                  <a:srgbClr val="0082BA">
                    <a:lumMod val="50000"/>
                  </a:srgbClr>
                </a:solidFill>
              </a:rPr>
              <a:pPr/>
              <a:t>10</a:t>
            </a:fld>
            <a:endParaRPr lang="en-US">
              <a:solidFill>
                <a:srgbClr val="0082BA">
                  <a:lumMod val="50000"/>
                </a:srgbClr>
              </a:solidFill>
            </a:endParaRPr>
          </a:p>
        </p:txBody>
      </p:sp>
    </p:spTree>
    <p:custDataLst>
      <p:tags r:id="rId1"/>
    </p:custDataLst>
    <p:extLst>
      <p:ext uri="{BB962C8B-B14F-4D97-AF65-F5344CB8AC3E}">
        <p14:creationId xmlns:p14="http://schemas.microsoft.com/office/powerpoint/2010/main" val="298851841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Background (3)</a:t>
            </a:r>
            <a:endParaRPr lang="en-US" dirty="0">
              <a:solidFill>
                <a:schemeClr val="bg1"/>
              </a:solidFill>
            </a:endParaRPr>
          </a:p>
        </p:txBody>
      </p:sp>
      <p:sp>
        <p:nvSpPr>
          <p:cNvPr id="3" name="Content Placeholder 2"/>
          <p:cNvSpPr>
            <a:spLocks noGrp="1"/>
          </p:cNvSpPr>
          <p:nvPr>
            <p:ph idx="1"/>
          </p:nvPr>
        </p:nvSpPr>
        <p:spPr>
          <a:xfrm>
            <a:off x="488372" y="1057619"/>
            <a:ext cx="11364925" cy="5540939"/>
          </a:xfrm>
        </p:spPr>
        <p:txBody>
          <a:bodyPr vert="horz" lIns="91440" tIns="45720" rIns="91440" bIns="45720" rtlCol="0" anchor="t">
            <a:noAutofit/>
          </a:bodyPr>
          <a:lstStyle/>
          <a:p>
            <a:pPr>
              <a:spcBef>
                <a:spcPts val="0"/>
              </a:spcBef>
            </a:pPr>
            <a:r>
              <a:rPr lang="en-US" sz="2200" kern="100" dirty="0">
                <a:effectLst/>
                <a:latin typeface="Arial" panose="020B0604020202020204" pitchFamily="34" charset="0"/>
                <a:ea typeface="Calibri" panose="020F0502020204030204" pitchFamily="34" charset="0"/>
                <a:cs typeface="Arial" panose="020B0604020202020204" pitchFamily="34" charset="0"/>
              </a:rPr>
              <a:t>However, these drugs also significantly increase the incidence of awareness under anesthesia because paralyzed patients cannot move to indicate that they are not sufficiently sedated.</a:t>
            </a:r>
            <a:r>
              <a:rPr lang="en-US" sz="2200" kern="100" baseline="30000" dirty="0">
                <a:effectLst/>
                <a:latin typeface="Arial" panose="020B0604020202020204" pitchFamily="34" charset="0"/>
                <a:ea typeface="Calibri" panose="020F0502020204030204" pitchFamily="34" charset="0"/>
                <a:cs typeface="Arial" panose="020B0604020202020204" pitchFamily="34" charset="0"/>
              </a:rPr>
              <a:t>7</a:t>
            </a:r>
            <a:r>
              <a:rPr lang="en-US" sz="2200" kern="100" dirty="0">
                <a:effectLst/>
                <a:latin typeface="Arial" panose="020B0604020202020204" pitchFamily="34" charset="0"/>
                <a:ea typeface="Calibri" panose="020F0502020204030204" pitchFamily="34" charset="0"/>
                <a:cs typeface="Arial" panose="020B0604020202020204" pitchFamily="34" charset="0"/>
              </a:rPr>
              <a:t> </a:t>
            </a:r>
          </a:p>
          <a:p>
            <a:pPr lvl="1">
              <a:spcBef>
                <a:spcPts val="0"/>
              </a:spcBef>
            </a:pPr>
            <a:r>
              <a:rPr lang="en-US" sz="2000" kern="100" dirty="0">
                <a:effectLst/>
                <a:ea typeface="Calibri" panose="020F0502020204030204" pitchFamily="34" charset="0"/>
              </a:rPr>
              <a:t>When patients undergo general anesthesia without NMBAs, they will move if they start waking up unexpectedly.</a:t>
            </a:r>
            <a:r>
              <a:rPr lang="en-US" sz="2000" kern="100" dirty="0">
                <a:ea typeface="Calibri" panose="020F0502020204030204" pitchFamily="34" charset="0"/>
              </a:rPr>
              <a:t> </a:t>
            </a:r>
          </a:p>
          <a:p>
            <a:pPr lvl="1">
              <a:spcBef>
                <a:spcPts val="0"/>
              </a:spcBef>
            </a:pPr>
            <a:r>
              <a:rPr lang="en-US" sz="2000" kern="100" dirty="0">
                <a:effectLst/>
                <a:ea typeface="Calibri" panose="020F0502020204030204" pitchFamily="34" charset="0"/>
              </a:rPr>
              <a:t>This movement is noticed immediately by the surgeons because they cannot continue with the operation. Additional anesthetic agents are then given to stop the patient from moving.</a:t>
            </a:r>
            <a:endParaRPr lang="en-US" dirty="0">
              <a:ea typeface="Calibri" panose="020F0502020204030204" pitchFamily="34" charset="0"/>
            </a:endParaRPr>
          </a:p>
          <a:p>
            <a:pPr lvl="1">
              <a:spcBef>
                <a:spcPts val="0"/>
              </a:spcBef>
            </a:pPr>
            <a:r>
              <a:rPr lang="en-US" sz="2000" kern="100" dirty="0">
                <a:effectLst/>
                <a:ea typeface="Calibri" panose="020F0502020204030204" pitchFamily="34" charset="0"/>
              </a:rPr>
              <a:t>Memory of this type of event after the operation is uncommon because patients usually start moving in response to surgical stimulation before they are sufficiently awake to remember the episode.</a:t>
            </a:r>
            <a:r>
              <a:rPr lang="en-US" sz="2000" kern="100" dirty="0">
                <a:ea typeface="Calibri" panose="020F0502020204030204" pitchFamily="34" charset="0"/>
              </a:rPr>
              <a:t> </a:t>
            </a:r>
            <a:endParaRPr lang="en-US"/>
          </a:p>
          <a:p>
            <a:pPr lvl="1">
              <a:spcBef>
                <a:spcPts val="0"/>
              </a:spcBef>
            </a:pPr>
            <a:r>
              <a:rPr lang="en-US" sz="2000" kern="100" dirty="0">
                <a:effectLst/>
                <a:latin typeface="Arial" panose="020B0604020202020204" pitchFamily="34" charset="0"/>
                <a:ea typeface="Calibri" panose="020F0502020204030204" pitchFamily="34" charset="0"/>
                <a:cs typeface="Arial" panose="020B0604020202020204" pitchFamily="34" charset="0"/>
              </a:rPr>
              <a:t>The incidence of awareness under anesthesia is therefore about two thirds lower when NMBAs are avoided.</a:t>
            </a:r>
            <a:r>
              <a:rPr lang="en-US" sz="2000" kern="100" baseline="30000" dirty="0">
                <a:effectLst/>
                <a:latin typeface="Arial" panose="020B0604020202020204" pitchFamily="34" charset="0"/>
                <a:ea typeface="Calibri" panose="020F0502020204030204" pitchFamily="34" charset="0"/>
                <a:cs typeface="Arial" panose="020B0604020202020204" pitchFamily="34" charset="0"/>
              </a:rPr>
              <a:t>5</a:t>
            </a:r>
            <a:endParaRPr lang="en-US" sz="2000" kern="100" dirty="0">
              <a:effectLst/>
              <a:latin typeface="Calibri" panose="020F0502020204030204" pitchFamily="34" charset="0"/>
              <a:ea typeface="Calibri" panose="020F0502020204030204" pitchFamily="34" charset="0"/>
              <a:cs typeface="Arial" panose="020B0604020202020204" pitchFamily="34" charset="0"/>
            </a:endParaRPr>
          </a:p>
        </p:txBody>
      </p:sp>
      <p:sp>
        <p:nvSpPr>
          <p:cNvPr id="4" name="Slide Number Placeholder 3"/>
          <p:cNvSpPr>
            <a:spLocks noGrp="1"/>
          </p:cNvSpPr>
          <p:nvPr>
            <p:ph type="sldNum" sz="quarter" idx="10"/>
          </p:nvPr>
        </p:nvSpPr>
        <p:spPr>
          <a:xfrm>
            <a:off x="1707500" y="6411096"/>
            <a:ext cx="2133600" cy="365125"/>
          </a:xfrm>
        </p:spPr>
        <p:txBody>
          <a:bodyPr/>
          <a:lstStyle/>
          <a:p>
            <a:fld id="{BDAF931E-EB67-594E-ACA8-DBD6EC3CDB9B}" type="slidenum">
              <a:rPr lang="en-US" smtClean="0">
                <a:solidFill>
                  <a:srgbClr val="0082BA">
                    <a:lumMod val="50000"/>
                  </a:srgbClr>
                </a:solidFill>
              </a:rPr>
              <a:pPr/>
              <a:t>11</a:t>
            </a:fld>
            <a:endParaRPr lang="en-US">
              <a:solidFill>
                <a:srgbClr val="0082BA">
                  <a:lumMod val="50000"/>
                </a:srgbClr>
              </a:solidFill>
            </a:endParaRPr>
          </a:p>
        </p:txBody>
      </p:sp>
    </p:spTree>
    <p:custDataLst>
      <p:tags r:id="rId1"/>
    </p:custDataLst>
    <p:extLst>
      <p:ext uri="{BB962C8B-B14F-4D97-AF65-F5344CB8AC3E}">
        <p14:creationId xmlns:p14="http://schemas.microsoft.com/office/powerpoint/2010/main" val="147079902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64" y="130196"/>
            <a:ext cx="11713776" cy="743592"/>
          </a:xfrm>
        </p:spPr>
        <p:txBody>
          <a:bodyPr>
            <a:normAutofit/>
          </a:bodyPr>
          <a:lstStyle/>
          <a:p>
            <a:r>
              <a:rPr lang="en-US" dirty="0"/>
              <a:t>Background (4)</a:t>
            </a:r>
            <a:endParaRPr lang="en-US" dirty="0">
              <a:solidFill>
                <a:schemeClr val="bg1"/>
              </a:solidFill>
            </a:endParaRPr>
          </a:p>
        </p:txBody>
      </p:sp>
      <p:sp>
        <p:nvSpPr>
          <p:cNvPr id="3" name="Content Placeholder 2"/>
          <p:cNvSpPr>
            <a:spLocks noGrp="1"/>
          </p:cNvSpPr>
          <p:nvPr>
            <p:ph idx="1"/>
          </p:nvPr>
        </p:nvSpPr>
        <p:spPr>
          <a:xfrm>
            <a:off x="259264" y="1050740"/>
            <a:ext cx="11364925" cy="5540939"/>
          </a:xfrm>
        </p:spPr>
        <p:txBody>
          <a:bodyPr vert="horz" lIns="91440" tIns="45720" rIns="91440" bIns="45720" rtlCol="0" anchor="t">
            <a:noAutofit/>
          </a:bodyPr>
          <a:lstStyle/>
          <a:p>
            <a:pPr>
              <a:spcBef>
                <a:spcPts val="0"/>
              </a:spcBef>
            </a:pPr>
            <a:r>
              <a:rPr lang="en-US" sz="2200" kern="100" dirty="0">
                <a:effectLst/>
                <a:latin typeface="Arial" panose="020B0604020202020204" pitchFamily="34" charset="0"/>
                <a:ea typeface="Calibri" panose="020F0502020204030204" pitchFamily="34" charset="0"/>
                <a:cs typeface="Arial" panose="020B0604020202020204" pitchFamily="34" charset="0"/>
              </a:rPr>
              <a:t>Most of the clinical signs of inadequate depth of anesthesia are produced by activation of the sympathetic nervous system.</a:t>
            </a:r>
            <a:r>
              <a:rPr lang="en-US" sz="2200" kern="100" baseline="30000" dirty="0">
                <a:effectLst/>
                <a:latin typeface="Arial" panose="020B0604020202020204" pitchFamily="34" charset="0"/>
                <a:ea typeface="Calibri" panose="020F0502020204030204" pitchFamily="34" charset="0"/>
                <a:cs typeface="Arial" panose="020B0604020202020204" pitchFamily="34" charset="0"/>
              </a:rPr>
              <a:t>8 </a:t>
            </a:r>
            <a:r>
              <a:rPr lang="en-US" sz="2200" kern="100" dirty="0">
                <a:effectLst/>
                <a:latin typeface="Arial" panose="020B0604020202020204" pitchFamily="34" charset="0"/>
                <a:ea typeface="Calibri" panose="020F0502020204030204" pitchFamily="34" charset="0"/>
                <a:cs typeface="Arial" panose="020B0604020202020204" pitchFamily="34" charset="0"/>
              </a:rPr>
              <a:t>These signs may be absent in several clinical circumstances. </a:t>
            </a:r>
          </a:p>
          <a:p>
            <a:pPr lvl="1">
              <a:spcBef>
                <a:spcPts val="0"/>
              </a:spcBef>
            </a:pPr>
            <a:r>
              <a:rPr lang="en-US" sz="1800" kern="100" dirty="0">
                <a:effectLst/>
                <a:ea typeface="Calibri" panose="020F0502020204030204" pitchFamily="34" charset="0"/>
              </a:rPr>
              <a:t>High blood pressure and tachycardia may be masked when the patient is treated with beta blockers or other anti-hypertensive medications. </a:t>
            </a:r>
            <a:endParaRPr lang="en-US" sz="1800" kern="100" dirty="0">
              <a:ea typeface="Calibri" panose="020F0502020204030204" pitchFamily="34" charset="0"/>
            </a:endParaRPr>
          </a:p>
          <a:p>
            <a:pPr lvl="1">
              <a:spcBef>
                <a:spcPts val="0"/>
              </a:spcBef>
            </a:pPr>
            <a:r>
              <a:rPr lang="en-US" sz="1800" kern="100" dirty="0">
                <a:effectLst/>
                <a:ea typeface="Calibri" panose="020F0502020204030204" pitchFamily="34" charset="0"/>
              </a:rPr>
              <a:t>When blood loss is not replaced concurrently with intravenous fluid, hypertension may also be absent during episodes of awareness.</a:t>
            </a:r>
            <a:r>
              <a:rPr lang="en-US" sz="1800" kern="100" dirty="0">
                <a:ea typeface="Calibri" panose="020F0502020204030204" pitchFamily="34" charset="0"/>
              </a:rPr>
              <a:t> </a:t>
            </a:r>
            <a:endParaRPr lang="en-US"/>
          </a:p>
          <a:p>
            <a:pPr lvl="1">
              <a:spcBef>
                <a:spcPts val="0"/>
              </a:spcBef>
            </a:pPr>
            <a:r>
              <a:rPr lang="en-US" sz="1800" kern="100" dirty="0">
                <a:effectLst/>
                <a:ea typeface="Calibri" panose="020F0502020204030204" pitchFamily="34" charset="0"/>
              </a:rPr>
              <a:t>Tachypnea and increased minute ventilation are abolished by NMBAs. However, increased diameter of the pupils (mydriasis) is </a:t>
            </a:r>
            <a:r>
              <a:rPr lang="en-US" sz="1800" kern="100" dirty="0">
                <a:ea typeface="Calibri" panose="020F0502020204030204" pitchFamily="34" charset="0"/>
              </a:rPr>
              <a:t>a </a:t>
            </a:r>
            <a:r>
              <a:rPr lang="en-US" sz="1800" kern="100" dirty="0">
                <a:effectLst/>
                <a:ea typeface="Calibri" panose="020F0502020204030204" pitchFamily="34" charset="0"/>
              </a:rPr>
              <a:t>clinical sign of sympathetic nervous system activation</a:t>
            </a:r>
            <a:r>
              <a:rPr lang="en-US" sz="1800" kern="100" baseline="30000" dirty="0">
                <a:effectLst/>
                <a:ea typeface="Calibri" panose="020F0502020204030204" pitchFamily="34" charset="0"/>
              </a:rPr>
              <a:t>9 </a:t>
            </a:r>
            <a:r>
              <a:rPr lang="en-US" sz="1800" kern="100" dirty="0">
                <a:effectLst/>
                <a:ea typeface="Calibri" panose="020F0502020204030204" pitchFamily="34" charset="0"/>
              </a:rPr>
              <a:t>that</a:t>
            </a:r>
            <a:r>
              <a:rPr lang="en-US" sz="1800" kern="100" dirty="0">
                <a:ea typeface="Calibri" panose="020F0502020204030204" pitchFamily="34" charset="0"/>
              </a:rPr>
              <a:t> </a:t>
            </a:r>
            <a:r>
              <a:rPr lang="en-US" sz="1800" kern="100" dirty="0">
                <a:effectLst/>
                <a:ea typeface="Calibri" panose="020F0502020204030204" pitchFamily="34" charset="0"/>
              </a:rPr>
              <a:t> is still present when the patient is paralyzed because the smooth muscle of the iris is not affected by NMBAs.</a:t>
            </a:r>
            <a:r>
              <a:rPr lang="en-US" sz="1800" kern="100" dirty="0">
                <a:ea typeface="Calibri" panose="020F0502020204030204" pitchFamily="34" charset="0"/>
              </a:rPr>
              <a:t> </a:t>
            </a:r>
            <a:endParaRPr lang="en-US" sz="1800" kern="100" dirty="0">
              <a:effectLst/>
              <a:latin typeface="Arial" panose="020B0604020202020204" pitchFamily="34" charset="0"/>
              <a:ea typeface="Calibri" panose="020F0502020204030204" pitchFamily="34" charset="0"/>
              <a:cs typeface="Arial" panose="020B0604020202020204" pitchFamily="34" charset="0"/>
            </a:endParaRPr>
          </a:p>
          <a:p>
            <a:pPr lvl="1">
              <a:spcBef>
                <a:spcPts val="0"/>
              </a:spcBef>
            </a:pPr>
            <a:r>
              <a:rPr lang="en-US" sz="1800" kern="100" dirty="0">
                <a:effectLst/>
                <a:latin typeface="Arial" panose="020B0604020202020204" pitchFamily="34" charset="0"/>
                <a:ea typeface="Calibri" panose="020F0502020204030204" pitchFamily="34" charset="0"/>
                <a:cs typeface="Arial" panose="020B0604020202020204" pitchFamily="34" charset="0"/>
              </a:rPr>
              <a:t>Pupillary diameter therefore increases in response to adrenaline secretion even when the patient is completely paralyzed. Tear formation and diaphoresis are additional signs of sympathetic activation. </a:t>
            </a:r>
          </a:p>
          <a:p>
            <a:pPr lvl="1">
              <a:spcBef>
                <a:spcPts val="0"/>
              </a:spcBef>
            </a:pPr>
            <a:r>
              <a:rPr lang="en-US" sz="1800" kern="100" dirty="0">
                <a:effectLst/>
                <a:ea typeface="Calibri" panose="020F0502020204030204" pitchFamily="34" charset="0"/>
              </a:rPr>
              <a:t>The frontalis muscle of the forehead is very resistant to NMBAs. For this reason, patients can still frown their forehead muscles even when most other skeletal muscles are profoundly paralyzed. </a:t>
            </a:r>
            <a:endParaRPr lang="en-US" sz="1800" kern="100" dirty="0">
              <a:ea typeface="Calibri" panose="020F0502020204030204" pitchFamily="34" charset="0"/>
            </a:endParaRPr>
          </a:p>
          <a:p>
            <a:pPr lvl="1">
              <a:spcBef>
                <a:spcPts val="0"/>
              </a:spcBef>
            </a:pPr>
            <a:r>
              <a:rPr lang="en-US" sz="1800" kern="100" dirty="0">
                <a:effectLst/>
                <a:ea typeface="Calibri" panose="020F0502020204030204" pitchFamily="34" charset="0"/>
              </a:rPr>
              <a:t>Excessive frowning, tearing or diaphoresis are signs of inadequate depth of anesthesia. Manufacturers of forced air warming blankets construct the face portion of the blanket as a see-through plastic membrane to allow anesthesia professionals to monitor the patient’s face during the procedure.</a:t>
            </a:r>
            <a:r>
              <a:rPr lang="en-US" sz="1800" kern="100" dirty="0">
                <a:ea typeface="Calibri" panose="020F0502020204030204" pitchFamily="34" charset="0"/>
              </a:rPr>
              <a:t> </a:t>
            </a:r>
            <a:endParaRPr lang="en-US" sz="1800" kern="100">
              <a:effectLst/>
              <a:latin typeface="Calibri"/>
              <a:ea typeface="Calibri" panose="020F0502020204030204" pitchFamily="34" charset="0"/>
              <a:cs typeface="Arial" panose="020B0604020202020204" pitchFamily="34" charset="0"/>
            </a:endParaRPr>
          </a:p>
        </p:txBody>
      </p:sp>
      <p:sp>
        <p:nvSpPr>
          <p:cNvPr id="4" name="Slide Number Placeholder 3"/>
          <p:cNvSpPr>
            <a:spLocks noGrp="1"/>
          </p:cNvSpPr>
          <p:nvPr>
            <p:ph type="sldNum" sz="quarter" idx="10"/>
          </p:nvPr>
        </p:nvSpPr>
        <p:spPr>
          <a:xfrm>
            <a:off x="1707500" y="6411096"/>
            <a:ext cx="2133600" cy="365125"/>
          </a:xfrm>
        </p:spPr>
        <p:txBody>
          <a:bodyPr/>
          <a:lstStyle/>
          <a:p>
            <a:fld id="{BDAF931E-EB67-594E-ACA8-DBD6EC3CDB9B}" type="slidenum">
              <a:rPr lang="en-US" smtClean="0">
                <a:solidFill>
                  <a:srgbClr val="0082BA">
                    <a:lumMod val="50000"/>
                  </a:srgbClr>
                </a:solidFill>
              </a:rPr>
              <a:pPr/>
              <a:t>12</a:t>
            </a:fld>
            <a:endParaRPr lang="en-US">
              <a:solidFill>
                <a:srgbClr val="0082BA">
                  <a:lumMod val="50000"/>
                </a:srgbClr>
              </a:solidFill>
            </a:endParaRPr>
          </a:p>
        </p:txBody>
      </p:sp>
    </p:spTree>
    <p:custDataLst>
      <p:tags r:id="rId1"/>
    </p:custDataLst>
    <p:extLst>
      <p:ext uri="{BB962C8B-B14F-4D97-AF65-F5344CB8AC3E}">
        <p14:creationId xmlns:p14="http://schemas.microsoft.com/office/powerpoint/2010/main" val="313606300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Background (5)</a:t>
            </a:r>
            <a:endParaRPr lang="en-US" dirty="0">
              <a:solidFill>
                <a:schemeClr val="bg1"/>
              </a:solidFill>
            </a:endParaRPr>
          </a:p>
        </p:txBody>
      </p:sp>
      <p:sp>
        <p:nvSpPr>
          <p:cNvPr id="3" name="Content Placeholder 2"/>
          <p:cNvSpPr>
            <a:spLocks noGrp="1"/>
          </p:cNvSpPr>
          <p:nvPr>
            <p:ph idx="1"/>
          </p:nvPr>
        </p:nvSpPr>
        <p:spPr>
          <a:xfrm>
            <a:off x="259264" y="941883"/>
            <a:ext cx="11364925" cy="5540939"/>
          </a:xfrm>
        </p:spPr>
        <p:txBody>
          <a:bodyPr vert="horz" lIns="91440" tIns="45720" rIns="91440" bIns="45720" rtlCol="0" anchor="t">
            <a:noAutofit/>
          </a:bodyPr>
          <a:lstStyle/>
          <a:p>
            <a:pPr>
              <a:spcBef>
                <a:spcPts val="0"/>
              </a:spcBef>
            </a:pPr>
            <a:r>
              <a:rPr lang="en-US" sz="2400" kern="100" dirty="0">
                <a:effectLst/>
                <a:latin typeface="Arial" panose="020B0604020202020204" pitchFamily="34" charset="0"/>
                <a:ea typeface="Calibri" panose="020F0502020204030204" pitchFamily="34" charset="0"/>
                <a:cs typeface="Arial" panose="020B0604020202020204" pitchFamily="34" charset="0"/>
              </a:rPr>
              <a:t>Processed electroencephalography (EEG) is another method to monitor the depth of anesthesia; these monitors have been available for some time.</a:t>
            </a:r>
            <a:r>
              <a:rPr lang="en-US" sz="2400" kern="100" baseline="30000" dirty="0">
                <a:effectLst/>
                <a:latin typeface="Arial" panose="020B0604020202020204" pitchFamily="34" charset="0"/>
                <a:ea typeface="Calibri" panose="020F0502020204030204" pitchFamily="34" charset="0"/>
                <a:cs typeface="Arial" panose="020B0604020202020204" pitchFamily="34" charset="0"/>
              </a:rPr>
              <a:t>10,11 </a:t>
            </a:r>
            <a:r>
              <a:rPr lang="en-US" sz="2400" kern="100" dirty="0">
                <a:effectLst/>
                <a:latin typeface="Arial" panose="020B0604020202020204" pitchFamily="34" charset="0"/>
                <a:ea typeface="Calibri" panose="020F0502020204030204" pitchFamily="34" charset="0"/>
                <a:cs typeface="Arial" panose="020B0604020202020204" pitchFamily="34" charset="0"/>
              </a:rPr>
              <a:t>The </a:t>
            </a:r>
            <a:r>
              <a:rPr lang="en-US" sz="2400" kern="100" dirty="0" err="1">
                <a:effectLst/>
                <a:latin typeface="Arial" panose="020B0604020202020204" pitchFamily="34" charset="0"/>
                <a:ea typeface="Calibri" panose="020F0502020204030204" pitchFamily="34" charset="0"/>
                <a:cs typeface="Arial" panose="020B0604020202020204" pitchFamily="34" charset="0"/>
              </a:rPr>
              <a:t>Bispectral</a:t>
            </a:r>
            <a:r>
              <a:rPr lang="en-US" sz="2400" kern="100" dirty="0">
                <a:effectLst/>
                <a:latin typeface="Arial" panose="020B0604020202020204" pitchFamily="34" charset="0"/>
                <a:ea typeface="Calibri" panose="020F0502020204030204" pitchFamily="34" charset="0"/>
                <a:cs typeface="Arial" panose="020B0604020202020204" pitchFamily="34" charset="0"/>
              </a:rPr>
              <a:t> Index (BIS) and brain function monitors measure electrical activity in the brain to help judge the depth of anesthesia. </a:t>
            </a:r>
          </a:p>
          <a:p>
            <a:pPr>
              <a:spcBef>
                <a:spcPts val="0"/>
              </a:spcBef>
            </a:pPr>
            <a:r>
              <a:rPr lang="en-US" sz="2400" kern="100" dirty="0">
                <a:effectLst/>
                <a:latin typeface="Arial" panose="020B0604020202020204" pitchFamily="34" charset="0"/>
                <a:ea typeface="Calibri" panose="020F0502020204030204" pitchFamily="34" charset="0"/>
                <a:cs typeface="Arial" panose="020B0604020202020204" pitchFamily="34" charset="0"/>
              </a:rPr>
              <a:t>EEG monitoring has been associated with reduced incidence of intraoperative awareness in some studies,</a:t>
            </a:r>
            <a:r>
              <a:rPr lang="en-US" sz="2400" kern="100" baseline="30000" dirty="0">
                <a:effectLst/>
                <a:latin typeface="Arial" panose="020B0604020202020204" pitchFamily="34" charset="0"/>
                <a:ea typeface="Calibri" panose="020F0502020204030204" pitchFamily="34" charset="0"/>
                <a:cs typeface="Arial" panose="020B0604020202020204" pitchFamily="34" charset="0"/>
              </a:rPr>
              <a:t>12,13,14</a:t>
            </a:r>
            <a:r>
              <a:rPr lang="en-US" sz="2400" kern="100" dirty="0">
                <a:effectLst/>
                <a:latin typeface="Arial" panose="020B0604020202020204" pitchFamily="34" charset="0"/>
                <a:ea typeface="Calibri" panose="020F0502020204030204" pitchFamily="34" charset="0"/>
                <a:cs typeface="Arial" panose="020B0604020202020204" pitchFamily="34" charset="0"/>
              </a:rPr>
              <a:t> but episodes of awareness have occurred even when these monitors were used.</a:t>
            </a:r>
            <a:r>
              <a:rPr lang="en-US" sz="2400" kern="100" baseline="30000" dirty="0">
                <a:effectLst/>
                <a:latin typeface="Arial" panose="020B0604020202020204" pitchFamily="34" charset="0"/>
                <a:ea typeface="Calibri" panose="020F0502020204030204" pitchFamily="34" charset="0"/>
                <a:cs typeface="Arial" panose="020B0604020202020204" pitchFamily="34" charset="0"/>
              </a:rPr>
              <a:t>15</a:t>
            </a:r>
            <a:r>
              <a:rPr lang="en-US" sz="2400" kern="100" dirty="0">
                <a:effectLst/>
                <a:latin typeface="Arial" panose="020B0604020202020204" pitchFamily="34" charset="0"/>
                <a:ea typeface="Calibri" panose="020F0502020204030204" pitchFamily="34" charset="0"/>
                <a:cs typeface="Arial" panose="020B0604020202020204" pitchFamily="34" charset="0"/>
              </a:rPr>
              <a:t> </a:t>
            </a:r>
          </a:p>
          <a:p>
            <a:pPr>
              <a:spcBef>
                <a:spcPts val="0"/>
              </a:spcBef>
            </a:pPr>
            <a:r>
              <a:rPr lang="en-US" sz="2400" kern="100" dirty="0">
                <a:effectLst/>
                <a:latin typeface="Arial" panose="020B0604020202020204" pitchFamily="34" charset="0"/>
                <a:ea typeface="Calibri" panose="020F0502020204030204" pitchFamily="34" charset="0"/>
                <a:cs typeface="Arial" panose="020B0604020202020204" pitchFamily="34" charset="0"/>
              </a:rPr>
              <a:t>Recently, these monitors have been advocated for reducing drug costs as well as for preventing oversedation and speeding recovery times in the post-anesthesia care unit.</a:t>
            </a:r>
            <a:r>
              <a:rPr lang="en-US" sz="2400" kern="100" baseline="30000" dirty="0">
                <a:effectLst/>
                <a:latin typeface="Arial" panose="020B0604020202020204" pitchFamily="34" charset="0"/>
                <a:ea typeface="Calibri" panose="020F0502020204030204" pitchFamily="34" charset="0"/>
                <a:cs typeface="Arial" panose="020B0604020202020204" pitchFamily="34" charset="0"/>
              </a:rPr>
              <a:t>16,17 </a:t>
            </a:r>
            <a:r>
              <a:rPr lang="en-US" sz="2400" kern="100" dirty="0">
                <a:effectLst/>
                <a:latin typeface="Arial" panose="020B0604020202020204" pitchFamily="34" charset="0"/>
                <a:ea typeface="Calibri" panose="020F0502020204030204" pitchFamily="34" charset="0"/>
                <a:cs typeface="Arial" panose="020B0604020202020204" pitchFamily="34" charset="0"/>
              </a:rPr>
              <a:t>When used with this intent, however, EEG monitoring could inadvertently lead to increasing episodes of awareness. </a:t>
            </a:r>
          </a:p>
          <a:p>
            <a:pPr>
              <a:spcBef>
                <a:spcPts val="0"/>
              </a:spcBef>
            </a:pPr>
            <a:r>
              <a:rPr lang="en-US" sz="2400" kern="100" dirty="0">
                <a:effectLst/>
                <a:latin typeface="Arial" panose="020B0604020202020204" pitchFamily="34" charset="0"/>
                <a:ea typeface="Calibri" panose="020F0502020204030204" pitchFamily="34" charset="0"/>
                <a:cs typeface="Arial" panose="020B0604020202020204" pitchFamily="34" charset="0"/>
              </a:rPr>
              <a:t>The clinical signs of depth of anesthesia should therefore always be assessed, and processed EEG monitors should only be used as additional data points to evaluate the complete clinical picture.</a:t>
            </a:r>
            <a:endParaRPr lang="en-US" sz="2400" kern="100" dirty="0">
              <a:effectLst/>
              <a:latin typeface="Calibri" panose="020F0502020204030204" pitchFamily="34" charset="0"/>
              <a:ea typeface="Calibri" panose="020F0502020204030204" pitchFamily="34" charset="0"/>
              <a:cs typeface="Arial" panose="020B0604020202020204" pitchFamily="34" charset="0"/>
            </a:endParaRPr>
          </a:p>
        </p:txBody>
      </p:sp>
      <p:sp>
        <p:nvSpPr>
          <p:cNvPr id="4" name="Slide Number Placeholder 3"/>
          <p:cNvSpPr>
            <a:spLocks noGrp="1"/>
          </p:cNvSpPr>
          <p:nvPr>
            <p:ph type="sldNum" sz="quarter" idx="10"/>
          </p:nvPr>
        </p:nvSpPr>
        <p:spPr>
          <a:xfrm>
            <a:off x="1707500" y="6411096"/>
            <a:ext cx="2133600" cy="365125"/>
          </a:xfrm>
        </p:spPr>
        <p:txBody>
          <a:bodyPr/>
          <a:lstStyle/>
          <a:p>
            <a:fld id="{BDAF931E-EB67-594E-ACA8-DBD6EC3CDB9B}" type="slidenum">
              <a:rPr lang="en-US" smtClean="0">
                <a:solidFill>
                  <a:srgbClr val="0082BA">
                    <a:lumMod val="50000"/>
                  </a:srgbClr>
                </a:solidFill>
              </a:rPr>
              <a:pPr/>
              <a:t>13</a:t>
            </a:fld>
            <a:endParaRPr lang="en-US">
              <a:solidFill>
                <a:srgbClr val="0082BA">
                  <a:lumMod val="50000"/>
                </a:srgbClr>
              </a:solidFill>
            </a:endParaRPr>
          </a:p>
        </p:txBody>
      </p:sp>
    </p:spTree>
    <p:custDataLst>
      <p:tags r:id="rId1"/>
    </p:custDataLst>
    <p:extLst>
      <p:ext uri="{BB962C8B-B14F-4D97-AF65-F5344CB8AC3E}">
        <p14:creationId xmlns:p14="http://schemas.microsoft.com/office/powerpoint/2010/main" val="161685556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Background (6)</a:t>
            </a:r>
            <a:endParaRPr lang="en-US" dirty="0">
              <a:solidFill>
                <a:schemeClr val="bg1"/>
              </a:solidFill>
            </a:endParaRPr>
          </a:p>
        </p:txBody>
      </p:sp>
      <p:sp>
        <p:nvSpPr>
          <p:cNvPr id="3" name="Content Placeholder 2"/>
          <p:cNvSpPr>
            <a:spLocks noGrp="1"/>
          </p:cNvSpPr>
          <p:nvPr>
            <p:ph idx="1"/>
          </p:nvPr>
        </p:nvSpPr>
        <p:spPr>
          <a:xfrm>
            <a:off x="259264" y="1053643"/>
            <a:ext cx="11364925" cy="5540939"/>
          </a:xfrm>
        </p:spPr>
        <p:txBody>
          <a:bodyPr vert="horz" lIns="91440" tIns="45720" rIns="91440" bIns="45720" rtlCol="0" anchor="t">
            <a:noAutofit/>
          </a:bodyPr>
          <a:lstStyle/>
          <a:p>
            <a:pPr>
              <a:spcBef>
                <a:spcPts val="0"/>
              </a:spcBef>
            </a:pPr>
            <a:r>
              <a:rPr lang="en-US" sz="2400" kern="100" dirty="0">
                <a:effectLst/>
                <a:latin typeface="Arial" panose="020B0604020202020204" pitchFamily="34" charset="0"/>
                <a:ea typeface="Calibri" panose="020F0502020204030204" pitchFamily="34" charset="0"/>
                <a:cs typeface="Arial" panose="020B0604020202020204" pitchFamily="34" charset="0"/>
              </a:rPr>
              <a:t>Awareness under anesthesia is more common in young patients taking medications for seizures or patients who use recreational drugs.</a:t>
            </a:r>
            <a:r>
              <a:rPr lang="en-US" sz="2400" kern="100" baseline="30000" dirty="0">
                <a:effectLst/>
                <a:latin typeface="Arial" panose="020B0604020202020204" pitchFamily="34" charset="0"/>
                <a:ea typeface="Calibri" panose="020F0502020204030204" pitchFamily="34" charset="0"/>
                <a:cs typeface="Arial" panose="020B0604020202020204" pitchFamily="34" charset="0"/>
              </a:rPr>
              <a:t>18 </a:t>
            </a:r>
            <a:r>
              <a:rPr lang="en-US" sz="2400" kern="100" dirty="0">
                <a:effectLst/>
                <a:latin typeface="Arial" panose="020B0604020202020204" pitchFamily="34" charset="0"/>
                <a:ea typeface="Calibri" panose="020F0502020204030204" pitchFamily="34" charset="0"/>
                <a:cs typeface="Arial" panose="020B0604020202020204" pitchFamily="34" charset="0"/>
              </a:rPr>
              <a:t>Exposure to sedative medications induces liver enzymes and increases tolerance to anesthetic agents. </a:t>
            </a:r>
          </a:p>
          <a:p>
            <a:pPr>
              <a:spcBef>
                <a:spcPts val="0"/>
              </a:spcBef>
            </a:pPr>
            <a:r>
              <a:rPr lang="en-US" sz="2400" kern="100" dirty="0">
                <a:effectLst/>
                <a:latin typeface="Arial" panose="020B0604020202020204" pitchFamily="34" charset="0"/>
                <a:ea typeface="Calibri" panose="020F0502020204030204" pitchFamily="34" charset="0"/>
                <a:cs typeface="Arial" panose="020B0604020202020204" pitchFamily="34" charset="0"/>
              </a:rPr>
              <a:t>Patients with a previous history of awareness during general anesthesia are also at increased risk. </a:t>
            </a:r>
          </a:p>
          <a:p>
            <a:pPr>
              <a:spcBef>
                <a:spcPts val="0"/>
              </a:spcBef>
            </a:pPr>
            <a:r>
              <a:rPr lang="en-US" sz="2400" kern="100" dirty="0">
                <a:effectLst/>
                <a:ea typeface="Calibri"/>
              </a:rPr>
              <a:t>When giving midazolam or dexmedetomidine for preoperative anxiolysis, the anesthesiologist should evaluate the effect of these medications on each patient individually. Assessing the impact of preoperative anxiolytic medications helps anesthesia clinicians judge the amount of anesthesia drugs necessary for preventing awareness in that patient. </a:t>
            </a:r>
            <a:endParaRPr lang="en-US" sz="2400" kern="100" dirty="0">
              <a:ea typeface="Calibri"/>
            </a:endParaRPr>
          </a:p>
          <a:p>
            <a:pPr>
              <a:spcBef>
                <a:spcPts val="0"/>
              </a:spcBef>
            </a:pPr>
            <a:r>
              <a:rPr lang="en-US" sz="2400" kern="100" dirty="0">
                <a:effectLst/>
                <a:ea typeface="Calibri"/>
              </a:rPr>
              <a:t>Rigid anesthesia protocols or “cookbooks” that use the same dose of drug for every patient on a mg/kg basis should be avoided.</a:t>
            </a:r>
            <a:r>
              <a:rPr lang="en-US" sz="2400" kern="100" dirty="0">
                <a:ea typeface="Calibri"/>
              </a:rPr>
              <a:t> </a:t>
            </a:r>
            <a:endParaRPr lang="en-US" sz="2400" kern="100">
              <a:effectLst/>
              <a:latin typeface="Calibri" panose="020F0502020204030204" pitchFamily="34" charset="0"/>
              <a:ea typeface="Calibri" panose="020F0502020204030204" pitchFamily="34" charset="0"/>
              <a:cs typeface="Arial" panose="020B0604020202020204" pitchFamily="34" charset="0"/>
            </a:endParaRPr>
          </a:p>
        </p:txBody>
      </p:sp>
      <p:sp>
        <p:nvSpPr>
          <p:cNvPr id="4" name="Slide Number Placeholder 3"/>
          <p:cNvSpPr>
            <a:spLocks noGrp="1"/>
          </p:cNvSpPr>
          <p:nvPr>
            <p:ph type="sldNum" sz="quarter" idx="10"/>
          </p:nvPr>
        </p:nvSpPr>
        <p:spPr>
          <a:xfrm>
            <a:off x="1707500" y="6411096"/>
            <a:ext cx="2133600" cy="365125"/>
          </a:xfrm>
        </p:spPr>
        <p:txBody>
          <a:bodyPr/>
          <a:lstStyle/>
          <a:p>
            <a:fld id="{BDAF931E-EB67-594E-ACA8-DBD6EC3CDB9B}" type="slidenum">
              <a:rPr lang="en-US" smtClean="0">
                <a:solidFill>
                  <a:srgbClr val="0082BA">
                    <a:lumMod val="50000"/>
                  </a:srgbClr>
                </a:solidFill>
              </a:rPr>
              <a:pPr/>
              <a:t>14</a:t>
            </a:fld>
            <a:endParaRPr lang="en-US">
              <a:solidFill>
                <a:srgbClr val="0082BA">
                  <a:lumMod val="50000"/>
                </a:srgbClr>
              </a:solidFill>
            </a:endParaRPr>
          </a:p>
        </p:txBody>
      </p:sp>
    </p:spTree>
    <p:custDataLst>
      <p:tags r:id="rId1"/>
    </p:custDataLst>
    <p:extLst>
      <p:ext uri="{BB962C8B-B14F-4D97-AF65-F5344CB8AC3E}">
        <p14:creationId xmlns:p14="http://schemas.microsoft.com/office/powerpoint/2010/main" val="292828603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Background (7)</a:t>
            </a:r>
            <a:endParaRPr lang="en-US" dirty="0">
              <a:solidFill>
                <a:schemeClr val="bg1"/>
              </a:solidFill>
            </a:endParaRPr>
          </a:p>
        </p:txBody>
      </p:sp>
      <p:sp>
        <p:nvSpPr>
          <p:cNvPr id="3" name="Content Placeholder 2"/>
          <p:cNvSpPr>
            <a:spLocks noGrp="1"/>
          </p:cNvSpPr>
          <p:nvPr>
            <p:ph idx="1"/>
          </p:nvPr>
        </p:nvSpPr>
        <p:spPr>
          <a:xfrm>
            <a:off x="259264" y="941883"/>
            <a:ext cx="11364925" cy="5540939"/>
          </a:xfrm>
        </p:spPr>
        <p:txBody>
          <a:bodyPr vert="horz" lIns="91440" tIns="45720" rIns="91440" bIns="45720" rtlCol="0" anchor="t">
            <a:noAutofit/>
          </a:bodyPr>
          <a:lstStyle/>
          <a:p>
            <a:pPr>
              <a:spcBef>
                <a:spcPts val="0"/>
              </a:spcBef>
            </a:pPr>
            <a:r>
              <a:rPr lang="en-US" sz="2200" kern="100" dirty="0">
                <a:effectLst/>
                <a:latin typeface="Arial" panose="020B0604020202020204" pitchFamily="34" charset="0"/>
                <a:ea typeface="Calibri" panose="020F0502020204030204" pitchFamily="34" charset="0"/>
                <a:cs typeface="Arial" panose="020B0604020202020204" pitchFamily="34" charset="0"/>
              </a:rPr>
              <a:t>Awareness is also more common during emergency operations for acute trauma. </a:t>
            </a:r>
          </a:p>
          <a:p>
            <a:pPr lvl="1">
              <a:spcBef>
                <a:spcPts val="0"/>
              </a:spcBef>
            </a:pPr>
            <a:r>
              <a:rPr lang="en-US" sz="2000" kern="100" dirty="0">
                <a:effectLst/>
                <a:latin typeface="Arial" panose="020B0604020202020204" pitchFamily="34" charset="0"/>
                <a:ea typeface="Calibri" panose="020F0502020204030204" pitchFamily="34" charset="0"/>
                <a:cs typeface="Arial" panose="020B0604020202020204" pitchFamily="34" charset="0"/>
              </a:rPr>
              <a:t>In this setting, blood pressure and cardiac output may be low from uncorrected hypovolemic shock, limiting how much sedative medication can be given to a patient without precipitating cardiac arrest. </a:t>
            </a:r>
          </a:p>
          <a:p>
            <a:pPr lvl="1">
              <a:spcBef>
                <a:spcPts val="0"/>
              </a:spcBef>
            </a:pPr>
            <a:r>
              <a:rPr lang="en-US" sz="2000" kern="100" dirty="0">
                <a:effectLst/>
                <a:latin typeface="Arial" panose="020B0604020202020204" pitchFamily="34" charset="0"/>
                <a:ea typeface="Calibri" panose="020F0502020204030204" pitchFamily="34" charset="0"/>
                <a:cs typeface="Arial" panose="020B0604020202020204" pitchFamily="34" charset="0"/>
              </a:rPr>
              <a:t>Hypovolemia must be treated with fluids and vasopressors first, so that it becomes safe to give more anesthetic agents. </a:t>
            </a:r>
          </a:p>
          <a:p>
            <a:pPr>
              <a:spcBef>
                <a:spcPts val="0"/>
              </a:spcBef>
            </a:pPr>
            <a:r>
              <a:rPr lang="en-US" sz="2200" kern="100" dirty="0">
                <a:effectLst/>
                <a:latin typeface="Arial" panose="020B0604020202020204" pitchFamily="34" charset="0"/>
                <a:ea typeface="Calibri" panose="020F0502020204030204" pitchFamily="34" charset="0"/>
                <a:cs typeface="Arial" panose="020B0604020202020204" pitchFamily="34" charset="0"/>
              </a:rPr>
              <a:t>It is good practice to talk to the paralyzed patient to let them know that the anesthesia team is aware that they may be awake but unable to move. </a:t>
            </a:r>
          </a:p>
          <a:p>
            <a:pPr lvl="1">
              <a:spcBef>
                <a:spcPts val="0"/>
              </a:spcBef>
            </a:pPr>
            <a:r>
              <a:rPr lang="en-US" sz="2000" kern="100" dirty="0">
                <a:effectLst/>
                <a:latin typeface="Arial" panose="020B0604020202020204" pitchFamily="34" charset="0"/>
                <a:ea typeface="Calibri" panose="020F0502020204030204" pitchFamily="34" charset="0"/>
                <a:cs typeface="Arial" panose="020B0604020202020204" pitchFamily="34" charset="0"/>
              </a:rPr>
              <a:t>This is important because many patients think that they had a stroke when they are not able to move. Verbal communication provides reassurance. </a:t>
            </a:r>
          </a:p>
          <a:p>
            <a:pPr lvl="1">
              <a:spcBef>
                <a:spcPts val="0"/>
              </a:spcBef>
            </a:pPr>
            <a:r>
              <a:rPr lang="en-US" sz="2000" kern="100" dirty="0">
                <a:effectLst/>
                <a:latin typeface="Arial" panose="020B0604020202020204" pitchFamily="34" charset="0"/>
                <a:ea typeface="Calibri" panose="020F0502020204030204" pitchFamily="34" charset="0"/>
                <a:cs typeface="Arial" panose="020B0604020202020204" pitchFamily="34" charset="0"/>
              </a:rPr>
              <a:t>The patient should be told they will receive additional sedation as soon as it is safe. </a:t>
            </a:r>
          </a:p>
          <a:p>
            <a:pPr>
              <a:spcBef>
                <a:spcPts val="0"/>
              </a:spcBef>
            </a:pPr>
            <a:r>
              <a:rPr lang="en-US" sz="2200" kern="100" dirty="0">
                <a:effectLst/>
                <a:latin typeface="Arial" panose="020B0604020202020204" pitchFamily="34" charset="0"/>
                <a:ea typeface="Calibri" panose="020F0502020204030204" pitchFamily="34" charset="0"/>
                <a:cs typeface="Arial" panose="020B0604020202020204" pitchFamily="34" charset="0"/>
              </a:rPr>
              <a:t>Trauma anesthesia care has been improving over time; a recent study found that awareness in trauma patients is not as common as it used to be.</a:t>
            </a:r>
            <a:r>
              <a:rPr lang="en-US" sz="2200" kern="100" baseline="30000" dirty="0">
                <a:effectLst/>
                <a:latin typeface="Arial" panose="020B0604020202020204" pitchFamily="34" charset="0"/>
                <a:ea typeface="Calibri" panose="020F0502020204030204" pitchFamily="34" charset="0"/>
                <a:cs typeface="Arial" panose="020B0604020202020204" pitchFamily="34" charset="0"/>
              </a:rPr>
              <a:t>19 </a:t>
            </a:r>
          </a:p>
          <a:p>
            <a:pPr>
              <a:spcBef>
                <a:spcPts val="0"/>
              </a:spcBef>
            </a:pPr>
            <a:r>
              <a:rPr lang="en-US" sz="2200" kern="100" dirty="0">
                <a:effectLst/>
                <a:latin typeface="Arial" panose="020B0604020202020204" pitchFamily="34" charset="0"/>
                <a:ea typeface="Calibri" panose="020F0502020204030204" pitchFamily="34" charset="0"/>
                <a:cs typeface="Arial" panose="020B0604020202020204" pitchFamily="34" charset="0"/>
              </a:rPr>
              <a:t>Cardiac surgery is also associated with higher incidence of awareness because high dose opioid anesthesia is often used to prevent cardiovascular depression. Opioids do not provide the same level of amnesia as anesthetics administered by inhalation.</a:t>
            </a:r>
            <a:r>
              <a:rPr lang="en-US" sz="2200" kern="100" baseline="30000" dirty="0">
                <a:effectLst/>
                <a:latin typeface="Arial" panose="020B0604020202020204" pitchFamily="34" charset="0"/>
                <a:ea typeface="Calibri" panose="020F0502020204030204" pitchFamily="34" charset="0"/>
                <a:cs typeface="Arial" panose="020B0604020202020204" pitchFamily="34" charset="0"/>
              </a:rPr>
              <a:t>20 </a:t>
            </a:r>
            <a:endParaRPr lang="en-US" sz="2200" kern="100" dirty="0">
              <a:effectLst/>
              <a:latin typeface="Calibri" panose="020F0502020204030204" pitchFamily="34" charset="0"/>
              <a:ea typeface="Calibri" panose="020F0502020204030204" pitchFamily="34" charset="0"/>
              <a:cs typeface="Arial" panose="020B0604020202020204" pitchFamily="34" charset="0"/>
            </a:endParaRPr>
          </a:p>
        </p:txBody>
      </p:sp>
      <p:sp>
        <p:nvSpPr>
          <p:cNvPr id="4" name="Slide Number Placeholder 3"/>
          <p:cNvSpPr>
            <a:spLocks noGrp="1"/>
          </p:cNvSpPr>
          <p:nvPr>
            <p:ph type="sldNum" sz="quarter" idx="10"/>
          </p:nvPr>
        </p:nvSpPr>
        <p:spPr>
          <a:xfrm>
            <a:off x="1707500" y="6411096"/>
            <a:ext cx="2133600" cy="365125"/>
          </a:xfrm>
        </p:spPr>
        <p:txBody>
          <a:bodyPr/>
          <a:lstStyle/>
          <a:p>
            <a:fld id="{BDAF931E-EB67-594E-ACA8-DBD6EC3CDB9B}" type="slidenum">
              <a:rPr lang="en-US" smtClean="0">
                <a:solidFill>
                  <a:srgbClr val="0082BA">
                    <a:lumMod val="50000"/>
                  </a:srgbClr>
                </a:solidFill>
              </a:rPr>
              <a:pPr/>
              <a:t>15</a:t>
            </a:fld>
            <a:endParaRPr lang="en-US">
              <a:solidFill>
                <a:srgbClr val="0082BA">
                  <a:lumMod val="50000"/>
                </a:srgbClr>
              </a:solidFill>
            </a:endParaRPr>
          </a:p>
        </p:txBody>
      </p:sp>
    </p:spTree>
    <p:custDataLst>
      <p:tags r:id="rId1"/>
    </p:custDataLst>
    <p:extLst>
      <p:ext uri="{BB962C8B-B14F-4D97-AF65-F5344CB8AC3E}">
        <p14:creationId xmlns:p14="http://schemas.microsoft.com/office/powerpoint/2010/main" val="31735254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Background (8)</a:t>
            </a:r>
            <a:endParaRPr lang="en-US" dirty="0">
              <a:solidFill>
                <a:schemeClr val="bg1"/>
              </a:solidFill>
            </a:endParaRPr>
          </a:p>
        </p:txBody>
      </p:sp>
      <p:sp>
        <p:nvSpPr>
          <p:cNvPr id="3" name="Content Placeholder 2"/>
          <p:cNvSpPr>
            <a:spLocks noGrp="1"/>
          </p:cNvSpPr>
          <p:nvPr>
            <p:ph idx="1"/>
          </p:nvPr>
        </p:nvSpPr>
        <p:spPr>
          <a:xfrm>
            <a:off x="259264" y="941883"/>
            <a:ext cx="11364925" cy="5540939"/>
          </a:xfrm>
        </p:spPr>
        <p:txBody>
          <a:bodyPr vert="horz" lIns="91440" tIns="45720" rIns="91440" bIns="45720" rtlCol="0" anchor="t">
            <a:noAutofit/>
          </a:bodyPr>
          <a:lstStyle/>
          <a:p>
            <a:pPr>
              <a:spcBef>
                <a:spcPts val="0"/>
              </a:spcBef>
            </a:pPr>
            <a:r>
              <a:rPr lang="en-US" sz="2200" kern="100" dirty="0">
                <a:effectLst/>
                <a:ea typeface="Calibri"/>
              </a:rPr>
              <a:t>Total intravenous anesthesia with a propofol infusion is also associated with a higher incidence of intraoperative awareness than a volatile anesthetic </a:t>
            </a:r>
            <a:r>
              <a:rPr lang="en-US" sz="2200" kern="100" dirty="0">
                <a:ea typeface="Calibri"/>
              </a:rPr>
              <a:t>such as </a:t>
            </a:r>
            <a:r>
              <a:rPr lang="en-US" sz="2200" kern="100" dirty="0">
                <a:effectLst/>
                <a:ea typeface="Calibri"/>
              </a:rPr>
              <a:t>sevoflurane.</a:t>
            </a:r>
            <a:r>
              <a:rPr lang="en-US" sz="2200" kern="100" baseline="30000" dirty="0">
                <a:effectLst/>
                <a:ea typeface="Calibri"/>
              </a:rPr>
              <a:t>21</a:t>
            </a:r>
            <a:r>
              <a:rPr lang="en-US" sz="2200" kern="100" dirty="0">
                <a:ea typeface="Calibri"/>
              </a:rPr>
              <a:t> </a:t>
            </a:r>
            <a:endParaRPr lang="en-US" sz="2200" kern="100" dirty="0">
              <a:effectLst/>
              <a:latin typeface="Arial" panose="020B0604020202020204" pitchFamily="34" charset="0"/>
              <a:ea typeface="Calibri" panose="020F0502020204030204" pitchFamily="34" charset="0"/>
              <a:cs typeface="Arial" panose="020B0604020202020204" pitchFamily="34" charset="0"/>
            </a:endParaRPr>
          </a:p>
          <a:p>
            <a:pPr>
              <a:spcBef>
                <a:spcPts val="0"/>
              </a:spcBef>
            </a:pPr>
            <a:r>
              <a:rPr lang="en-US" sz="2200" kern="100" dirty="0">
                <a:effectLst/>
                <a:ea typeface="Calibri"/>
              </a:rPr>
              <a:t>Anesthesia professionals are especially vigilant about monitoring ventilation </a:t>
            </a:r>
            <a:r>
              <a:rPr lang="en-US" sz="2200" kern="100" dirty="0">
                <a:ea typeface="Calibri"/>
              </a:rPr>
              <a:t>to </a:t>
            </a:r>
            <a:r>
              <a:rPr lang="en-US" sz="2200" kern="100" dirty="0">
                <a:effectLst/>
                <a:ea typeface="Calibri"/>
              </a:rPr>
              <a:t>prevent hypoxic events.</a:t>
            </a:r>
            <a:r>
              <a:rPr lang="en-US" sz="2200" kern="100" dirty="0">
                <a:ea typeface="Calibri"/>
              </a:rPr>
              <a:t> Thus, when </a:t>
            </a:r>
            <a:r>
              <a:rPr lang="en-US" sz="2200" kern="100" dirty="0">
                <a:effectLst/>
                <a:ea typeface="Calibri"/>
              </a:rPr>
              <a:t>anesthesia delivery is linked to ventilation, it is less likely to be overlooked.</a:t>
            </a:r>
            <a:r>
              <a:rPr lang="en-US" sz="2200" kern="100" dirty="0">
                <a:ea typeface="Calibri"/>
              </a:rPr>
              <a:t> </a:t>
            </a:r>
            <a:endParaRPr lang="en-US" sz="2200" kern="100" dirty="0">
              <a:latin typeface="Arial" panose="020B0604020202020204" pitchFamily="34" charset="0"/>
              <a:ea typeface="Calibri" panose="020F0502020204030204" pitchFamily="34" charset="0"/>
              <a:cs typeface="Arial" panose="020B0604020202020204" pitchFamily="34" charset="0"/>
            </a:endParaRPr>
          </a:p>
          <a:p>
            <a:pPr>
              <a:spcBef>
                <a:spcPts val="0"/>
              </a:spcBef>
            </a:pPr>
            <a:r>
              <a:rPr lang="en-US" sz="2200" kern="100" dirty="0">
                <a:effectLst/>
                <a:ea typeface="Calibri"/>
              </a:rPr>
              <a:t>However, inadvertent kinking of the endotracheal tube can occur during ear, nose and throat operations, because the face and endotracheal tube are covered by sterile surgical drapes and the tube can be kinked by accidentally leaning on it.</a:t>
            </a:r>
            <a:r>
              <a:rPr lang="en-US" sz="2200" kern="100" dirty="0">
                <a:ea typeface="Calibri"/>
              </a:rPr>
              <a:t> </a:t>
            </a:r>
            <a:endParaRPr lang="en-US" sz="2200" kern="100">
              <a:effectLst/>
              <a:latin typeface="Arial" panose="020B0604020202020204" pitchFamily="34" charset="0"/>
              <a:ea typeface="Calibri" panose="020F0502020204030204" pitchFamily="34" charset="0"/>
              <a:cs typeface="Arial" panose="020B0604020202020204" pitchFamily="34" charset="0"/>
            </a:endParaRPr>
          </a:p>
          <a:p>
            <a:pPr lvl="1">
              <a:spcBef>
                <a:spcPts val="0"/>
              </a:spcBef>
            </a:pPr>
            <a:r>
              <a:rPr lang="en-US" sz="2000" kern="100" dirty="0">
                <a:effectLst/>
                <a:ea typeface="Calibri"/>
              </a:rPr>
              <a:t>A sudden increase in airway pressure should prompt the anesthesia care professional to rule out a kinked endotracheal tube. Intravenous anesthesia comes with the inherent risks of disconnection at a Luer lock, tissue infiltration of the intravenous cannula, infusion pump malfunction, an empty infusion bottle, a kinked infusion line, and propofol refluxing up into another line that has been piggybacked onto the primary infusion line.</a:t>
            </a:r>
            <a:r>
              <a:rPr lang="en-US" sz="2000" kern="100" dirty="0">
                <a:ea typeface="Calibri"/>
              </a:rPr>
              <a:t> </a:t>
            </a:r>
            <a:endParaRPr lang="en-US" sz="2000" kern="100" dirty="0">
              <a:effectLst/>
              <a:latin typeface="Arial" panose="020B0604020202020204" pitchFamily="34" charset="0"/>
              <a:ea typeface="Calibri" panose="020F0502020204030204" pitchFamily="34" charset="0"/>
              <a:cs typeface="Arial" panose="020B0604020202020204" pitchFamily="34" charset="0"/>
            </a:endParaRPr>
          </a:p>
          <a:p>
            <a:pPr>
              <a:spcBef>
                <a:spcPts val="0"/>
              </a:spcBef>
            </a:pPr>
            <a:r>
              <a:rPr lang="en-US" sz="2400" kern="100" dirty="0">
                <a:effectLst/>
                <a:latin typeface="Arial" panose="020B0604020202020204" pitchFamily="34" charset="0"/>
                <a:ea typeface="Calibri" panose="020F0502020204030204" pitchFamily="34" charset="0"/>
                <a:cs typeface="Arial" panose="020B0604020202020204" pitchFamily="34" charset="0"/>
              </a:rPr>
              <a:t>When total intravenous anesthesia is used, it is necessary to have an anti-reflux valve in the infusion tubing. It is preferred to infuse propofol through its own dedicated intravenous cannula via a dedicated infusion pump.</a:t>
            </a:r>
            <a:endParaRPr lang="en-US" sz="2400" kern="100" dirty="0">
              <a:effectLst/>
              <a:latin typeface="Calibri" panose="020F0502020204030204" pitchFamily="34" charset="0"/>
              <a:ea typeface="Calibri" panose="020F0502020204030204" pitchFamily="34" charset="0"/>
              <a:cs typeface="Arial" panose="020B0604020202020204" pitchFamily="34" charset="0"/>
            </a:endParaRPr>
          </a:p>
        </p:txBody>
      </p:sp>
      <p:sp>
        <p:nvSpPr>
          <p:cNvPr id="4" name="Slide Number Placeholder 3"/>
          <p:cNvSpPr>
            <a:spLocks noGrp="1"/>
          </p:cNvSpPr>
          <p:nvPr>
            <p:ph type="sldNum" sz="quarter" idx="10"/>
          </p:nvPr>
        </p:nvSpPr>
        <p:spPr>
          <a:xfrm>
            <a:off x="1707500" y="6411096"/>
            <a:ext cx="2133600" cy="365125"/>
          </a:xfrm>
        </p:spPr>
        <p:txBody>
          <a:bodyPr/>
          <a:lstStyle/>
          <a:p>
            <a:fld id="{BDAF931E-EB67-594E-ACA8-DBD6EC3CDB9B}" type="slidenum">
              <a:rPr lang="en-US" smtClean="0">
                <a:solidFill>
                  <a:srgbClr val="0082BA">
                    <a:lumMod val="50000"/>
                  </a:srgbClr>
                </a:solidFill>
              </a:rPr>
              <a:pPr/>
              <a:t>16</a:t>
            </a:fld>
            <a:endParaRPr lang="en-US">
              <a:solidFill>
                <a:srgbClr val="0082BA">
                  <a:lumMod val="50000"/>
                </a:srgbClr>
              </a:solidFill>
            </a:endParaRPr>
          </a:p>
        </p:txBody>
      </p:sp>
    </p:spTree>
    <p:custDataLst>
      <p:tags r:id="rId1"/>
    </p:custDataLst>
    <p:extLst>
      <p:ext uri="{BB962C8B-B14F-4D97-AF65-F5344CB8AC3E}">
        <p14:creationId xmlns:p14="http://schemas.microsoft.com/office/powerpoint/2010/main" val="389129744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Background (9)</a:t>
            </a:r>
            <a:endParaRPr lang="en-US" dirty="0">
              <a:solidFill>
                <a:schemeClr val="bg1"/>
              </a:solidFill>
            </a:endParaRPr>
          </a:p>
        </p:txBody>
      </p:sp>
      <p:sp>
        <p:nvSpPr>
          <p:cNvPr id="3" name="Content Placeholder 2"/>
          <p:cNvSpPr>
            <a:spLocks noGrp="1"/>
          </p:cNvSpPr>
          <p:nvPr>
            <p:ph idx="1"/>
          </p:nvPr>
        </p:nvSpPr>
        <p:spPr>
          <a:xfrm>
            <a:off x="259264" y="1050740"/>
            <a:ext cx="11364925" cy="5540939"/>
          </a:xfrm>
        </p:spPr>
        <p:txBody>
          <a:bodyPr vert="horz" lIns="91440" tIns="45720" rIns="91440" bIns="45720" rtlCol="0" anchor="t">
            <a:noAutofit/>
          </a:bodyPr>
          <a:lstStyle/>
          <a:p>
            <a:pPr>
              <a:spcBef>
                <a:spcPts val="0"/>
              </a:spcBef>
            </a:pPr>
            <a:r>
              <a:rPr lang="en-US" sz="2400" kern="100" dirty="0">
                <a:effectLst/>
                <a:latin typeface="Arial" panose="020B0604020202020204" pitchFamily="34" charset="0"/>
                <a:ea typeface="Calibri" panose="020F0502020204030204" pitchFamily="34" charset="0"/>
                <a:cs typeface="Arial" panose="020B0604020202020204" pitchFamily="34" charset="0"/>
              </a:rPr>
              <a:t>Patients who have awareness under anesthesia while paralyzed may develop post-traumatic stress disorder.</a:t>
            </a:r>
            <a:r>
              <a:rPr lang="en-US" sz="2400" kern="100" baseline="30000" dirty="0">
                <a:effectLst/>
                <a:latin typeface="Arial" panose="020B0604020202020204" pitchFamily="34" charset="0"/>
                <a:ea typeface="Calibri" panose="020F0502020204030204" pitchFamily="34" charset="0"/>
                <a:cs typeface="Arial" panose="020B0604020202020204" pitchFamily="34" charset="0"/>
              </a:rPr>
              <a:t>22,23</a:t>
            </a:r>
            <a:r>
              <a:rPr lang="en-US" sz="2400" kern="100" dirty="0">
                <a:effectLst/>
                <a:latin typeface="Arial" panose="020B0604020202020204" pitchFamily="34" charset="0"/>
                <a:ea typeface="Calibri" panose="020F0502020204030204" pitchFamily="34" charset="0"/>
                <a:cs typeface="Arial" panose="020B0604020202020204" pitchFamily="34" charset="0"/>
              </a:rPr>
              <a:t> </a:t>
            </a:r>
          </a:p>
          <a:p>
            <a:pPr>
              <a:spcBef>
                <a:spcPts val="0"/>
              </a:spcBef>
            </a:pPr>
            <a:r>
              <a:rPr lang="en-US" sz="2400" kern="100" dirty="0">
                <a:effectLst/>
                <a:latin typeface="Arial" panose="020B0604020202020204" pitchFamily="34" charset="0"/>
                <a:ea typeface="Calibri" panose="020F0502020204030204" pitchFamily="34" charset="0"/>
                <a:cs typeface="Arial" panose="020B0604020202020204" pitchFamily="34" charset="0"/>
              </a:rPr>
              <a:t>This is especially common after cesarean delivery under general anesthesia because opioid medications are withheld from the mother until delivery to limit respiratory depression in the newborn. </a:t>
            </a:r>
          </a:p>
          <a:p>
            <a:pPr>
              <a:spcBef>
                <a:spcPts val="0"/>
              </a:spcBef>
            </a:pPr>
            <a:r>
              <a:rPr lang="en-US" sz="2400" kern="100" dirty="0">
                <a:effectLst/>
                <a:latin typeface="Arial" panose="020B0604020202020204" pitchFamily="34" charset="0"/>
                <a:ea typeface="Calibri" panose="020F0502020204030204" pitchFamily="34" charset="0"/>
                <a:cs typeface="Arial" panose="020B0604020202020204" pitchFamily="34" charset="0"/>
              </a:rPr>
              <a:t>When the patient suffers awareness and feels severe pain while unable to move, the psychological effects may be worse than from episodes of awareness without pain. </a:t>
            </a:r>
          </a:p>
          <a:p>
            <a:pPr>
              <a:spcBef>
                <a:spcPts val="0"/>
              </a:spcBef>
            </a:pPr>
            <a:r>
              <a:rPr lang="en-US" sz="2400" kern="100" dirty="0">
                <a:effectLst/>
                <a:latin typeface="Arial" panose="020B0604020202020204" pitchFamily="34" charset="0"/>
                <a:ea typeface="Calibri" panose="020F0502020204030204" pitchFamily="34" charset="0"/>
                <a:cs typeface="Arial" panose="020B0604020202020204" pitchFamily="34" charset="0"/>
              </a:rPr>
              <a:t>Cardiovascular surgery patients tend to have fewer psychological sequelae because they are usually treated with high doses of opioids and do not recall any pain.  </a:t>
            </a:r>
            <a:endParaRPr lang="en-US" sz="2400" kern="100" dirty="0">
              <a:effectLst/>
              <a:latin typeface="Calibri" panose="020F0502020204030204" pitchFamily="34" charset="0"/>
              <a:ea typeface="Calibri" panose="020F0502020204030204" pitchFamily="34" charset="0"/>
              <a:cs typeface="Arial" panose="020B0604020202020204" pitchFamily="34" charset="0"/>
            </a:endParaRPr>
          </a:p>
        </p:txBody>
      </p:sp>
      <p:sp>
        <p:nvSpPr>
          <p:cNvPr id="4" name="Slide Number Placeholder 3"/>
          <p:cNvSpPr>
            <a:spLocks noGrp="1"/>
          </p:cNvSpPr>
          <p:nvPr>
            <p:ph type="sldNum" sz="quarter" idx="10"/>
          </p:nvPr>
        </p:nvSpPr>
        <p:spPr>
          <a:xfrm>
            <a:off x="1707500" y="6411096"/>
            <a:ext cx="2133600" cy="365125"/>
          </a:xfrm>
        </p:spPr>
        <p:txBody>
          <a:bodyPr/>
          <a:lstStyle/>
          <a:p>
            <a:fld id="{BDAF931E-EB67-594E-ACA8-DBD6EC3CDB9B}" type="slidenum">
              <a:rPr lang="en-US" smtClean="0">
                <a:solidFill>
                  <a:srgbClr val="0082BA">
                    <a:lumMod val="50000"/>
                  </a:srgbClr>
                </a:solidFill>
              </a:rPr>
              <a:pPr/>
              <a:t>17</a:t>
            </a:fld>
            <a:endParaRPr lang="en-US">
              <a:solidFill>
                <a:srgbClr val="0082BA">
                  <a:lumMod val="50000"/>
                </a:srgbClr>
              </a:solidFill>
            </a:endParaRPr>
          </a:p>
        </p:txBody>
      </p:sp>
    </p:spTree>
    <p:custDataLst>
      <p:tags r:id="rId1"/>
    </p:custDataLst>
    <p:extLst>
      <p:ext uri="{BB962C8B-B14F-4D97-AF65-F5344CB8AC3E}">
        <p14:creationId xmlns:p14="http://schemas.microsoft.com/office/powerpoint/2010/main" val="362456771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Background (10)</a:t>
            </a:r>
            <a:endParaRPr lang="en-US" dirty="0">
              <a:solidFill>
                <a:schemeClr val="bg1"/>
              </a:solidFill>
            </a:endParaRPr>
          </a:p>
        </p:txBody>
      </p:sp>
      <p:sp>
        <p:nvSpPr>
          <p:cNvPr id="3" name="Content Placeholder 2"/>
          <p:cNvSpPr>
            <a:spLocks noGrp="1"/>
          </p:cNvSpPr>
          <p:nvPr>
            <p:ph idx="1"/>
          </p:nvPr>
        </p:nvSpPr>
        <p:spPr>
          <a:xfrm>
            <a:off x="259264" y="941883"/>
            <a:ext cx="11364925" cy="5540939"/>
          </a:xfrm>
        </p:spPr>
        <p:txBody>
          <a:bodyPr vert="horz" lIns="91440" tIns="45720" rIns="91440" bIns="45720" rtlCol="0" anchor="t">
            <a:noAutofit/>
          </a:bodyPr>
          <a:lstStyle/>
          <a:p>
            <a:pPr>
              <a:spcBef>
                <a:spcPts val="0"/>
              </a:spcBef>
            </a:pPr>
            <a:r>
              <a:rPr lang="en-US" sz="2400" kern="100" dirty="0">
                <a:effectLst/>
                <a:latin typeface="Arial" panose="020B0604020202020204" pitchFamily="34" charset="0"/>
                <a:ea typeface="Calibri" panose="020F0502020204030204" pitchFamily="34" charset="0"/>
                <a:cs typeface="Arial" panose="020B0604020202020204" pitchFamily="34" charset="0"/>
              </a:rPr>
              <a:t>When a patient mentions that they remember intraoperative events, they should be seen by their anesthesiologist. </a:t>
            </a:r>
          </a:p>
          <a:p>
            <a:pPr lvl="1">
              <a:spcBef>
                <a:spcPts val="0"/>
              </a:spcBef>
            </a:pPr>
            <a:r>
              <a:rPr lang="en-US" sz="2000" kern="100" dirty="0">
                <a:effectLst/>
                <a:latin typeface="Arial" panose="020B0604020202020204" pitchFamily="34" charset="0"/>
                <a:ea typeface="Calibri" panose="020F0502020204030204" pitchFamily="34" charset="0"/>
                <a:cs typeface="Arial" panose="020B0604020202020204" pitchFamily="34" charset="0"/>
              </a:rPr>
              <a:t>A careful history should be taken to establish what the patient remembers. </a:t>
            </a:r>
          </a:p>
          <a:p>
            <a:pPr lvl="1">
              <a:spcBef>
                <a:spcPts val="0"/>
              </a:spcBef>
            </a:pPr>
            <a:r>
              <a:rPr lang="en-US" sz="2000" kern="100" dirty="0">
                <a:effectLst/>
                <a:latin typeface="Arial" panose="020B0604020202020204" pitchFamily="34" charset="0"/>
                <a:ea typeface="Calibri" panose="020F0502020204030204" pitchFamily="34" charset="0"/>
                <a:cs typeface="Arial" panose="020B0604020202020204" pitchFamily="34" charset="0"/>
              </a:rPr>
              <a:t>It is important to validate the patient’s experience. Claims of awareness should not be brushed aside as mere imagination by the patient. Details of what is recalled should be elicited and compared with what happened during the operation. </a:t>
            </a:r>
          </a:p>
          <a:p>
            <a:pPr lvl="1">
              <a:spcBef>
                <a:spcPts val="0"/>
              </a:spcBef>
            </a:pPr>
            <a:r>
              <a:rPr lang="en-US" sz="2000" kern="100" dirty="0">
                <a:effectLst/>
                <a:latin typeface="Arial" panose="020B0604020202020204" pitchFamily="34" charset="0"/>
                <a:ea typeface="Calibri" panose="020F0502020204030204" pitchFamily="34" charset="0"/>
                <a:cs typeface="Arial" panose="020B0604020202020204" pitchFamily="34" charset="0"/>
              </a:rPr>
              <a:t>The anesthesia record should be reviewed for evidence of inadequate depth of anesthesia.</a:t>
            </a:r>
          </a:p>
          <a:p>
            <a:pPr>
              <a:spcBef>
                <a:spcPts val="0"/>
              </a:spcBef>
            </a:pPr>
            <a:r>
              <a:rPr lang="en-US" sz="2400" kern="100" dirty="0">
                <a:effectLst/>
                <a:latin typeface="Arial" panose="020B0604020202020204" pitchFamily="34" charset="0"/>
                <a:ea typeface="Calibri" panose="020F0502020204030204" pitchFamily="34" charset="0"/>
                <a:cs typeface="Arial" panose="020B0604020202020204" pitchFamily="34" charset="0"/>
              </a:rPr>
              <a:t>Patients usually resent their care team if nobody believes them and if staff belittle the suffering they experienced while aware. Acknowledging the episode of awareness and helping the patient come to terms with their experience can help to resolve the patient’s dissatisfaction and anger. </a:t>
            </a:r>
          </a:p>
          <a:p>
            <a:pPr>
              <a:spcBef>
                <a:spcPts val="0"/>
              </a:spcBef>
            </a:pPr>
            <a:r>
              <a:rPr lang="en-US" sz="2400" kern="100" dirty="0">
                <a:effectLst/>
                <a:latin typeface="Arial" panose="020B0604020202020204" pitchFamily="34" charset="0"/>
                <a:ea typeface="Calibri" panose="020F0502020204030204" pitchFamily="34" charset="0"/>
                <a:cs typeface="Arial" panose="020B0604020202020204" pitchFamily="34" charset="0"/>
              </a:rPr>
              <a:t>When features like excessive fear, lack of sleep and constant reliving of the intraoperative experience occur, the patient may benefit from consultation by a psychiatrist for ongoing treatment of post-traumatic stress syndrome.</a:t>
            </a:r>
            <a:r>
              <a:rPr lang="en-US" sz="2400" kern="100" baseline="30000" dirty="0">
                <a:effectLst/>
                <a:latin typeface="Arial" panose="020B0604020202020204" pitchFamily="34" charset="0"/>
                <a:ea typeface="Calibri" panose="020F0502020204030204" pitchFamily="34" charset="0"/>
                <a:cs typeface="Arial" panose="020B0604020202020204" pitchFamily="34" charset="0"/>
              </a:rPr>
              <a:t>24</a:t>
            </a:r>
            <a:endParaRPr lang="en-US" sz="2400" kern="100" dirty="0">
              <a:effectLst/>
              <a:latin typeface="Calibri" panose="020F0502020204030204" pitchFamily="34" charset="0"/>
              <a:ea typeface="Calibri" panose="020F0502020204030204" pitchFamily="34" charset="0"/>
              <a:cs typeface="Arial" panose="020B0604020202020204" pitchFamily="34" charset="0"/>
            </a:endParaRPr>
          </a:p>
        </p:txBody>
      </p:sp>
      <p:sp>
        <p:nvSpPr>
          <p:cNvPr id="4" name="Slide Number Placeholder 3"/>
          <p:cNvSpPr>
            <a:spLocks noGrp="1"/>
          </p:cNvSpPr>
          <p:nvPr>
            <p:ph type="sldNum" sz="quarter" idx="10"/>
          </p:nvPr>
        </p:nvSpPr>
        <p:spPr>
          <a:xfrm>
            <a:off x="1707500" y="6411096"/>
            <a:ext cx="2133600" cy="365125"/>
          </a:xfrm>
        </p:spPr>
        <p:txBody>
          <a:bodyPr/>
          <a:lstStyle/>
          <a:p>
            <a:fld id="{BDAF931E-EB67-594E-ACA8-DBD6EC3CDB9B}" type="slidenum">
              <a:rPr lang="en-US" smtClean="0">
                <a:solidFill>
                  <a:srgbClr val="0082BA">
                    <a:lumMod val="50000"/>
                  </a:srgbClr>
                </a:solidFill>
              </a:rPr>
              <a:pPr/>
              <a:t>18</a:t>
            </a:fld>
            <a:endParaRPr lang="en-US">
              <a:solidFill>
                <a:srgbClr val="0082BA">
                  <a:lumMod val="50000"/>
                </a:srgbClr>
              </a:solidFill>
            </a:endParaRPr>
          </a:p>
        </p:txBody>
      </p:sp>
    </p:spTree>
    <p:custDataLst>
      <p:tags r:id="rId1"/>
    </p:custDataLst>
    <p:extLst>
      <p:ext uri="{BB962C8B-B14F-4D97-AF65-F5344CB8AC3E}">
        <p14:creationId xmlns:p14="http://schemas.microsoft.com/office/powerpoint/2010/main" val="111027238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Background (11)</a:t>
            </a:r>
            <a:endParaRPr lang="en-US" dirty="0">
              <a:solidFill>
                <a:schemeClr val="bg1"/>
              </a:solidFill>
            </a:endParaRPr>
          </a:p>
        </p:txBody>
      </p:sp>
      <p:sp>
        <p:nvSpPr>
          <p:cNvPr id="3" name="Content Placeholder 2"/>
          <p:cNvSpPr>
            <a:spLocks noGrp="1"/>
          </p:cNvSpPr>
          <p:nvPr>
            <p:ph idx="1"/>
          </p:nvPr>
        </p:nvSpPr>
        <p:spPr>
          <a:xfrm>
            <a:off x="259264" y="1050740"/>
            <a:ext cx="11364925" cy="5540939"/>
          </a:xfrm>
        </p:spPr>
        <p:txBody>
          <a:bodyPr vert="horz" lIns="91440" tIns="45720" rIns="91440" bIns="45720" rtlCol="0" anchor="t">
            <a:noAutofit/>
          </a:bodyPr>
          <a:lstStyle/>
          <a:p>
            <a:pPr>
              <a:spcBef>
                <a:spcPts val="0"/>
              </a:spcBef>
            </a:pPr>
            <a:r>
              <a:rPr lang="en-US" sz="2400" kern="100" dirty="0">
                <a:effectLst/>
                <a:latin typeface="Arial" panose="020B0604020202020204" pitchFamily="34" charset="0"/>
                <a:ea typeface="Calibri" panose="020F0502020204030204" pitchFamily="34" charset="0"/>
                <a:cs typeface="Arial" panose="020B0604020202020204" pitchFamily="34" charset="0"/>
              </a:rPr>
              <a:t>Finally, it is important to recognize that some cases of awareness are intended, as part of the plan of care. </a:t>
            </a:r>
          </a:p>
          <a:p>
            <a:pPr>
              <a:spcBef>
                <a:spcPts val="0"/>
              </a:spcBef>
            </a:pPr>
            <a:r>
              <a:rPr lang="en-US" sz="2400" kern="100" dirty="0">
                <a:effectLst/>
                <a:latin typeface="Arial" panose="020B0604020202020204" pitchFamily="34" charset="0"/>
                <a:ea typeface="Calibri" panose="020F0502020204030204" pitchFamily="34" charset="0"/>
                <a:cs typeface="Arial" panose="020B0604020202020204" pitchFamily="34" charset="0"/>
              </a:rPr>
              <a:t>Sometimes a confused patient receives a spinal anesthetic during surgery for a hip fracture. If the patient’s cognition is simultaneously impaired by opioid pain medications, the patient may not remember that the anesthetic plan involved a spinal anesthetic with minimal sedation to avoid cardiovascular depression. </a:t>
            </a:r>
          </a:p>
          <a:p>
            <a:pPr>
              <a:spcBef>
                <a:spcPts val="0"/>
              </a:spcBef>
            </a:pPr>
            <a:r>
              <a:rPr lang="en-US" sz="2400" kern="100" dirty="0">
                <a:effectLst/>
                <a:latin typeface="Arial" panose="020B0604020202020204" pitchFamily="34" charset="0"/>
                <a:ea typeface="Calibri" panose="020F0502020204030204" pitchFamily="34" charset="0"/>
                <a:cs typeface="Arial" panose="020B0604020202020204" pitchFamily="34" charset="0"/>
              </a:rPr>
              <a:t>It is therefore very important to review the anesthetic record to understand what happened. </a:t>
            </a:r>
            <a:endParaRPr lang="en-US" sz="2400" kern="100" dirty="0">
              <a:effectLst/>
              <a:latin typeface="Calibri" panose="020F0502020204030204" pitchFamily="34" charset="0"/>
              <a:ea typeface="Calibri" panose="020F0502020204030204" pitchFamily="34" charset="0"/>
              <a:cs typeface="Arial" panose="020B0604020202020204" pitchFamily="34" charset="0"/>
            </a:endParaRPr>
          </a:p>
        </p:txBody>
      </p:sp>
      <p:sp>
        <p:nvSpPr>
          <p:cNvPr id="4" name="Slide Number Placeholder 3"/>
          <p:cNvSpPr>
            <a:spLocks noGrp="1"/>
          </p:cNvSpPr>
          <p:nvPr>
            <p:ph type="sldNum" sz="quarter" idx="10"/>
          </p:nvPr>
        </p:nvSpPr>
        <p:spPr>
          <a:xfrm>
            <a:off x="1707500" y="6411096"/>
            <a:ext cx="2133600" cy="365125"/>
          </a:xfrm>
        </p:spPr>
        <p:txBody>
          <a:bodyPr/>
          <a:lstStyle/>
          <a:p>
            <a:fld id="{BDAF931E-EB67-594E-ACA8-DBD6EC3CDB9B}" type="slidenum">
              <a:rPr lang="en-US" smtClean="0">
                <a:solidFill>
                  <a:srgbClr val="0082BA">
                    <a:lumMod val="50000"/>
                  </a:srgbClr>
                </a:solidFill>
              </a:rPr>
              <a:pPr/>
              <a:t>19</a:t>
            </a:fld>
            <a:endParaRPr lang="en-US">
              <a:solidFill>
                <a:srgbClr val="0082BA">
                  <a:lumMod val="50000"/>
                </a:srgbClr>
              </a:solidFill>
            </a:endParaRPr>
          </a:p>
        </p:txBody>
      </p:sp>
    </p:spTree>
    <p:custDataLst>
      <p:tags r:id="rId1"/>
    </p:custDataLst>
    <p:extLst>
      <p:ext uri="{BB962C8B-B14F-4D97-AF65-F5344CB8AC3E}">
        <p14:creationId xmlns:p14="http://schemas.microsoft.com/office/powerpoint/2010/main" val="385227722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Source and Credits</a:t>
            </a:r>
          </a:p>
        </p:txBody>
      </p:sp>
      <p:sp>
        <p:nvSpPr>
          <p:cNvPr id="3" name="Content Placeholder 2"/>
          <p:cNvSpPr>
            <a:spLocks noGrp="1"/>
          </p:cNvSpPr>
          <p:nvPr>
            <p:ph idx="1"/>
          </p:nvPr>
        </p:nvSpPr>
        <p:spPr>
          <a:xfrm>
            <a:off x="617220" y="1029174"/>
            <a:ext cx="11355820" cy="5113054"/>
          </a:xfrm>
        </p:spPr>
        <p:txBody>
          <a:bodyPr vert="horz" lIns="91440" tIns="45720" rIns="91440" bIns="45720" rtlCol="0" anchor="t">
            <a:normAutofit/>
          </a:bodyPr>
          <a:lstStyle/>
          <a:p>
            <a:r>
              <a:rPr lang="en-US" sz="2800" dirty="0"/>
              <a:t>This presentation is based on the July 2024 AHRQ </a:t>
            </a:r>
            <a:r>
              <a:rPr lang="en-US" sz="2800" dirty="0" err="1"/>
              <a:t>WebM&amp;M</a:t>
            </a:r>
            <a:r>
              <a:rPr lang="en-US" sz="2800" dirty="0"/>
              <a:t> Spotlight Case</a:t>
            </a:r>
          </a:p>
          <a:p>
            <a:pPr lvl="1">
              <a:buFont typeface="Courier New" panose="02070309020205020404" pitchFamily="49" charset="0"/>
              <a:buChar char="o"/>
            </a:pPr>
            <a:r>
              <a:rPr lang="en-US" sz="2400" dirty="0"/>
              <a:t>See the full article at </a:t>
            </a:r>
            <a:r>
              <a:rPr lang="en-US" sz="2400" dirty="0">
                <a:solidFill>
                  <a:schemeClr val="bg1"/>
                </a:solidFill>
                <a:hlinkClick r:id="rId3">
                  <a:extLst>
                    <a:ext uri="{A12FA001-AC4F-418D-AE19-62706E023703}">
                      <ahyp:hlinkClr xmlns:ahyp="http://schemas.microsoft.com/office/drawing/2018/hyperlinkcolor" val="tx"/>
                    </a:ext>
                  </a:extLst>
                </a:hlinkClick>
              </a:rPr>
              <a:t>https://psnet.ahrq.gov/webmm</a:t>
            </a:r>
            <a:r>
              <a:rPr lang="en-US" sz="2400" dirty="0">
                <a:solidFill>
                  <a:schemeClr val="bg1"/>
                </a:solidFill>
              </a:rPr>
              <a:t> </a:t>
            </a:r>
          </a:p>
          <a:p>
            <a:pPr lvl="1">
              <a:buFont typeface="Courier New" panose="02070309020205020404" pitchFamily="49" charset="0"/>
              <a:buChar char="o"/>
            </a:pPr>
            <a:r>
              <a:rPr lang="en-US" sz="2400" dirty="0">
                <a:solidFill>
                  <a:schemeClr val="bg1"/>
                </a:solidFill>
              </a:rPr>
              <a:t>CME credit is available </a:t>
            </a:r>
          </a:p>
          <a:p>
            <a:pPr>
              <a:buFont typeface="Arial" panose="020B0604020202020204" pitchFamily="34" charset="0"/>
              <a:buChar char="•"/>
            </a:pPr>
            <a:r>
              <a:rPr lang="en-US" sz="2800" dirty="0"/>
              <a:t>Commentary by: Christian </a:t>
            </a:r>
            <a:r>
              <a:rPr lang="en-US" sz="2800" dirty="0" err="1"/>
              <a:t>Bohringer</a:t>
            </a:r>
            <a:r>
              <a:rPr lang="en-US" sz="2800" dirty="0"/>
              <a:t> MBBS and </a:t>
            </a:r>
            <a:r>
              <a:rPr lang="en-US" sz="2800" dirty="0" err="1"/>
              <a:t>Jaijeet</a:t>
            </a:r>
            <a:r>
              <a:rPr lang="en-US" sz="2800" dirty="0"/>
              <a:t> Toor MD</a:t>
            </a:r>
          </a:p>
          <a:p>
            <a:pPr>
              <a:buFont typeface="Arial" panose="020B0604020202020204" pitchFamily="34" charset="0"/>
              <a:buChar char="•"/>
            </a:pPr>
            <a:r>
              <a:rPr lang="en-US" sz="2800" dirty="0">
                <a:solidFill>
                  <a:schemeClr val="bg1"/>
                </a:solidFill>
              </a:rPr>
              <a:t>AHRQ </a:t>
            </a:r>
            <a:r>
              <a:rPr lang="en-US" sz="2800" dirty="0" err="1">
                <a:solidFill>
                  <a:schemeClr val="bg1"/>
                </a:solidFill>
              </a:rPr>
              <a:t>WebM&amp;M</a:t>
            </a:r>
            <a:r>
              <a:rPr lang="en-US" sz="2800" dirty="0">
                <a:solidFill>
                  <a:schemeClr val="bg1"/>
                </a:solidFill>
              </a:rPr>
              <a:t> Editors in Chief: Patrick Romano, MD, MPH and Deb Bakerjian, PhD, APRN, RN</a:t>
            </a:r>
          </a:p>
          <a:p>
            <a:pPr lvl="1">
              <a:buFont typeface="Courier New" panose="02070309020205020404" pitchFamily="49" charset="0"/>
              <a:buChar char="o"/>
            </a:pPr>
            <a:r>
              <a:rPr lang="en-US" sz="2400" dirty="0">
                <a:solidFill>
                  <a:schemeClr val="bg1"/>
                </a:solidFill>
              </a:rPr>
              <a:t>Spotlight Editors: Patrick Romano, MD, MPH and </a:t>
            </a:r>
            <a:r>
              <a:rPr lang="en-US" sz="2400" dirty="0" err="1">
                <a:solidFill>
                  <a:schemeClr val="bg1"/>
                </a:solidFill>
              </a:rPr>
              <a:t>Ulfat</a:t>
            </a:r>
            <a:r>
              <a:rPr lang="en-US" sz="2400" dirty="0">
                <a:solidFill>
                  <a:schemeClr val="bg1"/>
                </a:solidFill>
              </a:rPr>
              <a:t> Shaikh, MD</a:t>
            </a:r>
          </a:p>
          <a:p>
            <a:pPr lvl="1">
              <a:buFont typeface="Courier New" panose="02070309020205020404" pitchFamily="49" charset="0"/>
              <a:buChar char="o"/>
            </a:pPr>
            <a:r>
              <a:rPr lang="en-US" sz="2400" dirty="0">
                <a:solidFill>
                  <a:schemeClr val="bg1"/>
                </a:solidFill>
              </a:rPr>
              <a:t>Managing Editor: Meghan Weyrich, MPH</a:t>
            </a:r>
          </a:p>
          <a:p>
            <a:pPr marL="457200" lvl="1" indent="0">
              <a:buNone/>
            </a:pPr>
            <a:endParaRPr lang="en-US" sz="2400" dirty="0">
              <a:solidFill>
                <a:schemeClr val="bg1"/>
              </a:solidFill>
            </a:endParaRPr>
          </a:p>
          <a:p>
            <a:pPr>
              <a:buFont typeface="Courier New" panose="02070309020205020404" pitchFamily="49" charset="0"/>
              <a:buChar char="o"/>
            </a:pPr>
            <a:endParaRPr lang="en-US" sz="2800" dirty="0">
              <a:solidFill>
                <a:schemeClr val="bg1"/>
              </a:solidFill>
            </a:endParaRPr>
          </a:p>
        </p:txBody>
      </p:sp>
      <p:sp>
        <p:nvSpPr>
          <p:cNvPr id="4" name="Slide Number Placeholder 3"/>
          <p:cNvSpPr>
            <a:spLocks noGrp="1"/>
          </p:cNvSpPr>
          <p:nvPr>
            <p:ph type="sldNum" sz="quarter" idx="10"/>
          </p:nvPr>
        </p:nvSpPr>
        <p:spPr>
          <a:xfrm>
            <a:off x="1707500" y="6411096"/>
            <a:ext cx="2133600" cy="365125"/>
          </a:xfrm>
        </p:spPr>
        <p:txBody>
          <a:bodyPr/>
          <a:lstStyle/>
          <a:p>
            <a:fld id="{BDAF931E-EB67-594E-ACA8-DBD6EC3CDB9B}" type="slidenum">
              <a:rPr lang="en-US" smtClean="0"/>
              <a:pPr/>
              <a:t>2</a:t>
            </a:fld>
            <a:endParaRPr lang="en-US"/>
          </a:p>
        </p:txBody>
      </p:sp>
    </p:spTree>
    <p:custDataLst>
      <p:tags r:id="rId1"/>
    </p:custDataLst>
    <p:extLst>
      <p:ext uri="{BB962C8B-B14F-4D97-AF65-F5344CB8AC3E}">
        <p14:creationId xmlns:p14="http://schemas.microsoft.com/office/powerpoint/2010/main" val="23475423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9BC67025-0251-482B-BC3E-6385C2FCB8EE}"/>
              </a:ext>
            </a:extLst>
          </p:cNvPr>
          <p:cNvSpPr>
            <a:spLocks noGrp="1"/>
          </p:cNvSpPr>
          <p:nvPr>
            <p:ph type="title"/>
          </p:nvPr>
        </p:nvSpPr>
        <p:spPr>
          <a:xfrm>
            <a:off x="914400" y="2747962"/>
            <a:ext cx="10363200" cy="1362075"/>
          </a:xfrm>
        </p:spPr>
        <p:txBody>
          <a:bodyPr>
            <a:noAutofit/>
          </a:bodyPr>
          <a:lstStyle/>
          <a:p>
            <a:pPr algn="ctr"/>
            <a:r>
              <a:rPr lang="en-US" cap="none" dirty="0"/>
              <a:t>APPROACHES TO IMPROVING PATIENT SAFETY</a:t>
            </a:r>
          </a:p>
        </p:txBody>
      </p:sp>
      <p:sp>
        <p:nvSpPr>
          <p:cNvPr id="4" name="Slide Number Placeholder 3">
            <a:extLst>
              <a:ext uri="{FF2B5EF4-FFF2-40B4-BE49-F238E27FC236}">
                <a16:creationId xmlns:a16="http://schemas.microsoft.com/office/drawing/2014/main" id="{102A91A6-7964-4699-9DD8-61D891C178B0}"/>
              </a:ext>
            </a:extLst>
          </p:cNvPr>
          <p:cNvSpPr>
            <a:spLocks noGrp="1"/>
          </p:cNvSpPr>
          <p:nvPr>
            <p:ph type="sldNum" sz="quarter" idx="12"/>
          </p:nvPr>
        </p:nvSpPr>
        <p:spPr/>
        <p:txBody>
          <a:bodyPr/>
          <a:lstStyle/>
          <a:p>
            <a:fld id="{BDAF931E-EB67-594E-ACA8-DBD6EC3CDB9B}" type="slidenum">
              <a:rPr lang="en-US" smtClean="0"/>
              <a:pPr/>
              <a:t>20</a:t>
            </a:fld>
            <a:endParaRPr lang="en-US"/>
          </a:p>
        </p:txBody>
      </p:sp>
    </p:spTree>
    <p:custDataLst>
      <p:tags r:id="rId1"/>
    </p:custDataLst>
    <p:extLst>
      <p:ext uri="{BB962C8B-B14F-4D97-AF65-F5344CB8AC3E}">
        <p14:creationId xmlns:p14="http://schemas.microsoft.com/office/powerpoint/2010/main" val="363615970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2800" dirty="0"/>
              <a:t>Increase the amount of anesthetic for physically active patients (1)</a:t>
            </a:r>
            <a:endParaRPr lang="en-US" sz="2800" dirty="0">
              <a:solidFill>
                <a:schemeClr val="bg1"/>
              </a:solidFill>
            </a:endParaRPr>
          </a:p>
        </p:txBody>
      </p:sp>
      <p:sp>
        <p:nvSpPr>
          <p:cNvPr id="3" name="Content Placeholder 2"/>
          <p:cNvSpPr>
            <a:spLocks noGrp="1"/>
          </p:cNvSpPr>
          <p:nvPr>
            <p:ph idx="1"/>
          </p:nvPr>
        </p:nvSpPr>
        <p:spPr>
          <a:xfrm>
            <a:off x="259264" y="1149701"/>
            <a:ext cx="11364925" cy="5540939"/>
          </a:xfrm>
        </p:spPr>
        <p:txBody>
          <a:bodyPr vert="horz" lIns="91440" tIns="45720" rIns="91440" bIns="45720" rtlCol="0" anchor="t">
            <a:noAutofit/>
          </a:bodyPr>
          <a:lstStyle/>
          <a:p>
            <a:pPr>
              <a:spcBef>
                <a:spcPts val="0"/>
              </a:spcBef>
            </a:pPr>
            <a:r>
              <a:rPr lang="en-US" sz="2400" kern="100" dirty="0">
                <a:effectLst/>
                <a:latin typeface="Arial" panose="020B0604020202020204" pitchFamily="34" charset="0"/>
                <a:ea typeface="Calibri" panose="020F0502020204030204" pitchFamily="34" charset="0"/>
                <a:cs typeface="Arial" panose="020B0604020202020204" pitchFamily="34" charset="0"/>
              </a:rPr>
              <a:t>Young patients who are physically fit often require higher anesthetic dosing than older or more frail patients to prevent awareness. </a:t>
            </a:r>
          </a:p>
          <a:p>
            <a:pPr>
              <a:spcBef>
                <a:spcPts val="0"/>
              </a:spcBef>
            </a:pPr>
            <a:r>
              <a:rPr lang="en-US" sz="2400" kern="100" dirty="0">
                <a:effectLst/>
                <a:latin typeface="Arial" panose="020B0604020202020204" pitchFamily="34" charset="0"/>
                <a:ea typeface="Calibri" panose="020F0502020204030204" pitchFamily="34" charset="0"/>
                <a:cs typeface="Arial" panose="020B0604020202020204" pitchFamily="34" charset="0"/>
              </a:rPr>
              <a:t>Patients with more muscle mass may awaken from intravenous anesthetic induction because propofol redistributes out of the brain to skeletal muscle. </a:t>
            </a:r>
            <a:endParaRPr lang="en-US" sz="2400" kern="100" dirty="0">
              <a:effectLst/>
              <a:latin typeface="Calibri" panose="020F0502020204030204" pitchFamily="34" charset="0"/>
              <a:ea typeface="Calibri" panose="020F0502020204030204" pitchFamily="34" charset="0"/>
              <a:cs typeface="Arial" panose="020B0604020202020204" pitchFamily="34" charset="0"/>
            </a:endParaRPr>
          </a:p>
        </p:txBody>
      </p:sp>
      <p:sp>
        <p:nvSpPr>
          <p:cNvPr id="4" name="Slide Number Placeholder 3"/>
          <p:cNvSpPr>
            <a:spLocks noGrp="1"/>
          </p:cNvSpPr>
          <p:nvPr>
            <p:ph type="sldNum" sz="quarter" idx="10"/>
          </p:nvPr>
        </p:nvSpPr>
        <p:spPr>
          <a:xfrm>
            <a:off x="1707500" y="6411096"/>
            <a:ext cx="2133600" cy="365125"/>
          </a:xfrm>
        </p:spPr>
        <p:txBody>
          <a:bodyPr/>
          <a:lstStyle/>
          <a:p>
            <a:fld id="{BDAF931E-EB67-594E-ACA8-DBD6EC3CDB9B}" type="slidenum">
              <a:rPr lang="en-US" smtClean="0">
                <a:solidFill>
                  <a:srgbClr val="0082BA">
                    <a:lumMod val="50000"/>
                  </a:srgbClr>
                </a:solidFill>
              </a:rPr>
              <a:pPr/>
              <a:t>21</a:t>
            </a:fld>
            <a:endParaRPr lang="en-US">
              <a:solidFill>
                <a:srgbClr val="0082BA">
                  <a:lumMod val="50000"/>
                </a:srgbClr>
              </a:solidFill>
            </a:endParaRPr>
          </a:p>
        </p:txBody>
      </p:sp>
    </p:spTree>
    <p:custDataLst>
      <p:tags r:id="rId1"/>
    </p:custDataLst>
    <p:extLst>
      <p:ext uri="{BB962C8B-B14F-4D97-AF65-F5344CB8AC3E}">
        <p14:creationId xmlns:p14="http://schemas.microsoft.com/office/powerpoint/2010/main" val="386172308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2800" dirty="0"/>
              <a:t>Assess the effect of preoperative anxiolytic medication (1)</a:t>
            </a:r>
            <a:endParaRPr lang="en-US" sz="2800" dirty="0">
              <a:solidFill>
                <a:schemeClr val="bg1"/>
              </a:solidFill>
            </a:endParaRPr>
          </a:p>
        </p:txBody>
      </p:sp>
      <p:sp>
        <p:nvSpPr>
          <p:cNvPr id="3" name="Content Placeholder 2"/>
          <p:cNvSpPr>
            <a:spLocks noGrp="1"/>
          </p:cNvSpPr>
          <p:nvPr>
            <p:ph idx="1"/>
          </p:nvPr>
        </p:nvSpPr>
        <p:spPr>
          <a:xfrm>
            <a:off x="259264" y="1050740"/>
            <a:ext cx="11364925" cy="5540939"/>
          </a:xfrm>
        </p:spPr>
        <p:txBody>
          <a:bodyPr vert="horz" lIns="91440" tIns="45720" rIns="91440" bIns="45720" rtlCol="0" anchor="t">
            <a:noAutofit/>
          </a:bodyPr>
          <a:lstStyle/>
          <a:p>
            <a:pPr>
              <a:spcBef>
                <a:spcPts val="0"/>
              </a:spcBef>
            </a:pPr>
            <a:r>
              <a:rPr lang="en-US" sz="2400" kern="100" dirty="0">
                <a:effectLst/>
                <a:latin typeface="Arial" panose="020B0604020202020204" pitchFamily="34" charset="0"/>
                <a:ea typeface="Calibri" panose="020F0502020204030204" pitchFamily="34" charset="0"/>
                <a:cs typeface="Arial" panose="020B0604020202020204" pitchFamily="34" charset="0"/>
              </a:rPr>
              <a:t>The effect of midazolam or dexmedetomidine given for preoperative anxiolysis should be carefully evaluated to determine the patient’s sensitivity to central nervous system depressant drugs. </a:t>
            </a:r>
          </a:p>
          <a:p>
            <a:pPr>
              <a:spcBef>
                <a:spcPts val="0"/>
              </a:spcBef>
            </a:pPr>
            <a:r>
              <a:rPr lang="en-US" sz="2400" kern="100" dirty="0">
                <a:effectLst/>
                <a:latin typeface="Arial" panose="020B0604020202020204" pitchFamily="34" charset="0"/>
                <a:ea typeface="Calibri" panose="020F0502020204030204" pitchFamily="34" charset="0"/>
                <a:cs typeface="Arial" panose="020B0604020202020204" pitchFamily="34" charset="0"/>
              </a:rPr>
              <a:t>If the patient requires high doses to alleviate preoperative anxiety, it is likely that they will need more medication to prevent intraoperative awareness.</a:t>
            </a:r>
            <a:endParaRPr lang="en-US" sz="2400" kern="100" dirty="0">
              <a:effectLst/>
              <a:latin typeface="Calibri" panose="020F0502020204030204" pitchFamily="34" charset="0"/>
              <a:ea typeface="Calibri" panose="020F0502020204030204" pitchFamily="34" charset="0"/>
              <a:cs typeface="Arial" panose="020B0604020202020204" pitchFamily="34" charset="0"/>
            </a:endParaRPr>
          </a:p>
        </p:txBody>
      </p:sp>
      <p:sp>
        <p:nvSpPr>
          <p:cNvPr id="4" name="Slide Number Placeholder 3"/>
          <p:cNvSpPr>
            <a:spLocks noGrp="1"/>
          </p:cNvSpPr>
          <p:nvPr>
            <p:ph type="sldNum" sz="quarter" idx="10"/>
          </p:nvPr>
        </p:nvSpPr>
        <p:spPr>
          <a:xfrm>
            <a:off x="1707500" y="6411096"/>
            <a:ext cx="2133600" cy="365125"/>
          </a:xfrm>
        </p:spPr>
        <p:txBody>
          <a:bodyPr/>
          <a:lstStyle/>
          <a:p>
            <a:fld id="{BDAF931E-EB67-594E-ACA8-DBD6EC3CDB9B}" type="slidenum">
              <a:rPr lang="en-US" smtClean="0">
                <a:solidFill>
                  <a:srgbClr val="0082BA">
                    <a:lumMod val="50000"/>
                  </a:srgbClr>
                </a:solidFill>
              </a:rPr>
              <a:pPr/>
              <a:t>22</a:t>
            </a:fld>
            <a:endParaRPr lang="en-US">
              <a:solidFill>
                <a:srgbClr val="0082BA">
                  <a:lumMod val="50000"/>
                </a:srgbClr>
              </a:solidFill>
            </a:endParaRPr>
          </a:p>
        </p:txBody>
      </p:sp>
    </p:spTree>
    <p:custDataLst>
      <p:tags r:id="rId1"/>
    </p:custDataLst>
    <p:extLst>
      <p:ext uri="{BB962C8B-B14F-4D97-AF65-F5344CB8AC3E}">
        <p14:creationId xmlns:p14="http://schemas.microsoft.com/office/powerpoint/2010/main" val="304132860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2400" dirty="0"/>
              <a:t>Anticipate increased anesthetic requirement for patients taking sedative medications (1)</a:t>
            </a:r>
            <a:endParaRPr lang="en-US" sz="2400" dirty="0">
              <a:solidFill>
                <a:schemeClr val="bg1"/>
              </a:solidFill>
            </a:endParaRPr>
          </a:p>
        </p:txBody>
      </p:sp>
      <p:sp>
        <p:nvSpPr>
          <p:cNvPr id="3" name="Content Placeholder 2"/>
          <p:cNvSpPr>
            <a:spLocks noGrp="1"/>
          </p:cNvSpPr>
          <p:nvPr>
            <p:ph idx="1"/>
          </p:nvPr>
        </p:nvSpPr>
        <p:spPr>
          <a:xfrm>
            <a:off x="259264" y="1120013"/>
            <a:ext cx="11364925" cy="5540939"/>
          </a:xfrm>
        </p:spPr>
        <p:txBody>
          <a:bodyPr vert="horz" lIns="91440" tIns="45720" rIns="91440" bIns="45720" rtlCol="0" anchor="t">
            <a:noAutofit/>
          </a:bodyPr>
          <a:lstStyle/>
          <a:p>
            <a:pPr>
              <a:spcBef>
                <a:spcPts val="0"/>
              </a:spcBef>
            </a:pPr>
            <a:r>
              <a:rPr lang="en-US" sz="2400" kern="100" dirty="0">
                <a:effectLst/>
                <a:latin typeface="Arial" panose="020B0604020202020204" pitchFamily="34" charset="0"/>
                <a:ea typeface="Calibri" panose="020F0502020204030204" pitchFamily="34" charset="0"/>
                <a:cs typeface="Arial" panose="020B0604020202020204" pitchFamily="34" charset="0"/>
              </a:rPr>
              <a:t>Patients who are taking anticonvulsants, anxiolytics like benzodiazepines, analgesics like opioids, or recreational drugs like alcohol and marijuana typically require increased amounts of anesthetic drugs to remain unconscious.</a:t>
            </a:r>
            <a:r>
              <a:rPr lang="en-US" sz="2400" kern="100" baseline="30000" dirty="0">
                <a:effectLst/>
                <a:latin typeface="Arial" panose="020B0604020202020204" pitchFamily="34" charset="0"/>
                <a:ea typeface="Calibri" panose="020F0502020204030204" pitchFamily="34" charset="0"/>
                <a:cs typeface="Arial" panose="020B0604020202020204" pitchFamily="34" charset="0"/>
              </a:rPr>
              <a:t>25</a:t>
            </a:r>
            <a:r>
              <a:rPr lang="en-US" sz="2400" kern="100" dirty="0">
                <a:effectLst/>
                <a:latin typeface="Arial" panose="020B0604020202020204" pitchFamily="34" charset="0"/>
                <a:ea typeface="Calibri" panose="020F0502020204030204" pitchFamily="34" charset="0"/>
                <a:cs typeface="Arial" panose="020B0604020202020204" pitchFamily="34" charset="0"/>
              </a:rPr>
              <a:t> </a:t>
            </a:r>
          </a:p>
          <a:p>
            <a:pPr>
              <a:spcBef>
                <a:spcPts val="0"/>
              </a:spcBef>
            </a:pPr>
            <a:r>
              <a:rPr lang="en-US" sz="2400" kern="100" dirty="0">
                <a:effectLst/>
                <a:ea typeface="Calibri"/>
              </a:rPr>
              <a:t>However, there are exceptions to this principle, and clinicians should pay close attention to the effect of preoperative anxiolytic medications</a:t>
            </a:r>
            <a:r>
              <a:rPr lang="en-US" sz="2400" kern="100" dirty="0">
                <a:ea typeface="Calibri"/>
              </a:rPr>
              <a:t> to minimize any implicit bias related to treatment of substance users</a:t>
            </a:r>
            <a:r>
              <a:rPr lang="en-US" sz="2400" kern="100" dirty="0">
                <a:effectLst/>
                <a:ea typeface="Calibri"/>
              </a:rPr>
              <a:t>.</a:t>
            </a:r>
          </a:p>
        </p:txBody>
      </p:sp>
      <p:sp>
        <p:nvSpPr>
          <p:cNvPr id="4" name="Slide Number Placeholder 3"/>
          <p:cNvSpPr>
            <a:spLocks noGrp="1"/>
          </p:cNvSpPr>
          <p:nvPr>
            <p:ph type="sldNum" sz="quarter" idx="10"/>
          </p:nvPr>
        </p:nvSpPr>
        <p:spPr>
          <a:xfrm>
            <a:off x="1707500" y="6411096"/>
            <a:ext cx="2133600" cy="365125"/>
          </a:xfrm>
        </p:spPr>
        <p:txBody>
          <a:bodyPr/>
          <a:lstStyle/>
          <a:p>
            <a:fld id="{BDAF931E-EB67-594E-ACA8-DBD6EC3CDB9B}" type="slidenum">
              <a:rPr lang="en-US" smtClean="0">
                <a:solidFill>
                  <a:srgbClr val="0082BA">
                    <a:lumMod val="50000"/>
                  </a:srgbClr>
                </a:solidFill>
              </a:rPr>
              <a:pPr/>
              <a:t>23</a:t>
            </a:fld>
            <a:endParaRPr lang="en-US">
              <a:solidFill>
                <a:srgbClr val="0082BA">
                  <a:lumMod val="50000"/>
                </a:srgbClr>
              </a:solidFill>
            </a:endParaRPr>
          </a:p>
        </p:txBody>
      </p:sp>
    </p:spTree>
    <p:custDataLst>
      <p:tags r:id="rId1"/>
    </p:custDataLst>
    <p:extLst>
      <p:ext uri="{BB962C8B-B14F-4D97-AF65-F5344CB8AC3E}">
        <p14:creationId xmlns:p14="http://schemas.microsoft.com/office/powerpoint/2010/main" val="26043088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2400" dirty="0"/>
              <a:t>Carefully evaluate the clinical signs of depth of anesthesia (1)</a:t>
            </a:r>
            <a:endParaRPr lang="en-US" sz="2400" dirty="0">
              <a:solidFill>
                <a:schemeClr val="bg1"/>
              </a:solidFill>
            </a:endParaRPr>
          </a:p>
        </p:txBody>
      </p:sp>
      <p:sp>
        <p:nvSpPr>
          <p:cNvPr id="3" name="Content Placeholder 2"/>
          <p:cNvSpPr>
            <a:spLocks noGrp="1"/>
          </p:cNvSpPr>
          <p:nvPr>
            <p:ph idx="1"/>
          </p:nvPr>
        </p:nvSpPr>
        <p:spPr>
          <a:xfrm>
            <a:off x="259264" y="1199182"/>
            <a:ext cx="11364925" cy="5540939"/>
          </a:xfrm>
        </p:spPr>
        <p:txBody>
          <a:bodyPr vert="horz" lIns="91440" tIns="45720" rIns="91440" bIns="45720" rtlCol="0" anchor="t">
            <a:noAutofit/>
          </a:bodyPr>
          <a:lstStyle/>
          <a:p>
            <a:pPr>
              <a:spcBef>
                <a:spcPts val="0"/>
              </a:spcBef>
            </a:pPr>
            <a:r>
              <a:rPr lang="en-US" sz="2400" kern="100" dirty="0">
                <a:effectLst/>
                <a:latin typeface="Arial" panose="020B0604020202020204" pitchFamily="34" charset="0"/>
                <a:ea typeface="Calibri" panose="020F0502020204030204" pitchFamily="34" charset="0"/>
                <a:cs typeface="Arial" panose="020B0604020202020204" pitchFamily="34" charset="0"/>
              </a:rPr>
              <a:t>Heart rate, blood pressure, pupil diameter, and the tone of the frontalis muscle should be carefully monitored throughout the operation. </a:t>
            </a:r>
          </a:p>
          <a:p>
            <a:pPr>
              <a:spcBef>
                <a:spcPts val="0"/>
              </a:spcBef>
            </a:pPr>
            <a:r>
              <a:rPr lang="en-US" sz="2400" kern="100" dirty="0">
                <a:effectLst/>
                <a:latin typeface="Arial" panose="020B0604020202020204" pitchFamily="34" charset="0"/>
                <a:ea typeface="Calibri" panose="020F0502020204030204" pitchFamily="34" charset="0"/>
                <a:cs typeface="Arial" panose="020B0604020202020204" pitchFamily="34" charset="0"/>
              </a:rPr>
              <a:t>Changes in respiration are also a sign of depth of anesthesia but can only be assessed if the patient is not paralyzed. </a:t>
            </a:r>
          </a:p>
          <a:p>
            <a:pPr>
              <a:spcBef>
                <a:spcPts val="0"/>
              </a:spcBef>
            </a:pPr>
            <a:r>
              <a:rPr lang="en-US" sz="2400" kern="100" dirty="0">
                <a:effectLst/>
                <a:latin typeface="Arial" panose="020B0604020202020204" pitchFamily="34" charset="0"/>
                <a:ea typeface="Calibri" panose="020F0502020204030204" pitchFamily="34" charset="0"/>
                <a:cs typeface="Arial" panose="020B0604020202020204" pitchFamily="34" charset="0"/>
              </a:rPr>
              <a:t>Blood loss should be replaced urgently. When the patient is paralyzed, vasoactive medications like beta blockers and vasodilators should only be given after insufficient depth of anesthesia has been ruled out as the cause for tachycardia and hypertension. </a:t>
            </a:r>
          </a:p>
          <a:p>
            <a:pPr>
              <a:spcBef>
                <a:spcPts val="0"/>
              </a:spcBef>
            </a:pPr>
            <a:r>
              <a:rPr lang="en-US" sz="2400" kern="100" dirty="0">
                <a:effectLst/>
                <a:latin typeface="Arial" panose="020B0604020202020204" pitchFamily="34" charset="0"/>
                <a:ea typeface="Calibri" panose="020F0502020204030204" pitchFamily="34" charset="0"/>
                <a:cs typeface="Arial" panose="020B0604020202020204" pitchFamily="34" charset="0"/>
              </a:rPr>
              <a:t>When pupil diameter remains large, hypertension is best treated with additional anesthesia drugs that have amnestic properties.</a:t>
            </a:r>
            <a:endParaRPr lang="en-US" sz="2400" kern="100" dirty="0">
              <a:effectLst/>
              <a:latin typeface="Calibri" panose="020F0502020204030204" pitchFamily="34" charset="0"/>
              <a:ea typeface="Calibri" panose="020F0502020204030204" pitchFamily="34" charset="0"/>
              <a:cs typeface="Arial" panose="020B0604020202020204" pitchFamily="34" charset="0"/>
            </a:endParaRPr>
          </a:p>
        </p:txBody>
      </p:sp>
      <p:sp>
        <p:nvSpPr>
          <p:cNvPr id="4" name="Slide Number Placeholder 3"/>
          <p:cNvSpPr>
            <a:spLocks noGrp="1"/>
          </p:cNvSpPr>
          <p:nvPr>
            <p:ph type="sldNum" sz="quarter" idx="10"/>
          </p:nvPr>
        </p:nvSpPr>
        <p:spPr>
          <a:xfrm>
            <a:off x="1707500" y="6411096"/>
            <a:ext cx="2133600" cy="365125"/>
          </a:xfrm>
        </p:spPr>
        <p:txBody>
          <a:bodyPr/>
          <a:lstStyle/>
          <a:p>
            <a:fld id="{BDAF931E-EB67-594E-ACA8-DBD6EC3CDB9B}" type="slidenum">
              <a:rPr lang="en-US" smtClean="0">
                <a:solidFill>
                  <a:srgbClr val="0082BA">
                    <a:lumMod val="50000"/>
                  </a:srgbClr>
                </a:solidFill>
              </a:rPr>
              <a:pPr/>
              <a:t>24</a:t>
            </a:fld>
            <a:endParaRPr lang="en-US">
              <a:solidFill>
                <a:srgbClr val="0082BA">
                  <a:lumMod val="50000"/>
                </a:srgbClr>
              </a:solidFill>
            </a:endParaRPr>
          </a:p>
        </p:txBody>
      </p:sp>
    </p:spTree>
    <p:custDataLst>
      <p:tags r:id="rId1"/>
    </p:custDataLst>
    <p:extLst>
      <p:ext uri="{BB962C8B-B14F-4D97-AF65-F5344CB8AC3E}">
        <p14:creationId xmlns:p14="http://schemas.microsoft.com/office/powerpoint/2010/main" val="418910665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2400" dirty="0"/>
              <a:t>Consider using benzodiazepines instead of neuromuscular blocking drugs in patients with previous awareness (1)</a:t>
            </a:r>
            <a:endParaRPr lang="en-US" sz="2400" dirty="0">
              <a:solidFill>
                <a:schemeClr val="bg1"/>
              </a:solidFill>
            </a:endParaRPr>
          </a:p>
        </p:txBody>
      </p:sp>
      <p:sp>
        <p:nvSpPr>
          <p:cNvPr id="3" name="Content Placeholder 2"/>
          <p:cNvSpPr>
            <a:spLocks noGrp="1"/>
          </p:cNvSpPr>
          <p:nvPr>
            <p:ph idx="1"/>
          </p:nvPr>
        </p:nvSpPr>
        <p:spPr>
          <a:xfrm>
            <a:off x="259264" y="1149701"/>
            <a:ext cx="11364925" cy="5540939"/>
          </a:xfrm>
        </p:spPr>
        <p:txBody>
          <a:bodyPr vert="horz" lIns="91440" tIns="45720" rIns="91440" bIns="45720" rtlCol="0" anchor="t">
            <a:noAutofit/>
          </a:bodyPr>
          <a:lstStyle/>
          <a:p>
            <a:pPr>
              <a:spcBef>
                <a:spcPts val="0"/>
              </a:spcBef>
            </a:pPr>
            <a:r>
              <a:rPr lang="en-US" sz="2400" kern="100" dirty="0">
                <a:effectLst/>
                <a:latin typeface="Arial" panose="020B0604020202020204" pitchFamily="34" charset="0"/>
                <a:ea typeface="Calibri" panose="020F0502020204030204" pitchFamily="34" charset="0"/>
                <a:cs typeface="Arial" panose="020B0604020202020204" pitchFamily="34" charset="0"/>
              </a:rPr>
              <a:t>When patients are not paralyzed, they can move if they unexpectedly wake up from anesthesia before the end of the procedure. </a:t>
            </a:r>
          </a:p>
          <a:p>
            <a:pPr>
              <a:spcBef>
                <a:spcPts val="0"/>
              </a:spcBef>
            </a:pPr>
            <a:r>
              <a:rPr lang="en-US" sz="2400" kern="100" dirty="0">
                <a:effectLst/>
                <a:latin typeface="Arial" panose="020B0604020202020204" pitchFamily="34" charset="0"/>
                <a:ea typeface="Calibri" panose="020F0502020204030204" pitchFamily="34" charset="0"/>
                <a:cs typeface="Arial" panose="020B0604020202020204" pitchFamily="34" charset="0"/>
              </a:rPr>
              <a:t>Avoiding paralysis enhances the anesthesia provider’s ability to recognize intraoperative awareness. </a:t>
            </a:r>
          </a:p>
          <a:p>
            <a:pPr>
              <a:spcBef>
                <a:spcPts val="0"/>
              </a:spcBef>
            </a:pPr>
            <a:r>
              <a:rPr lang="en-US" sz="2400" kern="100" dirty="0">
                <a:effectLst/>
                <a:latin typeface="Arial" panose="020B0604020202020204" pitchFamily="34" charset="0"/>
                <a:ea typeface="Calibri" panose="020F0502020204030204" pitchFamily="34" charset="0"/>
                <a:cs typeface="Arial" panose="020B0604020202020204" pitchFamily="34" charset="0"/>
              </a:rPr>
              <a:t>In a recent metanalysis, the use of intravenous benzodiazepines was associated with a reduced incidence of intraoperative awareness.</a:t>
            </a:r>
            <a:r>
              <a:rPr lang="en-US" sz="2400" kern="100" baseline="30000" dirty="0">
                <a:effectLst/>
                <a:latin typeface="Arial" panose="020B0604020202020204" pitchFamily="34" charset="0"/>
                <a:ea typeface="Calibri" panose="020F0502020204030204" pitchFamily="34" charset="0"/>
                <a:cs typeface="Arial" panose="020B0604020202020204" pitchFamily="34" charset="0"/>
              </a:rPr>
              <a:t>26</a:t>
            </a:r>
            <a:endParaRPr lang="en-US" sz="2400" kern="100" dirty="0">
              <a:effectLst/>
              <a:latin typeface="Calibri" panose="020F0502020204030204" pitchFamily="34" charset="0"/>
              <a:ea typeface="Calibri" panose="020F0502020204030204" pitchFamily="34" charset="0"/>
              <a:cs typeface="Arial" panose="020B0604020202020204" pitchFamily="34" charset="0"/>
            </a:endParaRPr>
          </a:p>
        </p:txBody>
      </p:sp>
      <p:sp>
        <p:nvSpPr>
          <p:cNvPr id="4" name="Slide Number Placeholder 3"/>
          <p:cNvSpPr>
            <a:spLocks noGrp="1"/>
          </p:cNvSpPr>
          <p:nvPr>
            <p:ph type="sldNum" sz="quarter" idx="10"/>
          </p:nvPr>
        </p:nvSpPr>
        <p:spPr>
          <a:xfrm>
            <a:off x="1707500" y="6411096"/>
            <a:ext cx="2133600" cy="365125"/>
          </a:xfrm>
        </p:spPr>
        <p:txBody>
          <a:bodyPr/>
          <a:lstStyle/>
          <a:p>
            <a:fld id="{BDAF931E-EB67-594E-ACA8-DBD6EC3CDB9B}" type="slidenum">
              <a:rPr lang="en-US" smtClean="0">
                <a:solidFill>
                  <a:srgbClr val="0082BA">
                    <a:lumMod val="50000"/>
                  </a:srgbClr>
                </a:solidFill>
              </a:rPr>
              <a:pPr/>
              <a:t>25</a:t>
            </a:fld>
            <a:endParaRPr lang="en-US">
              <a:solidFill>
                <a:srgbClr val="0082BA">
                  <a:lumMod val="50000"/>
                </a:srgbClr>
              </a:solidFill>
            </a:endParaRPr>
          </a:p>
        </p:txBody>
      </p:sp>
    </p:spTree>
    <p:custDataLst>
      <p:tags r:id="rId1"/>
    </p:custDataLst>
    <p:extLst>
      <p:ext uri="{BB962C8B-B14F-4D97-AF65-F5344CB8AC3E}">
        <p14:creationId xmlns:p14="http://schemas.microsoft.com/office/powerpoint/2010/main" val="334463845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2400" dirty="0"/>
              <a:t>Take special precaution with intravenous anesthesia (1)</a:t>
            </a:r>
            <a:endParaRPr lang="en-US" sz="2400" dirty="0">
              <a:solidFill>
                <a:schemeClr val="bg1"/>
              </a:solidFill>
            </a:endParaRPr>
          </a:p>
        </p:txBody>
      </p:sp>
      <p:sp>
        <p:nvSpPr>
          <p:cNvPr id="3" name="Content Placeholder 2"/>
          <p:cNvSpPr>
            <a:spLocks noGrp="1"/>
          </p:cNvSpPr>
          <p:nvPr>
            <p:ph idx="1"/>
          </p:nvPr>
        </p:nvSpPr>
        <p:spPr>
          <a:xfrm>
            <a:off x="259264" y="1120013"/>
            <a:ext cx="11364925" cy="5540939"/>
          </a:xfrm>
        </p:spPr>
        <p:txBody>
          <a:bodyPr vert="horz" lIns="91440" tIns="45720" rIns="91440" bIns="45720" rtlCol="0" anchor="t">
            <a:noAutofit/>
          </a:bodyPr>
          <a:lstStyle/>
          <a:p>
            <a:pPr>
              <a:spcBef>
                <a:spcPts val="0"/>
              </a:spcBef>
            </a:pPr>
            <a:r>
              <a:rPr lang="en-US" sz="2400" kern="100" dirty="0">
                <a:effectLst/>
                <a:latin typeface="Arial" panose="020B0604020202020204" pitchFamily="34" charset="0"/>
                <a:ea typeface="Calibri" panose="020F0502020204030204" pitchFamily="34" charset="0"/>
                <a:cs typeface="Arial" panose="020B0604020202020204" pitchFamily="34" charset="0"/>
              </a:rPr>
              <a:t>Propofol infusions carry a greater risk of awareness than inhaled sevoflurane. </a:t>
            </a:r>
          </a:p>
          <a:p>
            <a:pPr>
              <a:spcBef>
                <a:spcPts val="0"/>
              </a:spcBef>
            </a:pPr>
            <a:r>
              <a:rPr lang="en-US" sz="2400" kern="100" dirty="0">
                <a:effectLst/>
                <a:latin typeface="Arial" panose="020B0604020202020204" pitchFamily="34" charset="0"/>
                <a:ea typeface="Calibri" panose="020F0502020204030204" pitchFamily="34" charset="0"/>
                <a:cs typeface="Arial" panose="020B0604020202020204" pitchFamily="34" charset="0"/>
              </a:rPr>
              <a:t>A well-functioning intravenous line with an anti-reflux valve is necessary. </a:t>
            </a:r>
          </a:p>
          <a:p>
            <a:pPr>
              <a:spcBef>
                <a:spcPts val="0"/>
              </a:spcBef>
            </a:pPr>
            <a:r>
              <a:rPr lang="en-US" sz="2400" kern="100" dirty="0">
                <a:effectLst/>
                <a:latin typeface="Arial" panose="020B0604020202020204" pitchFamily="34" charset="0"/>
                <a:ea typeface="Calibri" panose="020F0502020204030204" pitchFamily="34" charset="0"/>
                <a:cs typeface="Arial" panose="020B0604020202020204" pitchFamily="34" charset="0"/>
              </a:rPr>
              <a:t>All </a:t>
            </a:r>
            <a:r>
              <a:rPr lang="en-US" sz="2400" kern="100" dirty="0" err="1">
                <a:effectLst/>
                <a:latin typeface="Arial" panose="020B0604020202020204" pitchFamily="34" charset="0"/>
                <a:ea typeface="Calibri" panose="020F0502020204030204" pitchFamily="34" charset="0"/>
                <a:cs typeface="Arial" panose="020B0604020202020204" pitchFamily="34" charset="0"/>
              </a:rPr>
              <a:t>Luer</a:t>
            </a:r>
            <a:r>
              <a:rPr lang="en-US" sz="2400" kern="100" dirty="0">
                <a:effectLst/>
                <a:latin typeface="Arial" panose="020B0604020202020204" pitchFamily="34" charset="0"/>
                <a:ea typeface="Calibri" panose="020F0502020204030204" pitchFamily="34" charset="0"/>
                <a:cs typeface="Arial" panose="020B0604020202020204" pitchFamily="34" charset="0"/>
              </a:rPr>
              <a:t> lock connections should be tightened carefully to prevent inadvertent disconnection. </a:t>
            </a:r>
          </a:p>
          <a:p>
            <a:pPr>
              <a:spcBef>
                <a:spcPts val="0"/>
              </a:spcBef>
            </a:pPr>
            <a:r>
              <a:rPr lang="en-US" sz="2400" kern="100" dirty="0">
                <a:effectLst/>
                <a:latin typeface="Arial" panose="020B0604020202020204" pitchFamily="34" charset="0"/>
                <a:ea typeface="Calibri" panose="020F0502020204030204" pitchFamily="34" charset="0"/>
                <a:cs typeface="Arial" panose="020B0604020202020204" pitchFamily="34" charset="0"/>
              </a:rPr>
              <a:t>Propofol should preferably be infused directly into its own designated intravenous canula to prevent bolus administration when giving other fluids through the same line, and to eliminate the risk of propofol refluxing into another infusion line.</a:t>
            </a:r>
            <a:endParaRPr lang="en-US" sz="2400" kern="100" dirty="0">
              <a:effectLst/>
              <a:latin typeface="Calibri" panose="020F0502020204030204" pitchFamily="34" charset="0"/>
              <a:ea typeface="Calibri" panose="020F0502020204030204" pitchFamily="34" charset="0"/>
              <a:cs typeface="Arial" panose="020B0604020202020204" pitchFamily="34" charset="0"/>
            </a:endParaRPr>
          </a:p>
        </p:txBody>
      </p:sp>
      <p:sp>
        <p:nvSpPr>
          <p:cNvPr id="4" name="Slide Number Placeholder 3"/>
          <p:cNvSpPr>
            <a:spLocks noGrp="1"/>
          </p:cNvSpPr>
          <p:nvPr>
            <p:ph type="sldNum" sz="quarter" idx="10"/>
          </p:nvPr>
        </p:nvSpPr>
        <p:spPr>
          <a:xfrm>
            <a:off x="1707500" y="6411096"/>
            <a:ext cx="2133600" cy="365125"/>
          </a:xfrm>
        </p:spPr>
        <p:txBody>
          <a:bodyPr/>
          <a:lstStyle/>
          <a:p>
            <a:fld id="{BDAF931E-EB67-594E-ACA8-DBD6EC3CDB9B}" type="slidenum">
              <a:rPr lang="en-US" smtClean="0">
                <a:solidFill>
                  <a:srgbClr val="0082BA">
                    <a:lumMod val="50000"/>
                  </a:srgbClr>
                </a:solidFill>
              </a:rPr>
              <a:pPr/>
              <a:t>26</a:t>
            </a:fld>
            <a:endParaRPr lang="en-US">
              <a:solidFill>
                <a:srgbClr val="0082BA">
                  <a:lumMod val="50000"/>
                </a:srgbClr>
              </a:solidFill>
            </a:endParaRPr>
          </a:p>
        </p:txBody>
      </p:sp>
    </p:spTree>
    <p:custDataLst>
      <p:tags r:id="rId1"/>
    </p:custDataLst>
    <p:extLst>
      <p:ext uri="{BB962C8B-B14F-4D97-AF65-F5344CB8AC3E}">
        <p14:creationId xmlns:p14="http://schemas.microsoft.com/office/powerpoint/2010/main" val="334470320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it-IT" sz="2400" dirty="0"/>
              <a:t>Consider intraoperative processed EEG monitoring </a:t>
            </a:r>
            <a:r>
              <a:rPr lang="en-US" sz="2400" dirty="0"/>
              <a:t>(1)</a:t>
            </a:r>
            <a:endParaRPr lang="en-US" sz="2400" dirty="0">
              <a:solidFill>
                <a:schemeClr val="bg1"/>
              </a:solidFill>
            </a:endParaRPr>
          </a:p>
        </p:txBody>
      </p:sp>
      <p:sp>
        <p:nvSpPr>
          <p:cNvPr id="3" name="Content Placeholder 2"/>
          <p:cNvSpPr>
            <a:spLocks noGrp="1"/>
          </p:cNvSpPr>
          <p:nvPr>
            <p:ph idx="1"/>
          </p:nvPr>
        </p:nvSpPr>
        <p:spPr>
          <a:xfrm>
            <a:off x="259264" y="941883"/>
            <a:ext cx="11364925" cy="5540939"/>
          </a:xfrm>
        </p:spPr>
        <p:txBody>
          <a:bodyPr vert="horz" lIns="91440" tIns="45720" rIns="91440" bIns="45720" rtlCol="0" anchor="t">
            <a:noAutofit/>
          </a:bodyPr>
          <a:lstStyle/>
          <a:p>
            <a:pPr>
              <a:spcBef>
                <a:spcPts val="0"/>
              </a:spcBef>
            </a:pPr>
            <a:r>
              <a:rPr lang="en-US" sz="2400" kern="100" dirty="0">
                <a:effectLst/>
                <a:latin typeface="Arial" panose="020B0604020202020204" pitchFamily="34" charset="0"/>
                <a:ea typeface="Calibri" panose="020F0502020204030204" pitchFamily="34" charset="0"/>
                <a:cs typeface="Arial" panose="020B0604020202020204" pitchFamily="34" charset="0"/>
              </a:rPr>
              <a:t>Processed EEG monitoring is often used during total intravenous anesthesia because the context sensitive half-life of propofol (i.e., the time for propofol’s blood plasma concentration to decline by half after a steady state infusion is stopped) increases with longer duration of surgery, which can lead to slower emergence from anesthesia. </a:t>
            </a:r>
          </a:p>
          <a:p>
            <a:pPr>
              <a:spcBef>
                <a:spcPts val="0"/>
              </a:spcBef>
            </a:pPr>
            <a:r>
              <a:rPr lang="en-US" sz="2400" kern="100" dirty="0">
                <a:effectLst/>
                <a:latin typeface="Arial" panose="020B0604020202020204" pitchFamily="34" charset="0"/>
                <a:ea typeface="Calibri" panose="020F0502020204030204" pitchFamily="34" charset="0"/>
                <a:cs typeface="Arial" panose="020B0604020202020204" pitchFamily="34" charset="0"/>
              </a:rPr>
              <a:t>Processed EEG monitoring can also help to prevent intraoperative awareness. </a:t>
            </a:r>
          </a:p>
          <a:p>
            <a:pPr>
              <a:spcBef>
                <a:spcPts val="0"/>
              </a:spcBef>
            </a:pPr>
            <a:r>
              <a:rPr lang="en-US" sz="2400" kern="100" dirty="0">
                <a:effectLst/>
                <a:latin typeface="Arial" panose="020B0604020202020204" pitchFamily="34" charset="0"/>
                <a:ea typeface="Calibri" panose="020F0502020204030204" pitchFamily="34" charset="0"/>
                <a:cs typeface="Arial" panose="020B0604020202020204" pitchFamily="34" charset="0"/>
              </a:rPr>
              <a:t>EEG monitoring should be considered especially in patients who had a previous episode of intraoperative awareness or when total intravenous anesthesia is planned.</a:t>
            </a:r>
            <a:r>
              <a:rPr lang="en-US" sz="2400" kern="100" baseline="30000" dirty="0">
                <a:effectLst/>
                <a:latin typeface="Arial" panose="020B0604020202020204" pitchFamily="34" charset="0"/>
                <a:ea typeface="Calibri" panose="020F0502020204030204" pitchFamily="34" charset="0"/>
                <a:cs typeface="Arial" panose="020B0604020202020204" pitchFamily="34" charset="0"/>
              </a:rPr>
              <a:t>27,28</a:t>
            </a:r>
            <a:r>
              <a:rPr lang="en-US" sz="2400" kern="100" dirty="0">
                <a:effectLst/>
                <a:latin typeface="Arial" panose="020B0604020202020204" pitchFamily="34" charset="0"/>
                <a:ea typeface="Calibri" panose="020F0502020204030204" pitchFamily="34" charset="0"/>
                <a:cs typeface="Arial" panose="020B0604020202020204" pitchFamily="34" charset="0"/>
              </a:rPr>
              <a:t> </a:t>
            </a:r>
          </a:p>
          <a:p>
            <a:pPr>
              <a:spcBef>
                <a:spcPts val="0"/>
              </a:spcBef>
            </a:pPr>
            <a:r>
              <a:rPr lang="en-US" sz="2400" kern="100" dirty="0">
                <a:effectLst/>
                <a:latin typeface="Arial" panose="020B0604020202020204" pitchFamily="34" charset="0"/>
                <a:ea typeface="Calibri" panose="020F0502020204030204" pitchFamily="34" charset="0"/>
                <a:cs typeface="Arial" panose="020B0604020202020204" pitchFamily="34" charset="0"/>
              </a:rPr>
              <a:t>Every anesthetic drug has its own signature on the processed EEG tracing and the combination of anesthesia drugs creates a unique pattern. </a:t>
            </a:r>
          </a:p>
          <a:p>
            <a:pPr lvl="1">
              <a:spcBef>
                <a:spcPts val="0"/>
              </a:spcBef>
            </a:pPr>
            <a:r>
              <a:rPr lang="en-US" sz="2000" kern="100" dirty="0">
                <a:effectLst/>
                <a:latin typeface="Arial" panose="020B0604020202020204" pitchFamily="34" charset="0"/>
                <a:ea typeface="Calibri" panose="020F0502020204030204" pitchFamily="34" charset="0"/>
                <a:cs typeface="Arial" panose="020B0604020202020204" pitchFamily="34" charset="0"/>
              </a:rPr>
              <a:t>Ketamine is a dissociative anesthetic and has a distinctive effect on the EEG. When ketamine is used, the brain function monitor looks as if the patient is waking up from anesthesia. It is therefore critical to review all administered drugs to avoid misinterpreting the processed EEG signal. </a:t>
            </a:r>
            <a:endParaRPr lang="en-US" sz="2000" kern="100" dirty="0">
              <a:effectLst/>
              <a:latin typeface="Calibri" panose="020F0502020204030204" pitchFamily="34" charset="0"/>
              <a:ea typeface="Calibri" panose="020F0502020204030204" pitchFamily="34" charset="0"/>
              <a:cs typeface="Arial" panose="020B0604020202020204" pitchFamily="34" charset="0"/>
            </a:endParaRPr>
          </a:p>
        </p:txBody>
      </p:sp>
      <p:sp>
        <p:nvSpPr>
          <p:cNvPr id="4" name="Slide Number Placeholder 3"/>
          <p:cNvSpPr>
            <a:spLocks noGrp="1"/>
          </p:cNvSpPr>
          <p:nvPr>
            <p:ph type="sldNum" sz="quarter" idx="10"/>
          </p:nvPr>
        </p:nvSpPr>
        <p:spPr>
          <a:xfrm>
            <a:off x="1707500" y="6411096"/>
            <a:ext cx="2133600" cy="365125"/>
          </a:xfrm>
        </p:spPr>
        <p:txBody>
          <a:bodyPr/>
          <a:lstStyle/>
          <a:p>
            <a:fld id="{BDAF931E-EB67-594E-ACA8-DBD6EC3CDB9B}" type="slidenum">
              <a:rPr lang="en-US" smtClean="0">
                <a:solidFill>
                  <a:srgbClr val="0082BA">
                    <a:lumMod val="50000"/>
                  </a:srgbClr>
                </a:solidFill>
              </a:rPr>
              <a:pPr/>
              <a:t>27</a:t>
            </a:fld>
            <a:endParaRPr lang="en-US">
              <a:solidFill>
                <a:srgbClr val="0082BA">
                  <a:lumMod val="50000"/>
                </a:srgbClr>
              </a:solidFill>
            </a:endParaRPr>
          </a:p>
        </p:txBody>
      </p:sp>
    </p:spTree>
    <p:custDataLst>
      <p:tags r:id="rId1"/>
    </p:custDataLst>
    <p:extLst>
      <p:ext uri="{BB962C8B-B14F-4D97-AF65-F5344CB8AC3E}">
        <p14:creationId xmlns:p14="http://schemas.microsoft.com/office/powerpoint/2010/main" val="230066118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2400" dirty="0"/>
              <a:t>Kinking of the endotracheal tube (ETT) should be recognized early (1)</a:t>
            </a:r>
            <a:endParaRPr lang="en-US" sz="2400" dirty="0">
              <a:solidFill>
                <a:schemeClr val="bg1"/>
              </a:solidFill>
            </a:endParaRPr>
          </a:p>
        </p:txBody>
      </p:sp>
      <p:sp>
        <p:nvSpPr>
          <p:cNvPr id="3" name="Content Placeholder 2"/>
          <p:cNvSpPr>
            <a:spLocks noGrp="1"/>
          </p:cNvSpPr>
          <p:nvPr>
            <p:ph idx="1"/>
          </p:nvPr>
        </p:nvSpPr>
        <p:spPr>
          <a:xfrm>
            <a:off x="259264" y="1238766"/>
            <a:ext cx="11364925" cy="5540939"/>
          </a:xfrm>
        </p:spPr>
        <p:txBody>
          <a:bodyPr vert="horz" lIns="91440" tIns="45720" rIns="91440" bIns="45720" rtlCol="0" anchor="t">
            <a:noAutofit/>
          </a:bodyPr>
          <a:lstStyle/>
          <a:p>
            <a:pPr>
              <a:spcBef>
                <a:spcPts val="0"/>
              </a:spcBef>
            </a:pPr>
            <a:r>
              <a:rPr lang="en-US" sz="2400" kern="100" dirty="0">
                <a:effectLst/>
                <a:latin typeface="Arial" panose="020B0604020202020204" pitchFamily="34" charset="0"/>
                <a:ea typeface="Calibri" panose="020F0502020204030204" pitchFamily="34" charset="0"/>
                <a:cs typeface="Arial" panose="020B0604020202020204" pitchFamily="34" charset="0"/>
              </a:rPr>
              <a:t>Any operation on the head or neck is associated with the risk of unintentionally kinking the ETT. </a:t>
            </a:r>
          </a:p>
          <a:p>
            <a:pPr>
              <a:spcBef>
                <a:spcPts val="0"/>
              </a:spcBef>
            </a:pPr>
            <a:r>
              <a:rPr lang="en-US" sz="2400" kern="100" dirty="0">
                <a:effectLst/>
                <a:latin typeface="Arial" panose="020B0604020202020204" pitchFamily="34" charset="0"/>
                <a:ea typeface="Calibri" panose="020F0502020204030204" pitchFamily="34" charset="0"/>
                <a:cs typeface="Arial" panose="020B0604020202020204" pitchFamily="34" charset="0"/>
              </a:rPr>
              <a:t>This obstruction can be from external pressure applied by surgical instruments or by the operator accidentally leaning against the ETT. </a:t>
            </a:r>
          </a:p>
          <a:p>
            <a:pPr>
              <a:spcBef>
                <a:spcPts val="0"/>
              </a:spcBef>
            </a:pPr>
            <a:r>
              <a:rPr lang="en-US" sz="2400" kern="100" dirty="0">
                <a:effectLst/>
                <a:latin typeface="Arial" panose="020B0604020202020204" pitchFamily="34" charset="0"/>
                <a:ea typeface="Calibri" panose="020F0502020204030204" pitchFamily="34" charset="0"/>
                <a:cs typeface="Arial" panose="020B0604020202020204" pitchFamily="34" charset="0"/>
              </a:rPr>
              <a:t>A sudden rise in airway pressure should prompt the anesthesia care professional to rule out this potential problem. </a:t>
            </a:r>
          </a:p>
          <a:p>
            <a:pPr>
              <a:spcBef>
                <a:spcPts val="0"/>
              </a:spcBef>
            </a:pPr>
            <a:r>
              <a:rPr lang="en-US" sz="2400" kern="100" dirty="0">
                <a:effectLst/>
                <a:latin typeface="Arial" panose="020B0604020202020204" pitchFamily="34" charset="0"/>
                <a:ea typeface="Calibri" panose="020F0502020204030204" pitchFamily="34" charset="0"/>
                <a:cs typeface="Arial" panose="020B0604020202020204" pitchFamily="34" charset="0"/>
              </a:rPr>
              <a:t>The patient in this case describes the sensation of not receiving adequate ventilation while she was intubated and awake. Her interpretation that the ETT was obstructed by external pressure is very plausible. This obstruction could not have been caused by her biting down on the ETT because she was still paralyzed when she regained consciousness during the operation.</a:t>
            </a:r>
            <a:endParaRPr lang="en-US" sz="2400" kern="100" dirty="0">
              <a:effectLst/>
              <a:latin typeface="Calibri" panose="020F0502020204030204" pitchFamily="34" charset="0"/>
              <a:ea typeface="Calibri" panose="020F0502020204030204" pitchFamily="34" charset="0"/>
              <a:cs typeface="Arial" panose="020B0604020202020204" pitchFamily="34" charset="0"/>
            </a:endParaRPr>
          </a:p>
        </p:txBody>
      </p:sp>
      <p:sp>
        <p:nvSpPr>
          <p:cNvPr id="4" name="Slide Number Placeholder 3"/>
          <p:cNvSpPr>
            <a:spLocks noGrp="1"/>
          </p:cNvSpPr>
          <p:nvPr>
            <p:ph type="sldNum" sz="quarter" idx="10"/>
          </p:nvPr>
        </p:nvSpPr>
        <p:spPr>
          <a:xfrm>
            <a:off x="1707500" y="6411096"/>
            <a:ext cx="2133600" cy="365125"/>
          </a:xfrm>
        </p:spPr>
        <p:txBody>
          <a:bodyPr/>
          <a:lstStyle/>
          <a:p>
            <a:fld id="{BDAF931E-EB67-594E-ACA8-DBD6EC3CDB9B}" type="slidenum">
              <a:rPr lang="en-US" smtClean="0">
                <a:solidFill>
                  <a:srgbClr val="0082BA">
                    <a:lumMod val="50000"/>
                  </a:srgbClr>
                </a:solidFill>
              </a:rPr>
              <a:pPr/>
              <a:t>28</a:t>
            </a:fld>
            <a:endParaRPr lang="en-US">
              <a:solidFill>
                <a:srgbClr val="0082BA">
                  <a:lumMod val="50000"/>
                </a:srgbClr>
              </a:solidFill>
            </a:endParaRPr>
          </a:p>
        </p:txBody>
      </p:sp>
    </p:spTree>
    <p:custDataLst>
      <p:tags r:id="rId1"/>
    </p:custDataLst>
    <p:extLst>
      <p:ext uri="{BB962C8B-B14F-4D97-AF65-F5344CB8AC3E}">
        <p14:creationId xmlns:p14="http://schemas.microsoft.com/office/powerpoint/2010/main" val="221426064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2400" dirty="0"/>
              <a:t>Anesthesia should not be terminated before the end of the operation (1)</a:t>
            </a:r>
            <a:endParaRPr lang="en-US" sz="2400" dirty="0">
              <a:solidFill>
                <a:schemeClr val="bg1"/>
              </a:solidFill>
            </a:endParaRPr>
          </a:p>
        </p:txBody>
      </p:sp>
      <p:sp>
        <p:nvSpPr>
          <p:cNvPr id="3" name="Content Placeholder 2"/>
          <p:cNvSpPr>
            <a:spLocks noGrp="1"/>
          </p:cNvSpPr>
          <p:nvPr>
            <p:ph idx="1"/>
          </p:nvPr>
        </p:nvSpPr>
        <p:spPr>
          <a:xfrm>
            <a:off x="259264" y="1050740"/>
            <a:ext cx="11364925" cy="5540939"/>
          </a:xfrm>
        </p:spPr>
        <p:txBody>
          <a:bodyPr vert="horz" lIns="91440" tIns="45720" rIns="91440" bIns="45720" rtlCol="0" anchor="t">
            <a:noAutofit/>
          </a:bodyPr>
          <a:lstStyle/>
          <a:p>
            <a:pPr>
              <a:spcBef>
                <a:spcPts val="0"/>
              </a:spcBef>
            </a:pPr>
            <a:r>
              <a:rPr lang="en-US" sz="2400" kern="100" dirty="0">
                <a:effectLst/>
                <a:latin typeface="Arial" panose="020B0604020202020204" pitchFamily="34" charset="0"/>
                <a:ea typeface="Calibri" panose="020F0502020204030204" pitchFamily="34" charset="0"/>
                <a:cs typeface="Arial" panose="020B0604020202020204" pitchFamily="34" charset="0"/>
              </a:rPr>
              <a:t>This patient reportedly awoke before the operation was completed, and it was her impression that the surgeon rushed to finish the operation, potentially leading to a suboptimal result. </a:t>
            </a:r>
          </a:p>
          <a:p>
            <a:pPr>
              <a:spcBef>
                <a:spcPts val="0"/>
              </a:spcBef>
            </a:pPr>
            <a:r>
              <a:rPr lang="en-US" sz="2400" kern="100" dirty="0">
                <a:effectLst/>
                <a:latin typeface="Arial" panose="020B0604020202020204" pitchFamily="34" charset="0"/>
                <a:ea typeface="Calibri" panose="020F0502020204030204" pitchFamily="34" charset="0"/>
                <a:cs typeface="Arial" panose="020B0604020202020204" pitchFamily="34" charset="0"/>
              </a:rPr>
              <a:t>Production pressure in the operating room should never lead clinicians to deliver suboptimal care to reduce anesthesia time or turnover time. </a:t>
            </a:r>
          </a:p>
          <a:p>
            <a:pPr>
              <a:spcBef>
                <a:spcPts val="0"/>
              </a:spcBef>
            </a:pPr>
            <a:r>
              <a:rPr lang="en-US" sz="2400" kern="100" dirty="0">
                <a:effectLst/>
                <a:latin typeface="Arial" panose="020B0604020202020204" pitchFamily="34" charset="0"/>
                <a:ea typeface="Calibri" panose="020F0502020204030204" pitchFamily="34" charset="0"/>
                <a:cs typeface="Arial" panose="020B0604020202020204" pitchFamily="34" charset="0"/>
              </a:rPr>
              <a:t>The neuromuscular block should be reversed before anesthetic agents are withdrawn, allowing the patient to move in case the depth of anesthesia is insufficient for the intensity of the surgical stimulation.</a:t>
            </a:r>
            <a:endParaRPr lang="en-US" sz="2400" kern="100" dirty="0">
              <a:effectLst/>
              <a:latin typeface="Calibri" panose="020F0502020204030204" pitchFamily="34" charset="0"/>
              <a:ea typeface="Calibri" panose="020F0502020204030204" pitchFamily="34" charset="0"/>
              <a:cs typeface="Arial" panose="020B0604020202020204" pitchFamily="34" charset="0"/>
            </a:endParaRPr>
          </a:p>
        </p:txBody>
      </p:sp>
      <p:sp>
        <p:nvSpPr>
          <p:cNvPr id="4" name="Slide Number Placeholder 3"/>
          <p:cNvSpPr>
            <a:spLocks noGrp="1"/>
          </p:cNvSpPr>
          <p:nvPr>
            <p:ph type="sldNum" sz="quarter" idx="10"/>
          </p:nvPr>
        </p:nvSpPr>
        <p:spPr>
          <a:xfrm>
            <a:off x="1707500" y="6411096"/>
            <a:ext cx="2133600" cy="365125"/>
          </a:xfrm>
        </p:spPr>
        <p:txBody>
          <a:bodyPr/>
          <a:lstStyle/>
          <a:p>
            <a:fld id="{BDAF931E-EB67-594E-ACA8-DBD6EC3CDB9B}" type="slidenum">
              <a:rPr lang="en-US" smtClean="0">
                <a:solidFill>
                  <a:srgbClr val="0082BA">
                    <a:lumMod val="50000"/>
                  </a:srgbClr>
                </a:solidFill>
              </a:rPr>
              <a:pPr/>
              <a:t>29</a:t>
            </a:fld>
            <a:endParaRPr lang="en-US">
              <a:solidFill>
                <a:srgbClr val="0082BA">
                  <a:lumMod val="50000"/>
                </a:srgbClr>
              </a:solidFill>
            </a:endParaRPr>
          </a:p>
        </p:txBody>
      </p:sp>
    </p:spTree>
    <p:custDataLst>
      <p:tags r:id="rId1"/>
    </p:custDataLst>
    <p:extLst>
      <p:ext uri="{BB962C8B-B14F-4D97-AF65-F5344CB8AC3E}">
        <p14:creationId xmlns:p14="http://schemas.microsoft.com/office/powerpoint/2010/main" val="160468313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Objectives</a:t>
            </a:r>
          </a:p>
        </p:txBody>
      </p:sp>
      <p:sp>
        <p:nvSpPr>
          <p:cNvPr id="3" name="Content Placeholder 2"/>
          <p:cNvSpPr>
            <a:spLocks noGrp="1"/>
          </p:cNvSpPr>
          <p:nvPr>
            <p:ph idx="1"/>
          </p:nvPr>
        </p:nvSpPr>
        <p:spPr>
          <a:xfrm>
            <a:off x="538664" y="1148201"/>
            <a:ext cx="11243876" cy="5298890"/>
          </a:xfrm>
        </p:spPr>
        <p:txBody>
          <a:bodyPr vert="horz" lIns="91440" tIns="45720" rIns="91440" bIns="45720" rtlCol="0" anchor="t">
            <a:noAutofit/>
          </a:bodyPr>
          <a:lstStyle/>
          <a:p>
            <a:pPr marL="58420" indent="-1270">
              <a:spcAft>
                <a:spcPts val="1200"/>
              </a:spcAft>
              <a:buNone/>
              <a:defRPr/>
            </a:pPr>
            <a:r>
              <a:rPr lang="en-US" sz="2400" i="1" dirty="0"/>
              <a:t>At the conclusion of this educational activity, participants should be able to:</a:t>
            </a:r>
          </a:p>
          <a:p>
            <a:pPr>
              <a:lnSpc>
                <a:spcPct val="107000"/>
              </a:lnSpc>
              <a:spcBef>
                <a:spcPts val="0"/>
              </a:spcBef>
              <a:buFont typeface="Symbol" panose="05050102010706020507" pitchFamily="18" charset="2"/>
              <a:buChar char=""/>
            </a:pPr>
            <a:r>
              <a:rPr lang="en-US" sz="2400" kern="100" dirty="0">
                <a:effectLst/>
                <a:ea typeface="Arial" panose="020B0604020202020204" pitchFamily="34" charset="0"/>
                <a:cs typeface="Times New Roman"/>
              </a:rPr>
              <a:t>Describe the risk factors for intraoperative awareness.</a:t>
            </a:r>
          </a:p>
          <a:p>
            <a:pPr>
              <a:lnSpc>
                <a:spcPct val="107000"/>
              </a:lnSpc>
              <a:spcBef>
                <a:spcPts val="0"/>
              </a:spcBef>
              <a:buFont typeface="Symbol" panose="05050102010706020507" pitchFamily="18" charset="2"/>
              <a:buChar char=""/>
            </a:pPr>
            <a:r>
              <a:rPr lang="en-US" sz="2400" kern="100" dirty="0">
                <a:effectLst/>
                <a:ea typeface="Arial" panose="020B0604020202020204" pitchFamily="34" charset="0"/>
                <a:cs typeface="Times New Roman"/>
              </a:rPr>
              <a:t>Identify the clinical signs of depth of anesthesia.</a:t>
            </a:r>
          </a:p>
          <a:p>
            <a:pPr>
              <a:lnSpc>
                <a:spcPct val="107000"/>
              </a:lnSpc>
              <a:spcBef>
                <a:spcPts val="0"/>
              </a:spcBef>
              <a:buFont typeface="Symbol" panose="05050102010706020507" pitchFamily="18" charset="2"/>
              <a:buChar char=""/>
            </a:pPr>
            <a:r>
              <a:rPr lang="en-US" sz="2400" kern="100" dirty="0">
                <a:effectLst/>
                <a:ea typeface="Arial" panose="020B0604020202020204" pitchFamily="34" charset="0"/>
                <a:cs typeface="Times New Roman"/>
              </a:rPr>
              <a:t>List the drugs associated with awareness.</a:t>
            </a:r>
          </a:p>
          <a:p>
            <a:pPr>
              <a:lnSpc>
                <a:spcPct val="107000"/>
              </a:lnSpc>
              <a:spcBef>
                <a:spcPts val="0"/>
              </a:spcBef>
              <a:buFont typeface="Symbol" panose="05050102010706020507" pitchFamily="18" charset="2"/>
              <a:buChar char=""/>
            </a:pPr>
            <a:r>
              <a:rPr lang="en-US" sz="2400" kern="100" dirty="0">
                <a:effectLst/>
                <a:ea typeface="Arial" panose="020B0604020202020204" pitchFamily="34" charset="0"/>
                <a:cs typeface="Times New Roman"/>
              </a:rPr>
              <a:t>Recognize the potential for developing post-traumatic stress syndrome.</a:t>
            </a:r>
          </a:p>
          <a:p>
            <a:pPr>
              <a:lnSpc>
                <a:spcPct val="107000"/>
              </a:lnSpc>
              <a:spcBef>
                <a:spcPts val="0"/>
              </a:spcBef>
              <a:buFont typeface="Symbol" panose="05050102010706020507" pitchFamily="18" charset="2"/>
              <a:buChar char=""/>
            </a:pPr>
            <a:r>
              <a:rPr lang="en-US" sz="2400" kern="100" dirty="0">
                <a:effectLst/>
                <a:ea typeface="Arial" panose="020B0604020202020204" pitchFamily="34" charset="0"/>
                <a:cs typeface="Times New Roman"/>
              </a:rPr>
              <a:t>Describe the approaches to prevent awareness.</a:t>
            </a:r>
          </a:p>
        </p:txBody>
      </p:sp>
      <p:sp>
        <p:nvSpPr>
          <p:cNvPr id="4" name="Slide Number Placeholder 3"/>
          <p:cNvSpPr>
            <a:spLocks noGrp="1"/>
          </p:cNvSpPr>
          <p:nvPr>
            <p:ph type="sldNum" sz="quarter" idx="10"/>
          </p:nvPr>
        </p:nvSpPr>
        <p:spPr>
          <a:xfrm>
            <a:off x="1707500" y="6411096"/>
            <a:ext cx="2133600" cy="365125"/>
          </a:xfrm>
        </p:spPr>
        <p:txBody>
          <a:bodyPr/>
          <a:lstStyle/>
          <a:p>
            <a:fld id="{BDAF931E-EB67-594E-ACA8-DBD6EC3CDB9B}" type="slidenum">
              <a:rPr lang="en-US" smtClean="0">
                <a:solidFill>
                  <a:srgbClr val="0082BA">
                    <a:lumMod val="50000"/>
                  </a:srgbClr>
                </a:solidFill>
              </a:rPr>
              <a:pPr/>
              <a:t>3</a:t>
            </a:fld>
            <a:endParaRPr lang="en-US">
              <a:solidFill>
                <a:srgbClr val="0082BA">
                  <a:lumMod val="50000"/>
                </a:srgbClr>
              </a:solidFill>
            </a:endParaRPr>
          </a:p>
        </p:txBody>
      </p:sp>
    </p:spTree>
    <p:custDataLst>
      <p:tags r:id="rId1"/>
    </p:custDataLst>
    <p:extLst>
      <p:ext uri="{BB962C8B-B14F-4D97-AF65-F5344CB8AC3E}">
        <p14:creationId xmlns:p14="http://schemas.microsoft.com/office/powerpoint/2010/main" val="53082390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2400" dirty="0"/>
              <a:t>The patient’s experience of awareness should be validated (1)</a:t>
            </a:r>
            <a:endParaRPr lang="en-US" sz="2400" dirty="0">
              <a:solidFill>
                <a:schemeClr val="bg1"/>
              </a:solidFill>
            </a:endParaRPr>
          </a:p>
        </p:txBody>
      </p:sp>
      <p:sp>
        <p:nvSpPr>
          <p:cNvPr id="3" name="Content Placeholder 2"/>
          <p:cNvSpPr>
            <a:spLocks noGrp="1"/>
          </p:cNvSpPr>
          <p:nvPr>
            <p:ph idx="1"/>
          </p:nvPr>
        </p:nvSpPr>
        <p:spPr>
          <a:xfrm>
            <a:off x="259264" y="1050740"/>
            <a:ext cx="11364925" cy="5540939"/>
          </a:xfrm>
        </p:spPr>
        <p:txBody>
          <a:bodyPr vert="horz" lIns="91440" tIns="45720" rIns="91440" bIns="45720" rtlCol="0" anchor="t">
            <a:noAutofit/>
          </a:bodyPr>
          <a:lstStyle/>
          <a:p>
            <a:pPr>
              <a:spcBef>
                <a:spcPts val="0"/>
              </a:spcBef>
            </a:pPr>
            <a:r>
              <a:rPr lang="en-US" sz="2400" kern="100" dirty="0">
                <a:effectLst/>
                <a:latin typeface="Arial" panose="020B0604020202020204" pitchFamily="34" charset="0"/>
                <a:ea typeface="Calibri" panose="020F0502020204030204" pitchFamily="34" charset="0"/>
                <a:cs typeface="Arial" panose="020B0604020202020204" pitchFamily="34" charset="0"/>
              </a:rPr>
              <a:t>It is very important to believe the patient when they talk about recollections of intraoperative events. </a:t>
            </a:r>
          </a:p>
          <a:p>
            <a:pPr>
              <a:spcBef>
                <a:spcPts val="0"/>
              </a:spcBef>
            </a:pPr>
            <a:r>
              <a:rPr lang="en-US" sz="2400" kern="100" dirty="0">
                <a:effectLst/>
                <a:latin typeface="Arial" panose="020B0604020202020204" pitchFamily="34" charset="0"/>
                <a:ea typeface="Calibri" panose="020F0502020204030204" pitchFamily="34" charset="0"/>
                <a:cs typeface="Arial" panose="020B0604020202020204" pitchFamily="34" charset="0"/>
              </a:rPr>
              <a:t>It will be obvious if the patient truly remembers things that happened during the procedure. When anesthesia professionals pretend that the patient only imagined the events, it often leads to resentment and may increase the provider’s legal risk. </a:t>
            </a:r>
          </a:p>
          <a:p>
            <a:pPr>
              <a:spcBef>
                <a:spcPts val="0"/>
              </a:spcBef>
            </a:pPr>
            <a:r>
              <a:rPr lang="en-US" sz="2400" kern="100" dirty="0">
                <a:effectLst/>
                <a:latin typeface="Arial" panose="020B0604020202020204" pitchFamily="34" charset="0"/>
                <a:ea typeface="Calibri" panose="020F0502020204030204" pitchFamily="34" charset="0"/>
                <a:cs typeface="Arial" panose="020B0604020202020204" pitchFamily="34" charset="0"/>
              </a:rPr>
              <a:t>If the patient shows features of post-traumatic stress syndrome, a psychiatry consult may be helpful. Having an honest conversation with the patient helps them to understand the event and process their experience.</a:t>
            </a:r>
            <a:endParaRPr lang="en-US" sz="2400" kern="100" dirty="0">
              <a:effectLst/>
              <a:latin typeface="Calibri" panose="020F0502020204030204" pitchFamily="34" charset="0"/>
              <a:ea typeface="Calibri" panose="020F0502020204030204" pitchFamily="34" charset="0"/>
              <a:cs typeface="Arial" panose="020B0604020202020204" pitchFamily="34" charset="0"/>
            </a:endParaRPr>
          </a:p>
        </p:txBody>
      </p:sp>
      <p:sp>
        <p:nvSpPr>
          <p:cNvPr id="4" name="Slide Number Placeholder 3"/>
          <p:cNvSpPr>
            <a:spLocks noGrp="1"/>
          </p:cNvSpPr>
          <p:nvPr>
            <p:ph type="sldNum" sz="quarter" idx="10"/>
          </p:nvPr>
        </p:nvSpPr>
        <p:spPr>
          <a:xfrm>
            <a:off x="1707500" y="6411096"/>
            <a:ext cx="2133600" cy="365125"/>
          </a:xfrm>
        </p:spPr>
        <p:txBody>
          <a:bodyPr/>
          <a:lstStyle/>
          <a:p>
            <a:fld id="{BDAF931E-EB67-594E-ACA8-DBD6EC3CDB9B}" type="slidenum">
              <a:rPr lang="en-US" smtClean="0">
                <a:solidFill>
                  <a:srgbClr val="0082BA">
                    <a:lumMod val="50000"/>
                  </a:srgbClr>
                </a:solidFill>
              </a:rPr>
              <a:pPr/>
              <a:t>30</a:t>
            </a:fld>
            <a:endParaRPr lang="en-US">
              <a:solidFill>
                <a:srgbClr val="0082BA">
                  <a:lumMod val="50000"/>
                </a:srgbClr>
              </a:solidFill>
            </a:endParaRPr>
          </a:p>
        </p:txBody>
      </p:sp>
    </p:spTree>
    <p:custDataLst>
      <p:tags r:id="rId1"/>
    </p:custDataLst>
    <p:extLst>
      <p:ext uri="{BB962C8B-B14F-4D97-AF65-F5344CB8AC3E}">
        <p14:creationId xmlns:p14="http://schemas.microsoft.com/office/powerpoint/2010/main" val="25829578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AE517E-F8C4-5C46-98DE-7EB5ABC12913}"/>
              </a:ext>
            </a:extLst>
          </p:cNvPr>
          <p:cNvSpPr>
            <a:spLocks noGrp="1"/>
          </p:cNvSpPr>
          <p:nvPr>
            <p:ph type="title"/>
          </p:nvPr>
        </p:nvSpPr>
        <p:spPr>
          <a:xfrm>
            <a:off x="963084" y="1878378"/>
            <a:ext cx="10363200" cy="1362075"/>
          </a:xfrm>
        </p:spPr>
        <p:txBody>
          <a:bodyPr/>
          <a:lstStyle/>
          <a:p>
            <a:pPr algn="ctr"/>
            <a:r>
              <a:rPr lang="en-US"/>
              <a:t>Take Home Points</a:t>
            </a:r>
          </a:p>
        </p:txBody>
      </p:sp>
      <p:sp>
        <p:nvSpPr>
          <p:cNvPr id="4" name="Slide Number Placeholder 3">
            <a:extLst>
              <a:ext uri="{FF2B5EF4-FFF2-40B4-BE49-F238E27FC236}">
                <a16:creationId xmlns:a16="http://schemas.microsoft.com/office/drawing/2014/main" id="{FEA71A1D-5258-244C-95E2-1FCC33A38DCC}"/>
              </a:ext>
            </a:extLst>
          </p:cNvPr>
          <p:cNvSpPr>
            <a:spLocks noGrp="1"/>
          </p:cNvSpPr>
          <p:nvPr>
            <p:ph type="sldNum" sz="quarter" idx="12"/>
          </p:nvPr>
        </p:nvSpPr>
        <p:spPr/>
        <p:txBody>
          <a:bodyPr/>
          <a:lstStyle/>
          <a:p>
            <a:fld id="{BDAF931E-EB67-594E-ACA8-DBD6EC3CDB9B}" type="slidenum">
              <a:rPr lang="en-US" smtClean="0"/>
              <a:pPr/>
              <a:t>31</a:t>
            </a:fld>
            <a:endParaRPr lang="en-US"/>
          </a:p>
        </p:txBody>
      </p:sp>
    </p:spTree>
    <p:custDataLst>
      <p:tags r:id="rId1"/>
    </p:custDataLst>
    <p:extLst>
      <p:ext uri="{BB962C8B-B14F-4D97-AF65-F5344CB8AC3E}">
        <p14:creationId xmlns:p14="http://schemas.microsoft.com/office/powerpoint/2010/main" val="21542141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Take Home Points</a:t>
            </a:r>
          </a:p>
        </p:txBody>
      </p:sp>
      <p:sp>
        <p:nvSpPr>
          <p:cNvPr id="4" name="Slide Number Placeholder 3"/>
          <p:cNvSpPr>
            <a:spLocks noGrp="1"/>
          </p:cNvSpPr>
          <p:nvPr>
            <p:ph type="sldNum" sz="quarter" idx="10"/>
          </p:nvPr>
        </p:nvSpPr>
        <p:spPr>
          <a:xfrm>
            <a:off x="1707500" y="6411096"/>
            <a:ext cx="2133600" cy="365125"/>
          </a:xfrm>
        </p:spPr>
        <p:txBody>
          <a:bodyPr/>
          <a:lstStyle/>
          <a:p>
            <a:fld id="{BDAF931E-EB67-594E-ACA8-DBD6EC3CDB9B}" type="slidenum">
              <a:rPr lang="en-US" smtClean="0">
                <a:solidFill>
                  <a:srgbClr val="0082BA">
                    <a:lumMod val="50000"/>
                  </a:srgbClr>
                </a:solidFill>
              </a:rPr>
              <a:pPr/>
              <a:t>32</a:t>
            </a:fld>
            <a:endParaRPr lang="en-US">
              <a:solidFill>
                <a:srgbClr val="0082BA">
                  <a:lumMod val="50000"/>
                </a:srgbClr>
              </a:solidFill>
            </a:endParaRPr>
          </a:p>
        </p:txBody>
      </p:sp>
      <p:sp>
        <p:nvSpPr>
          <p:cNvPr id="6" name="Content Placeholder 5">
            <a:extLst>
              <a:ext uri="{FF2B5EF4-FFF2-40B4-BE49-F238E27FC236}">
                <a16:creationId xmlns:a16="http://schemas.microsoft.com/office/drawing/2014/main" id="{1CF402B7-92B0-4F69-9ADE-10751FF1A52F}"/>
              </a:ext>
            </a:extLst>
          </p:cNvPr>
          <p:cNvSpPr>
            <a:spLocks noGrp="1"/>
          </p:cNvSpPr>
          <p:nvPr>
            <p:ph idx="1"/>
          </p:nvPr>
        </p:nvSpPr>
        <p:spPr>
          <a:xfrm>
            <a:off x="259264" y="1148916"/>
            <a:ext cx="11604919" cy="5632731"/>
          </a:xfrm>
        </p:spPr>
        <p:txBody>
          <a:bodyPr vert="horz" lIns="91440" tIns="45720" rIns="91440" bIns="45720" rtlCol="0" anchor="t">
            <a:normAutofit/>
          </a:bodyPr>
          <a:lstStyle/>
          <a:p>
            <a:pPr>
              <a:spcBef>
                <a:spcPts val="0"/>
              </a:spcBef>
            </a:pPr>
            <a:r>
              <a:rPr lang="en-US" sz="2200" kern="100" dirty="0">
                <a:effectLst/>
                <a:ea typeface="Calibri"/>
              </a:rPr>
              <a:t>The dose of anesthesia needs to be titrated for every patient individually.</a:t>
            </a:r>
          </a:p>
          <a:p>
            <a:pPr>
              <a:spcBef>
                <a:spcPts val="0"/>
              </a:spcBef>
            </a:pPr>
            <a:r>
              <a:rPr lang="en-US" sz="2200" kern="100" dirty="0">
                <a:effectLst/>
                <a:ea typeface="Calibri"/>
              </a:rPr>
              <a:t>Anesthesia clinicians are </a:t>
            </a:r>
            <a:r>
              <a:rPr lang="en-US" sz="2200" kern="100" dirty="0">
                <a:ea typeface="Calibri"/>
              </a:rPr>
              <a:t>principally responsible</a:t>
            </a:r>
            <a:r>
              <a:rPr lang="en-US" sz="2200" kern="100" dirty="0">
                <a:effectLst/>
                <a:ea typeface="Calibri"/>
              </a:rPr>
              <a:t> for preventing awareness during invasive procedures.</a:t>
            </a:r>
          </a:p>
          <a:p>
            <a:pPr>
              <a:spcBef>
                <a:spcPts val="0"/>
              </a:spcBef>
            </a:pPr>
            <a:r>
              <a:rPr lang="en-US" sz="2200" kern="100" dirty="0">
                <a:effectLst/>
                <a:ea typeface="Calibri"/>
              </a:rPr>
              <a:t>Clinical signs of depth of anesthesia need to be assessed continuously.</a:t>
            </a:r>
          </a:p>
          <a:p>
            <a:pPr>
              <a:spcBef>
                <a:spcPts val="0"/>
              </a:spcBef>
            </a:pPr>
            <a:r>
              <a:rPr lang="en-US" sz="2200" kern="100" dirty="0">
                <a:effectLst/>
                <a:ea typeface="Calibri"/>
              </a:rPr>
              <a:t>Processed EEG monitoring can reduce the incidence of awareness.</a:t>
            </a:r>
          </a:p>
          <a:p>
            <a:pPr>
              <a:spcBef>
                <a:spcPts val="0"/>
              </a:spcBef>
            </a:pPr>
            <a:r>
              <a:rPr lang="en-US" sz="2200" kern="100" dirty="0">
                <a:effectLst/>
                <a:ea typeface="Calibri"/>
              </a:rPr>
              <a:t>Awareness occurs more often when propofol infusion or neuromuscular blocking drugs are used</a:t>
            </a:r>
            <a:r>
              <a:rPr lang="en-US" sz="2200" kern="100" dirty="0">
                <a:ea typeface="Calibri"/>
              </a:rPr>
              <a:t>, compared with general inhalational anesthesia alone.</a:t>
            </a:r>
            <a:endParaRPr lang="en-US" sz="2200" kern="100" dirty="0">
              <a:effectLst/>
              <a:ea typeface="Calibri"/>
            </a:endParaRPr>
          </a:p>
          <a:p>
            <a:pPr>
              <a:spcBef>
                <a:spcPts val="0"/>
              </a:spcBef>
            </a:pPr>
            <a:r>
              <a:rPr lang="en-US" sz="2200" kern="100" dirty="0">
                <a:effectLst/>
                <a:ea typeface="Calibri"/>
              </a:rPr>
              <a:t>The risk of awareness is reduced with </a:t>
            </a:r>
            <a:r>
              <a:rPr lang="en-US" sz="2200" kern="100" dirty="0">
                <a:ea typeface="Calibri"/>
              </a:rPr>
              <a:t>intravenous benzodiazepines</a:t>
            </a:r>
            <a:r>
              <a:rPr lang="en-US" sz="2200" kern="100" dirty="0">
                <a:effectLst/>
                <a:ea typeface="Calibri"/>
              </a:rPr>
              <a:t>.</a:t>
            </a:r>
          </a:p>
          <a:p>
            <a:pPr>
              <a:spcBef>
                <a:spcPts val="0"/>
              </a:spcBef>
            </a:pPr>
            <a:r>
              <a:rPr lang="en-US" sz="2200" kern="100" dirty="0">
                <a:effectLst/>
                <a:ea typeface="Calibri"/>
              </a:rPr>
              <a:t>The patient’s experience of awareness should be validated and addressed honestly.</a:t>
            </a:r>
          </a:p>
          <a:p>
            <a:pPr>
              <a:spcBef>
                <a:spcPts val="0"/>
              </a:spcBef>
            </a:pPr>
            <a:r>
              <a:rPr lang="en-US" sz="2200" kern="100" dirty="0">
                <a:effectLst/>
                <a:latin typeface="Arial" panose="020B0604020202020204" pitchFamily="34" charset="0"/>
                <a:ea typeface="Calibri" panose="020F0502020204030204" pitchFamily="34" charset="0"/>
                <a:cs typeface="Arial" panose="020B0604020202020204" pitchFamily="34" charset="0"/>
              </a:rPr>
              <a:t>A psychiatrist should be consulted if there are symptoms of post-traumatic stress syndrome.</a:t>
            </a:r>
            <a:endParaRPr lang="en-US" sz="2200" kern="100" dirty="0">
              <a:effectLst/>
              <a:latin typeface="Calibri" panose="020F0502020204030204" pitchFamily="34" charset="0"/>
              <a:ea typeface="Calibri" panose="020F0502020204030204" pitchFamily="34" charset="0"/>
              <a:cs typeface="Arial" panose="020B0604020202020204" pitchFamily="34" charset="0"/>
            </a:endParaRPr>
          </a:p>
          <a:p>
            <a:pPr>
              <a:spcBef>
                <a:spcPts val="0"/>
              </a:spcBef>
            </a:pPr>
            <a:r>
              <a:rPr lang="en-US" sz="2200" kern="100" dirty="0">
                <a:effectLst/>
                <a:latin typeface="Arial" panose="020B0604020202020204" pitchFamily="34" charset="0"/>
                <a:ea typeface="Calibri" panose="020F0502020204030204" pitchFamily="34" charset="0"/>
                <a:cs typeface="Arial" panose="020B0604020202020204" pitchFamily="34" charset="0"/>
              </a:rPr>
              <a:t>Episodes of intraoperative awareness should be highlighted in the medical record and included in the snapshot.</a:t>
            </a:r>
            <a:endParaRPr lang="en-US" sz="2200" kern="100" dirty="0">
              <a:effectLst/>
              <a:latin typeface="Calibri" panose="020F0502020204030204" pitchFamily="34" charset="0"/>
              <a:ea typeface="Calibri" panose="020F0502020204030204" pitchFamily="34" charset="0"/>
              <a:cs typeface="Arial" panose="020B0604020202020204" pitchFamily="34" charset="0"/>
            </a:endParaRPr>
          </a:p>
          <a:p>
            <a:pPr marL="0" indent="0" algn="l" rtl="0" fontAlgn="base">
              <a:buNone/>
            </a:pPr>
            <a:endParaRPr lang="en-US" sz="2400" b="0" i="0" dirty="0">
              <a:solidFill>
                <a:schemeClr val="bg1"/>
              </a:solidFill>
              <a:effectLst/>
              <a:latin typeface="Arial" panose="020B0604020202020204" pitchFamily="34" charset="0"/>
            </a:endParaRPr>
          </a:p>
          <a:p>
            <a:pPr fontAlgn="base">
              <a:buFont typeface="Arial" panose="020B0604020202020204" pitchFamily="34" charset="0"/>
              <a:buChar char="•"/>
            </a:pPr>
            <a:endParaRPr lang="en-US" sz="2800" b="0" i="0" dirty="0">
              <a:solidFill>
                <a:schemeClr val="bg1"/>
              </a:solidFill>
              <a:effectLst/>
              <a:latin typeface="Arial" panose="020B0604020202020204" pitchFamily="34" charset="0"/>
            </a:endParaRPr>
          </a:p>
          <a:p>
            <a:pPr marL="0" indent="0" fontAlgn="base">
              <a:buNone/>
            </a:pPr>
            <a:endParaRPr lang="en-US" sz="2800" dirty="0"/>
          </a:p>
          <a:p>
            <a:pPr marL="0" indent="0" fontAlgn="base">
              <a:buNone/>
            </a:pPr>
            <a:endParaRPr lang="en-US" dirty="0"/>
          </a:p>
        </p:txBody>
      </p:sp>
    </p:spTree>
    <p:custDataLst>
      <p:tags r:id="rId1"/>
    </p:custDataLst>
    <p:extLst>
      <p:ext uri="{BB962C8B-B14F-4D97-AF65-F5344CB8AC3E}">
        <p14:creationId xmlns:p14="http://schemas.microsoft.com/office/powerpoint/2010/main" val="103403217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AE517E-F8C4-5C46-98DE-7EB5ABC12913}"/>
              </a:ext>
            </a:extLst>
          </p:cNvPr>
          <p:cNvSpPr>
            <a:spLocks noGrp="1"/>
          </p:cNvSpPr>
          <p:nvPr>
            <p:ph type="title"/>
          </p:nvPr>
        </p:nvSpPr>
        <p:spPr>
          <a:xfrm>
            <a:off x="963084" y="1878378"/>
            <a:ext cx="10363200" cy="1362075"/>
          </a:xfrm>
        </p:spPr>
        <p:txBody>
          <a:bodyPr/>
          <a:lstStyle/>
          <a:p>
            <a:pPr algn="ctr"/>
            <a:r>
              <a:rPr lang="en-US"/>
              <a:t>References</a:t>
            </a:r>
          </a:p>
        </p:txBody>
      </p:sp>
      <p:sp>
        <p:nvSpPr>
          <p:cNvPr id="4" name="Slide Number Placeholder 3">
            <a:extLst>
              <a:ext uri="{FF2B5EF4-FFF2-40B4-BE49-F238E27FC236}">
                <a16:creationId xmlns:a16="http://schemas.microsoft.com/office/drawing/2014/main" id="{FEA71A1D-5258-244C-95E2-1FCC33A38DCC}"/>
              </a:ext>
            </a:extLst>
          </p:cNvPr>
          <p:cNvSpPr>
            <a:spLocks noGrp="1"/>
          </p:cNvSpPr>
          <p:nvPr>
            <p:ph type="sldNum" sz="quarter" idx="12"/>
          </p:nvPr>
        </p:nvSpPr>
        <p:spPr/>
        <p:txBody>
          <a:bodyPr/>
          <a:lstStyle/>
          <a:p>
            <a:fld id="{BDAF931E-EB67-594E-ACA8-DBD6EC3CDB9B}" type="slidenum">
              <a:rPr lang="en-US" smtClean="0"/>
              <a:pPr/>
              <a:t>33</a:t>
            </a:fld>
            <a:endParaRPr lang="en-US"/>
          </a:p>
        </p:txBody>
      </p:sp>
    </p:spTree>
    <p:custDataLst>
      <p:tags r:id="rId1"/>
    </p:custDataLst>
    <p:extLst>
      <p:ext uri="{BB962C8B-B14F-4D97-AF65-F5344CB8AC3E}">
        <p14:creationId xmlns:p14="http://schemas.microsoft.com/office/powerpoint/2010/main" val="18360570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References</a:t>
            </a:r>
          </a:p>
        </p:txBody>
      </p:sp>
      <p:sp>
        <p:nvSpPr>
          <p:cNvPr id="4" name="Slide Number Placeholder 3"/>
          <p:cNvSpPr>
            <a:spLocks noGrp="1"/>
          </p:cNvSpPr>
          <p:nvPr>
            <p:ph type="sldNum" sz="quarter" idx="10"/>
          </p:nvPr>
        </p:nvSpPr>
        <p:spPr>
          <a:xfrm>
            <a:off x="1707500" y="6411096"/>
            <a:ext cx="2133600" cy="365125"/>
          </a:xfrm>
        </p:spPr>
        <p:txBody>
          <a:bodyPr/>
          <a:lstStyle/>
          <a:p>
            <a:fld id="{BDAF931E-EB67-594E-ACA8-DBD6EC3CDB9B}" type="slidenum">
              <a:rPr lang="en-US" dirty="0" smtClean="0">
                <a:solidFill>
                  <a:srgbClr val="0082BA">
                    <a:lumMod val="50000"/>
                  </a:srgbClr>
                </a:solidFill>
              </a:rPr>
              <a:pPr/>
              <a:t>34</a:t>
            </a:fld>
            <a:endParaRPr lang="en-US" dirty="0">
              <a:solidFill>
                <a:srgbClr val="0082BA">
                  <a:lumMod val="50000"/>
                </a:srgbClr>
              </a:solidFill>
            </a:endParaRPr>
          </a:p>
        </p:txBody>
      </p:sp>
      <p:sp>
        <p:nvSpPr>
          <p:cNvPr id="8" name="Content Placeholder 7">
            <a:extLst>
              <a:ext uri="{FF2B5EF4-FFF2-40B4-BE49-F238E27FC236}">
                <a16:creationId xmlns:a16="http://schemas.microsoft.com/office/drawing/2014/main" id="{AC055362-867B-4A12-A85E-43CA0DE908EF}"/>
              </a:ext>
            </a:extLst>
          </p:cNvPr>
          <p:cNvSpPr>
            <a:spLocks noGrp="1"/>
          </p:cNvSpPr>
          <p:nvPr>
            <p:ph idx="1"/>
          </p:nvPr>
        </p:nvSpPr>
        <p:spPr>
          <a:xfrm>
            <a:off x="239112" y="949274"/>
            <a:ext cx="11713776" cy="5718423"/>
          </a:xfrm>
        </p:spPr>
        <p:txBody>
          <a:bodyPr vert="horz" lIns="91440" tIns="45720" rIns="91440" bIns="45720" rtlCol="0" anchor="t">
            <a:noAutofit/>
          </a:bodyPr>
          <a:lstStyle/>
          <a:p>
            <a:pPr marL="342900" marR="0" lvl="0" indent="-342900">
              <a:buFont typeface="+mj-lt"/>
              <a:buAutoNum type="arabicPeriod"/>
            </a:pPr>
            <a:r>
              <a:rPr lang="en-US" sz="1300" dirty="0">
                <a:solidFill>
                  <a:schemeClr val="bg1"/>
                </a:solidFill>
                <a:effectLst/>
                <a:latin typeface="Arial" panose="020B0604020202020204" pitchFamily="34" charset="0"/>
                <a:ea typeface="Times New Roman" panose="02020603050405020304" pitchFamily="18" charset="0"/>
                <a:cs typeface="Arial" panose="020B0604020202020204" pitchFamily="34" charset="0"/>
              </a:rPr>
              <a:t>Pandit JJ, Andrade J, </a:t>
            </a:r>
            <a:r>
              <a:rPr lang="en-US" sz="1300" dirty="0" err="1">
                <a:solidFill>
                  <a:schemeClr val="bg1"/>
                </a:solidFill>
                <a:effectLst/>
                <a:latin typeface="Arial" panose="020B0604020202020204" pitchFamily="34" charset="0"/>
                <a:ea typeface="Times New Roman" panose="02020603050405020304" pitchFamily="18" charset="0"/>
                <a:cs typeface="Arial" panose="020B0604020202020204" pitchFamily="34" charset="0"/>
              </a:rPr>
              <a:t>Bogod</a:t>
            </a:r>
            <a:r>
              <a:rPr lang="en-US" sz="1300" dirty="0">
                <a:solidFill>
                  <a:schemeClr val="bg1"/>
                </a:solidFill>
                <a:effectLst/>
                <a:latin typeface="Arial" panose="020B0604020202020204" pitchFamily="34" charset="0"/>
                <a:ea typeface="Times New Roman" panose="02020603050405020304" pitchFamily="18" charset="0"/>
                <a:cs typeface="Arial" panose="020B0604020202020204" pitchFamily="34" charset="0"/>
              </a:rPr>
              <a:t> DG, et al. 5th National Audit Project (NAP5) on accidental awareness during general </a:t>
            </a:r>
            <a:r>
              <a:rPr lang="en-US" sz="1300" dirty="0" err="1">
                <a:solidFill>
                  <a:schemeClr val="bg1"/>
                </a:solidFill>
                <a:effectLst/>
                <a:latin typeface="Arial" panose="020B0604020202020204" pitchFamily="34" charset="0"/>
                <a:ea typeface="Times New Roman" panose="02020603050405020304" pitchFamily="18" charset="0"/>
                <a:cs typeface="Arial" panose="020B0604020202020204" pitchFamily="34" charset="0"/>
              </a:rPr>
              <a:t>anaesthesia</a:t>
            </a:r>
            <a:r>
              <a:rPr lang="en-US" sz="1300" dirty="0">
                <a:solidFill>
                  <a:schemeClr val="bg1"/>
                </a:solidFill>
                <a:effectLst/>
                <a:latin typeface="Arial" panose="020B0604020202020204" pitchFamily="34" charset="0"/>
                <a:ea typeface="Times New Roman" panose="02020603050405020304" pitchFamily="18" charset="0"/>
                <a:cs typeface="Arial" panose="020B0604020202020204" pitchFamily="34" charset="0"/>
              </a:rPr>
              <a:t>: summary of main findings and risk factors. </a:t>
            </a:r>
            <a:r>
              <a:rPr lang="en-US" sz="1300" i="1" dirty="0">
                <a:solidFill>
                  <a:schemeClr val="bg1"/>
                </a:solidFill>
                <a:effectLst/>
                <a:latin typeface="Arial" panose="020B0604020202020204" pitchFamily="34" charset="0"/>
                <a:ea typeface="Times New Roman" panose="02020603050405020304" pitchFamily="18" charset="0"/>
                <a:cs typeface="Arial" panose="020B0604020202020204" pitchFamily="34" charset="0"/>
              </a:rPr>
              <a:t>Br J </a:t>
            </a:r>
            <a:r>
              <a:rPr lang="en-US" sz="1300" i="1" dirty="0" err="1">
                <a:solidFill>
                  <a:schemeClr val="bg1"/>
                </a:solidFill>
                <a:effectLst/>
                <a:latin typeface="Arial" panose="020B0604020202020204" pitchFamily="34" charset="0"/>
                <a:ea typeface="Times New Roman" panose="02020603050405020304" pitchFamily="18" charset="0"/>
                <a:cs typeface="Arial" panose="020B0604020202020204" pitchFamily="34" charset="0"/>
              </a:rPr>
              <a:t>Anaesth</a:t>
            </a:r>
            <a:r>
              <a:rPr lang="en-US" sz="1300" dirty="0">
                <a:solidFill>
                  <a:schemeClr val="bg1"/>
                </a:solidFill>
                <a:effectLst/>
                <a:latin typeface="Arial" panose="020B0604020202020204" pitchFamily="34" charset="0"/>
                <a:ea typeface="Times New Roman" panose="02020603050405020304" pitchFamily="18" charset="0"/>
                <a:cs typeface="Arial" panose="020B0604020202020204" pitchFamily="34" charset="0"/>
              </a:rPr>
              <a:t>. 2014;113(4):549-559.</a:t>
            </a:r>
            <a:r>
              <a:rPr lang="en-US" sz="1300" dirty="0">
                <a:solidFill>
                  <a:schemeClr val="bg1"/>
                </a:solidFill>
                <a:effectLst/>
                <a:latin typeface="Arial" panose="020B0604020202020204" pitchFamily="34" charset="0"/>
                <a:ea typeface="Yu Gothic Light" panose="020B0300000000000000" pitchFamily="34" charset="-128"/>
                <a:cs typeface="Arial" panose="020B0604020202020204" pitchFamily="34" charset="0"/>
              </a:rPr>
              <a:t> [</a:t>
            </a:r>
            <a:r>
              <a:rPr lang="en-US" sz="1300" u="sng" dirty="0">
                <a:solidFill>
                  <a:schemeClr val="bg1"/>
                </a:solidFill>
                <a:effectLst/>
                <a:latin typeface="Arial" panose="020B0604020202020204" pitchFamily="34" charset="0"/>
                <a:ea typeface="Yu Gothic Light" panose="020B0300000000000000" pitchFamily="34" charset="-128"/>
                <a:cs typeface="Arial" panose="020B0604020202020204" pitchFamily="34" charset="0"/>
                <a:hlinkClick r:id="rId4">
                  <a:extLst>
                    <a:ext uri="{A12FA001-AC4F-418D-AE19-62706E023703}">
                      <ahyp:hlinkClr xmlns:ahyp="http://schemas.microsoft.com/office/drawing/2018/hyperlinkcolor" val="tx"/>
                    </a:ext>
                  </a:extLst>
                </a:hlinkClick>
              </a:rPr>
              <a:t>Free full text</a:t>
            </a:r>
            <a:r>
              <a:rPr lang="en-US" sz="1300" dirty="0">
                <a:solidFill>
                  <a:schemeClr val="bg1"/>
                </a:solidFill>
                <a:effectLst/>
                <a:latin typeface="Arial" panose="020B0604020202020204" pitchFamily="34" charset="0"/>
                <a:ea typeface="Yu Gothic Light" panose="020B0300000000000000" pitchFamily="34" charset="-128"/>
                <a:cs typeface="Arial" panose="020B0604020202020204" pitchFamily="34" charset="0"/>
              </a:rPr>
              <a:t>]</a:t>
            </a:r>
            <a:endParaRPr lang="en-US" sz="1300" dirty="0">
              <a:solidFill>
                <a:schemeClr val="bg1"/>
              </a:solidFill>
              <a:effectLst/>
              <a:latin typeface="Arial" panose="020B0604020202020204" pitchFamily="34" charset="0"/>
              <a:ea typeface="Times New Roman" panose="02020603050405020304" pitchFamily="18" charset="0"/>
              <a:cs typeface="Arial" panose="020B0604020202020204" pitchFamily="34" charset="0"/>
            </a:endParaRPr>
          </a:p>
          <a:p>
            <a:pPr marL="342900" marR="0" lvl="0" indent="-342900">
              <a:buFont typeface="+mj-lt"/>
              <a:buAutoNum type="arabicPeriod"/>
            </a:pPr>
            <a:r>
              <a:rPr lang="en-US" sz="1300" dirty="0" err="1">
                <a:solidFill>
                  <a:schemeClr val="bg1"/>
                </a:solidFill>
                <a:effectLst/>
                <a:latin typeface="Arial" panose="020B0604020202020204" pitchFamily="34" charset="0"/>
                <a:ea typeface="Yu Gothic Light" panose="020B0300000000000000" pitchFamily="34" charset="-128"/>
                <a:cs typeface="Arial" panose="020B0604020202020204" pitchFamily="34" charset="0"/>
              </a:rPr>
              <a:t>Sebel</a:t>
            </a:r>
            <a:r>
              <a:rPr lang="en-US" sz="1300" dirty="0">
                <a:solidFill>
                  <a:schemeClr val="bg1"/>
                </a:solidFill>
                <a:effectLst/>
                <a:latin typeface="Arial" panose="020B0604020202020204" pitchFamily="34" charset="0"/>
                <a:ea typeface="Yu Gothic Light" panose="020B0300000000000000" pitchFamily="34" charset="-128"/>
                <a:cs typeface="Arial" panose="020B0604020202020204" pitchFamily="34" charset="0"/>
              </a:rPr>
              <a:t> PS, </a:t>
            </a:r>
            <a:r>
              <a:rPr lang="en-US" sz="1300" dirty="0" err="1">
                <a:solidFill>
                  <a:schemeClr val="bg1"/>
                </a:solidFill>
                <a:effectLst/>
                <a:latin typeface="Arial" panose="020B0604020202020204" pitchFamily="34" charset="0"/>
                <a:ea typeface="Yu Gothic Light" panose="020B0300000000000000" pitchFamily="34" charset="-128"/>
                <a:cs typeface="Arial" panose="020B0604020202020204" pitchFamily="34" charset="0"/>
              </a:rPr>
              <a:t>Bowdle</a:t>
            </a:r>
            <a:r>
              <a:rPr lang="en-US" sz="1300" dirty="0">
                <a:solidFill>
                  <a:schemeClr val="bg1"/>
                </a:solidFill>
                <a:effectLst/>
                <a:latin typeface="Arial" panose="020B0604020202020204" pitchFamily="34" charset="0"/>
                <a:ea typeface="Yu Gothic Light" panose="020B0300000000000000" pitchFamily="34" charset="-128"/>
                <a:cs typeface="Arial" panose="020B0604020202020204" pitchFamily="34" charset="0"/>
              </a:rPr>
              <a:t> TA, Ghoneim MM, </a:t>
            </a:r>
            <a:r>
              <a:rPr lang="en-US" sz="1300" dirty="0" err="1">
                <a:solidFill>
                  <a:schemeClr val="bg1"/>
                </a:solidFill>
                <a:effectLst/>
                <a:latin typeface="Arial" panose="020B0604020202020204" pitchFamily="34" charset="0"/>
                <a:ea typeface="Yu Gothic Light" panose="020B0300000000000000" pitchFamily="34" charset="-128"/>
                <a:cs typeface="Arial" panose="020B0604020202020204" pitchFamily="34" charset="0"/>
              </a:rPr>
              <a:t>Rampil</a:t>
            </a:r>
            <a:r>
              <a:rPr lang="en-US" sz="1300" dirty="0">
                <a:solidFill>
                  <a:schemeClr val="bg1"/>
                </a:solidFill>
                <a:effectLst/>
                <a:latin typeface="Arial" panose="020B0604020202020204" pitchFamily="34" charset="0"/>
                <a:ea typeface="Yu Gothic Light" panose="020B0300000000000000" pitchFamily="34" charset="-128"/>
                <a:cs typeface="Arial" panose="020B0604020202020204" pitchFamily="34" charset="0"/>
              </a:rPr>
              <a:t> IJ, Padilla RE, Gan TJ, Domino KB. The incidence of awareness during anesthesia: a multicenter United States study. </a:t>
            </a:r>
            <a:r>
              <a:rPr lang="en-US" sz="1300" i="1" dirty="0" err="1">
                <a:solidFill>
                  <a:schemeClr val="bg1"/>
                </a:solidFill>
                <a:effectLst/>
                <a:latin typeface="Arial" panose="020B0604020202020204" pitchFamily="34" charset="0"/>
                <a:ea typeface="Yu Gothic Light" panose="020B0300000000000000" pitchFamily="34" charset="-128"/>
                <a:cs typeface="Arial" panose="020B0604020202020204" pitchFamily="34" charset="0"/>
              </a:rPr>
              <a:t>Anesth</a:t>
            </a:r>
            <a:r>
              <a:rPr lang="en-US" sz="1300" i="1" dirty="0">
                <a:solidFill>
                  <a:schemeClr val="bg1"/>
                </a:solidFill>
                <a:effectLst/>
                <a:latin typeface="Arial" panose="020B0604020202020204" pitchFamily="34" charset="0"/>
                <a:ea typeface="Yu Gothic Light" panose="020B0300000000000000" pitchFamily="34" charset="-128"/>
                <a:cs typeface="Arial" panose="020B0604020202020204" pitchFamily="34" charset="0"/>
              </a:rPr>
              <a:t> </a:t>
            </a:r>
            <a:r>
              <a:rPr lang="en-US" sz="1300" i="1" dirty="0" err="1">
                <a:solidFill>
                  <a:schemeClr val="bg1"/>
                </a:solidFill>
                <a:effectLst/>
                <a:latin typeface="Arial" panose="020B0604020202020204" pitchFamily="34" charset="0"/>
                <a:ea typeface="Yu Gothic Light" panose="020B0300000000000000" pitchFamily="34" charset="-128"/>
                <a:cs typeface="Arial" panose="020B0604020202020204" pitchFamily="34" charset="0"/>
              </a:rPr>
              <a:t>Analg</a:t>
            </a:r>
            <a:r>
              <a:rPr lang="en-US" sz="1300" i="1" dirty="0">
                <a:solidFill>
                  <a:schemeClr val="bg1"/>
                </a:solidFill>
                <a:effectLst/>
                <a:latin typeface="Arial" panose="020B0604020202020204" pitchFamily="34" charset="0"/>
                <a:ea typeface="Yu Gothic Light" panose="020B0300000000000000" pitchFamily="34" charset="-128"/>
                <a:cs typeface="Arial" panose="020B0604020202020204" pitchFamily="34" charset="0"/>
              </a:rPr>
              <a:t>. </a:t>
            </a:r>
            <a:r>
              <a:rPr lang="en-US" sz="1300" dirty="0">
                <a:solidFill>
                  <a:schemeClr val="bg1"/>
                </a:solidFill>
                <a:effectLst/>
                <a:latin typeface="Arial" panose="020B0604020202020204" pitchFamily="34" charset="0"/>
                <a:ea typeface="Yu Gothic Light" panose="020B0300000000000000" pitchFamily="34" charset="-128"/>
                <a:cs typeface="Arial" panose="020B0604020202020204" pitchFamily="34" charset="0"/>
              </a:rPr>
              <a:t>2004;99(3):833–9. [</a:t>
            </a:r>
            <a:r>
              <a:rPr lang="en-US" sz="1300" u="sng" dirty="0">
                <a:solidFill>
                  <a:schemeClr val="bg1"/>
                </a:solidFill>
                <a:effectLst/>
                <a:latin typeface="Arial" panose="020B0604020202020204" pitchFamily="34" charset="0"/>
                <a:ea typeface="Yu Gothic Light" panose="020B0300000000000000" pitchFamily="34" charset="-128"/>
                <a:cs typeface="Arial" panose="020B0604020202020204" pitchFamily="34" charset="0"/>
                <a:hlinkClick r:id="rId5">
                  <a:extLst>
                    <a:ext uri="{A12FA001-AC4F-418D-AE19-62706E023703}">
                      <ahyp:hlinkClr xmlns:ahyp="http://schemas.microsoft.com/office/drawing/2018/hyperlinkcolor" val="tx"/>
                    </a:ext>
                  </a:extLst>
                </a:hlinkClick>
              </a:rPr>
              <a:t>Free full text</a:t>
            </a:r>
            <a:r>
              <a:rPr lang="en-US" sz="1300" dirty="0">
                <a:solidFill>
                  <a:schemeClr val="bg1"/>
                </a:solidFill>
                <a:effectLst/>
                <a:latin typeface="Arial" panose="020B0604020202020204" pitchFamily="34" charset="0"/>
                <a:ea typeface="Yu Gothic Light" panose="020B0300000000000000" pitchFamily="34" charset="-128"/>
                <a:cs typeface="Arial" panose="020B0604020202020204" pitchFamily="34" charset="0"/>
              </a:rPr>
              <a:t>]</a:t>
            </a:r>
            <a:endParaRPr lang="en-US" sz="1300" dirty="0">
              <a:solidFill>
                <a:schemeClr val="bg1"/>
              </a:solidFill>
              <a:effectLst/>
              <a:latin typeface="Arial" panose="020B0604020202020204" pitchFamily="34" charset="0"/>
              <a:ea typeface="Times New Roman" panose="02020603050405020304" pitchFamily="18" charset="0"/>
              <a:cs typeface="Arial" panose="020B0604020202020204" pitchFamily="34" charset="0"/>
            </a:endParaRPr>
          </a:p>
          <a:p>
            <a:pPr marL="342900" marR="0" lvl="0" indent="-342900">
              <a:spcBef>
                <a:spcPts val="0"/>
              </a:spcBef>
              <a:spcAft>
                <a:spcPts val="0"/>
              </a:spcAft>
              <a:buFont typeface="+mj-lt"/>
              <a:buAutoNum type="arabicPeriod"/>
            </a:pPr>
            <a:r>
              <a:rPr lang="en-US" sz="1300" kern="100" dirty="0" err="1">
                <a:solidFill>
                  <a:schemeClr val="bg1"/>
                </a:solidFill>
                <a:effectLst/>
                <a:latin typeface="Arial" panose="020B0604020202020204" pitchFamily="34" charset="0"/>
                <a:ea typeface="Calibri" panose="020F0502020204030204" pitchFamily="34" charset="0"/>
                <a:cs typeface="Arial" panose="020B0604020202020204" pitchFamily="34" charset="0"/>
              </a:rPr>
              <a:t>Cascella</a:t>
            </a:r>
            <a:r>
              <a:rPr lang="en-US" sz="1300" kern="100" dirty="0">
                <a:solidFill>
                  <a:schemeClr val="bg1"/>
                </a:solidFill>
                <a:effectLst/>
                <a:latin typeface="Arial" panose="020B0604020202020204" pitchFamily="34" charset="0"/>
                <a:ea typeface="Calibri" panose="020F0502020204030204" pitchFamily="34" charset="0"/>
                <a:cs typeface="Arial" panose="020B0604020202020204" pitchFamily="34" charset="0"/>
              </a:rPr>
              <a:t> M, </a:t>
            </a:r>
            <a:r>
              <a:rPr lang="en-US" sz="1300" kern="100" dirty="0" err="1">
                <a:solidFill>
                  <a:schemeClr val="bg1"/>
                </a:solidFill>
                <a:effectLst/>
                <a:latin typeface="Arial" panose="020B0604020202020204" pitchFamily="34" charset="0"/>
                <a:ea typeface="Calibri" panose="020F0502020204030204" pitchFamily="34" charset="0"/>
                <a:cs typeface="Arial" panose="020B0604020202020204" pitchFamily="34" charset="0"/>
              </a:rPr>
              <a:t>Bimonte</a:t>
            </a:r>
            <a:r>
              <a:rPr lang="en-US" sz="1300" kern="100" dirty="0">
                <a:solidFill>
                  <a:schemeClr val="bg1"/>
                </a:solidFill>
                <a:effectLst/>
                <a:latin typeface="Arial" panose="020B0604020202020204" pitchFamily="34" charset="0"/>
                <a:ea typeface="Calibri" panose="020F0502020204030204" pitchFamily="34" charset="0"/>
                <a:cs typeface="Arial" panose="020B0604020202020204" pitchFamily="34" charset="0"/>
              </a:rPr>
              <a:t> S, Amruthraj NJ. Awareness during emergence from anesthesia: Features and future research directions. </a:t>
            </a:r>
            <a:r>
              <a:rPr lang="en-US" sz="1300" i="1" kern="100" dirty="0">
                <a:solidFill>
                  <a:schemeClr val="bg1"/>
                </a:solidFill>
                <a:effectLst/>
                <a:latin typeface="Arial" panose="020B0604020202020204" pitchFamily="34" charset="0"/>
                <a:ea typeface="Calibri" panose="020F0502020204030204" pitchFamily="34" charset="0"/>
                <a:cs typeface="Arial" panose="020B0604020202020204" pitchFamily="34" charset="0"/>
              </a:rPr>
              <a:t>World J Clin Cases</a:t>
            </a:r>
            <a:r>
              <a:rPr lang="en-US" sz="1300" kern="100" dirty="0">
                <a:solidFill>
                  <a:schemeClr val="bg1"/>
                </a:solidFill>
                <a:effectLst/>
                <a:latin typeface="Arial" panose="020B0604020202020204" pitchFamily="34" charset="0"/>
                <a:ea typeface="Calibri" panose="020F0502020204030204" pitchFamily="34" charset="0"/>
                <a:cs typeface="Arial" panose="020B0604020202020204" pitchFamily="34" charset="0"/>
              </a:rPr>
              <a:t>. 2020;8(2):245-254. [</a:t>
            </a:r>
            <a:r>
              <a:rPr lang="en-US" sz="1300" u="sng" kern="100" dirty="0">
                <a:solidFill>
                  <a:schemeClr val="bg1"/>
                </a:solidFill>
                <a:effectLst/>
                <a:latin typeface="Arial" panose="020B0604020202020204" pitchFamily="34" charset="0"/>
                <a:ea typeface="Calibri" panose="020F0502020204030204" pitchFamily="34" charset="0"/>
                <a:cs typeface="Arial" panose="020B0604020202020204" pitchFamily="34" charset="0"/>
                <a:hlinkClick r:id="rId6">
                  <a:extLst>
                    <a:ext uri="{A12FA001-AC4F-418D-AE19-62706E023703}">
                      <ahyp:hlinkClr xmlns:ahyp="http://schemas.microsoft.com/office/drawing/2018/hyperlinkcolor" val="tx"/>
                    </a:ext>
                  </a:extLst>
                </a:hlinkClick>
              </a:rPr>
              <a:t>Free full text</a:t>
            </a:r>
            <a:r>
              <a:rPr lang="en-US" sz="1300" kern="100" dirty="0">
                <a:solidFill>
                  <a:schemeClr val="bg1"/>
                </a:solidFill>
                <a:effectLst/>
                <a:latin typeface="Arial" panose="020B0604020202020204" pitchFamily="34" charset="0"/>
                <a:ea typeface="Calibri" panose="020F0502020204030204" pitchFamily="34" charset="0"/>
                <a:cs typeface="Arial" panose="020B0604020202020204" pitchFamily="34" charset="0"/>
              </a:rPr>
              <a:t>] </a:t>
            </a:r>
          </a:p>
          <a:p>
            <a:pPr marL="342900" marR="0" lvl="0" indent="-342900">
              <a:spcBef>
                <a:spcPts val="0"/>
              </a:spcBef>
              <a:spcAft>
                <a:spcPts val="0"/>
              </a:spcAft>
              <a:buFont typeface="+mj-lt"/>
              <a:buAutoNum type="arabicPeriod"/>
            </a:pPr>
            <a:r>
              <a:rPr lang="en-US" sz="1300" kern="100" dirty="0">
                <a:solidFill>
                  <a:schemeClr val="bg1"/>
                </a:solidFill>
                <a:effectLst/>
                <a:latin typeface="Arial" panose="020B0604020202020204" pitchFamily="34" charset="0"/>
                <a:ea typeface="Calibri" panose="020F0502020204030204" pitchFamily="34" charset="0"/>
                <a:cs typeface="Arial" panose="020B0604020202020204" pitchFamily="34" charset="0"/>
              </a:rPr>
              <a:t>Chung HS. Awareness and recall during general anesthesia. </a:t>
            </a:r>
            <a:r>
              <a:rPr lang="en-US" sz="1300" i="1" kern="100" dirty="0">
                <a:solidFill>
                  <a:schemeClr val="bg1"/>
                </a:solidFill>
                <a:effectLst/>
                <a:latin typeface="Arial" panose="020B0604020202020204" pitchFamily="34" charset="0"/>
                <a:ea typeface="Calibri" panose="020F0502020204030204" pitchFamily="34" charset="0"/>
                <a:cs typeface="Arial" panose="020B0604020202020204" pitchFamily="34" charset="0"/>
              </a:rPr>
              <a:t>Korean J </a:t>
            </a:r>
            <a:r>
              <a:rPr lang="en-US" sz="1300" i="1" kern="100" dirty="0" err="1">
                <a:solidFill>
                  <a:schemeClr val="bg1"/>
                </a:solidFill>
                <a:effectLst/>
                <a:latin typeface="Arial" panose="020B0604020202020204" pitchFamily="34" charset="0"/>
                <a:ea typeface="Calibri" panose="020F0502020204030204" pitchFamily="34" charset="0"/>
                <a:cs typeface="Arial" panose="020B0604020202020204" pitchFamily="34" charset="0"/>
              </a:rPr>
              <a:t>Anesthesiol</a:t>
            </a:r>
            <a:r>
              <a:rPr lang="en-US" sz="1300" kern="100" dirty="0">
                <a:solidFill>
                  <a:schemeClr val="bg1"/>
                </a:solidFill>
                <a:effectLst/>
                <a:latin typeface="Arial" panose="020B0604020202020204" pitchFamily="34" charset="0"/>
                <a:ea typeface="Calibri" panose="020F0502020204030204" pitchFamily="34" charset="0"/>
                <a:cs typeface="Arial" panose="020B0604020202020204" pitchFamily="34" charset="0"/>
              </a:rPr>
              <a:t>. 2014;66(5):339-45. [</a:t>
            </a:r>
            <a:r>
              <a:rPr lang="en-US" sz="1300" u="sng" kern="100" dirty="0">
                <a:solidFill>
                  <a:schemeClr val="bg1"/>
                </a:solidFill>
                <a:effectLst/>
                <a:latin typeface="Arial" panose="020B0604020202020204" pitchFamily="34" charset="0"/>
                <a:ea typeface="Calibri" panose="020F0502020204030204" pitchFamily="34" charset="0"/>
                <a:cs typeface="Arial" panose="020B0604020202020204" pitchFamily="34" charset="0"/>
                <a:hlinkClick r:id="rId7">
                  <a:extLst>
                    <a:ext uri="{A12FA001-AC4F-418D-AE19-62706E023703}">
                      <ahyp:hlinkClr xmlns:ahyp="http://schemas.microsoft.com/office/drawing/2018/hyperlinkcolor" val="tx"/>
                    </a:ext>
                  </a:extLst>
                </a:hlinkClick>
              </a:rPr>
              <a:t>Free full text</a:t>
            </a:r>
            <a:r>
              <a:rPr lang="en-US" sz="1300" kern="100" dirty="0">
                <a:solidFill>
                  <a:schemeClr val="bg1"/>
                </a:solidFill>
                <a:effectLst/>
                <a:latin typeface="Arial" panose="020B0604020202020204" pitchFamily="34" charset="0"/>
                <a:ea typeface="Calibri" panose="020F0502020204030204" pitchFamily="34" charset="0"/>
                <a:cs typeface="Arial" panose="020B0604020202020204" pitchFamily="34" charset="0"/>
              </a:rPr>
              <a:t>] </a:t>
            </a:r>
          </a:p>
          <a:p>
            <a:pPr marL="342900" marR="0" lvl="0" indent="-342900">
              <a:spcBef>
                <a:spcPts val="0"/>
              </a:spcBef>
              <a:spcAft>
                <a:spcPts val="0"/>
              </a:spcAft>
              <a:buFont typeface="+mj-lt"/>
              <a:buAutoNum type="arabicPeriod"/>
            </a:pPr>
            <a:r>
              <a:rPr lang="en-US" sz="1300" kern="100" dirty="0">
                <a:solidFill>
                  <a:schemeClr val="bg1"/>
                </a:solidFill>
                <a:effectLst/>
                <a:latin typeface="Arial" panose="020B0604020202020204" pitchFamily="34" charset="0"/>
                <a:ea typeface="Calibri" panose="020F0502020204030204" pitchFamily="34" charset="0"/>
                <a:cs typeface="Arial" panose="020B0604020202020204" pitchFamily="34" charset="0"/>
              </a:rPr>
              <a:t>Domino KB, Posner KL, Caplan RA, Cheney FW. Awareness during anesthesia: a closed claims analysis. </a:t>
            </a:r>
            <a:r>
              <a:rPr lang="en-US" sz="1300" i="1" kern="100" dirty="0">
                <a:solidFill>
                  <a:schemeClr val="bg1"/>
                </a:solidFill>
                <a:effectLst/>
                <a:latin typeface="Arial" panose="020B0604020202020204" pitchFamily="34" charset="0"/>
                <a:ea typeface="Calibri" panose="020F0502020204030204" pitchFamily="34" charset="0"/>
                <a:cs typeface="Arial" panose="020B0604020202020204" pitchFamily="34" charset="0"/>
              </a:rPr>
              <a:t>Anesthesiology</a:t>
            </a:r>
            <a:r>
              <a:rPr lang="en-US" sz="1300" kern="100" dirty="0">
                <a:solidFill>
                  <a:schemeClr val="bg1"/>
                </a:solidFill>
                <a:effectLst/>
                <a:latin typeface="Arial" panose="020B0604020202020204" pitchFamily="34" charset="0"/>
                <a:ea typeface="Calibri" panose="020F0502020204030204" pitchFamily="34" charset="0"/>
                <a:cs typeface="Arial" panose="020B0604020202020204" pitchFamily="34" charset="0"/>
              </a:rPr>
              <a:t>. 1999;90(4):1053-61. [</a:t>
            </a:r>
            <a:r>
              <a:rPr lang="en-US" sz="1300" u="sng" kern="100" dirty="0">
                <a:solidFill>
                  <a:schemeClr val="bg1"/>
                </a:solidFill>
                <a:effectLst/>
                <a:latin typeface="Arial" panose="020B0604020202020204" pitchFamily="34" charset="0"/>
                <a:ea typeface="Calibri" panose="020F0502020204030204" pitchFamily="34" charset="0"/>
                <a:cs typeface="Arial" panose="020B0604020202020204" pitchFamily="34" charset="0"/>
                <a:hlinkClick r:id="rId8">
                  <a:extLst>
                    <a:ext uri="{A12FA001-AC4F-418D-AE19-62706E023703}">
                      <ahyp:hlinkClr xmlns:ahyp="http://schemas.microsoft.com/office/drawing/2018/hyperlinkcolor" val="tx"/>
                    </a:ext>
                  </a:extLst>
                </a:hlinkClick>
              </a:rPr>
              <a:t>Free full text</a:t>
            </a:r>
            <a:r>
              <a:rPr lang="en-US" sz="1300" kern="100" dirty="0">
                <a:solidFill>
                  <a:schemeClr val="bg1"/>
                </a:solidFill>
                <a:effectLst/>
                <a:latin typeface="Arial" panose="020B0604020202020204" pitchFamily="34" charset="0"/>
                <a:ea typeface="Calibri" panose="020F0502020204030204" pitchFamily="34" charset="0"/>
                <a:cs typeface="Arial" panose="020B0604020202020204" pitchFamily="34" charset="0"/>
              </a:rPr>
              <a:t>]</a:t>
            </a:r>
          </a:p>
          <a:p>
            <a:pPr marL="342900" marR="0" lvl="0" indent="-342900">
              <a:spcBef>
                <a:spcPts val="0"/>
              </a:spcBef>
              <a:spcAft>
                <a:spcPts val="0"/>
              </a:spcAft>
              <a:buFont typeface="+mj-lt"/>
              <a:buAutoNum type="arabicPeriod"/>
            </a:pPr>
            <a:r>
              <a:rPr lang="en-US" sz="1300" kern="100" dirty="0" err="1">
                <a:solidFill>
                  <a:schemeClr val="bg1"/>
                </a:solidFill>
                <a:effectLst/>
                <a:latin typeface="Arial" panose="020B0604020202020204" pitchFamily="34" charset="0"/>
                <a:ea typeface="Calibri" panose="020F0502020204030204" pitchFamily="34" charset="0"/>
                <a:cs typeface="Arial" panose="020B0604020202020204" pitchFamily="34" charset="0"/>
              </a:rPr>
              <a:t>Gulenay</a:t>
            </a:r>
            <a:r>
              <a:rPr lang="en-US" sz="1300" kern="100" dirty="0">
                <a:solidFill>
                  <a:schemeClr val="bg1"/>
                </a:solidFill>
                <a:effectLst/>
                <a:latin typeface="Arial" panose="020B0604020202020204" pitchFamily="34" charset="0"/>
                <a:ea typeface="Calibri" panose="020F0502020204030204" pitchFamily="34" charset="0"/>
                <a:cs typeface="Arial" panose="020B0604020202020204" pitchFamily="34" charset="0"/>
              </a:rPr>
              <a:t> M, Mathai JK. Depolarizing Neuromuscular Blocking Drugs. 2023 May 1. In: </a:t>
            </a:r>
            <a:r>
              <a:rPr lang="en-US" sz="1300" kern="100" dirty="0" err="1">
                <a:solidFill>
                  <a:schemeClr val="bg1"/>
                </a:solidFill>
                <a:effectLst/>
                <a:latin typeface="Arial" panose="020B0604020202020204" pitchFamily="34" charset="0"/>
                <a:ea typeface="Calibri" panose="020F0502020204030204" pitchFamily="34" charset="0"/>
                <a:cs typeface="Arial" panose="020B0604020202020204" pitchFamily="34" charset="0"/>
              </a:rPr>
              <a:t>StatPearls</a:t>
            </a:r>
            <a:r>
              <a:rPr lang="en-US" sz="1300" kern="100" dirty="0">
                <a:solidFill>
                  <a:schemeClr val="bg1"/>
                </a:solidFill>
                <a:effectLst/>
                <a:latin typeface="Arial" panose="020B0604020202020204" pitchFamily="34" charset="0"/>
                <a:ea typeface="Calibri" panose="020F0502020204030204" pitchFamily="34" charset="0"/>
                <a:cs typeface="Arial" panose="020B0604020202020204" pitchFamily="34" charset="0"/>
              </a:rPr>
              <a:t> [Internet]. Treasure Island (FL): </a:t>
            </a:r>
            <a:r>
              <a:rPr lang="en-US" sz="1300" kern="100" dirty="0" err="1">
                <a:solidFill>
                  <a:schemeClr val="bg1"/>
                </a:solidFill>
                <a:effectLst/>
                <a:latin typeface="Arial" panose="020B0604020202020204" pitchFamily="34" charset="0"/>
                <a:ea typeface="Calibri" panose="020F0502020204030204" pitchFamily="34" charset="0"/>
                <a:cs typeface="Arial" panose="020B0604020202020204" pitchFamily="34" charset="0"/>
              </a:rPr>
              <a:t>StatPearls</a:t>
            </a:r>
            <a:r>
              <a:rPr lang="en-US" sz="1300" kern="100" dirty="0">
                <a:solidFill>
                  <a:schemeClr val="bg1"/>
                </a:solidFill>
                <a:effectLst/>
                <a:latin typeface="Arial" panose="020B0604020202020204" pitchFamily="34" charset="0"/>
                <a:ea typeface="Calibri" panose="020F0502020204030204" pitchFamily="34" charset="0"/>
                <a:cs typeface="Arial" panose="020B0604020202020204" pitchFamily="34" charset="0"/>
              </a:rPr>
              <a:t> Publishing; 2024 Jan–. [</a:t>
            </a:r>
            <a:r>
              <a:rPr lang="en-US" sz="1300" u="sng" kern="100" dirty="0">
                <a:solidFill>
                  <a:schemeClr val="bg1"/>
                </a:solidFill>
                <a:effectLst/>
                <a:latin typeface="Arial" panose="020B0604020202020204" pitchFamily="34" charset="0"/>
                <a:ea typeface="Calibri" panose="020F0502020204030204" pitchFamily="34" charset="0"/>
                <a:cs typeface="Arial" panose="020B0604020202020204" pitchFamily="34" charset="0"/>
                <a:hlinkClick r:id="rId9">
                  <a:extLst>
                    <a:ext uri="{A12FA001-AC4F-418D-AE19-62706E023703}">
                      <ahyp:hlinkClr xmlns:ahyp="http://schemas.microsoft.com/office/drawing/2018/hyperlinkcolor" val="tx"/>
                    </a:ext>
                  </a:extLst>
                </a:hlinkClick>
              </a:rPr>
              <a:t>Free full text</a:t>
            </a:r>
            <a:r>
              <a:rPr lang="en-US" sz="1300" kern="100" dirty="0">
                <a:solidFill>
                  <a:schemeClr val="bg1"/>
                </a:solidFill>
                <a:effectLst/>
                <a:latin typeface="Arial" panose="020B0604020202020204" pitchFamily="34" charset="0"/>
                <a:ea typeface="Calibri" panose="020F0502020204030204" pitchFamily="34" charset="0"/>
                <a:cs typeface="Arial" panose="020B0604020202020204" pitchFamily="34" charset="0"/>
              </a:rPr>
              <a:t>]</a:t>
            </a:r>
          </a:p>
          <a:p>
            <a:pPr marL="342900" marR="0" lvl="0" indent="-342900">
              <a:spcBef>
                <a:spcPts val="0"/>
              </a:spcBef>
              <a:spcAft>
                <a:spcPts val="0"/>
              </a:spcAft>
              <a:buFont typeface="+mj-lt"/>
              <a:buAutoNum type="arabicPeriod"/>
            </a:pPr>
            <a:r>
              <a:rPr lang="en-US" sz="1300" kern="100" dirty="0" err="1">
                <a:solidFill>
                  <a:schemeClr val="bg1"/>
                </a:solidFill>
                <a:effectLst/>
                <a:latin typeface="Arial" panose="020B0604020202020204" pitchFamily="34" charset="0"/>
                <a:ea typeface="Calibri" panose="020F0502020204030204" pitchFamily="34" charset="0"/>
                <a:cs typeface="Arial" panose="020B0604020202020204" pitchFamily="34" charset="0"/>
              </a:rPr>
              <a:t>Sandin</a:t>
            </a:r>
            <a:r>
              <a:rPr lang="en-US" sz="1300" kern="100" dirty="0">
                <a:solidFill>
                  <a:schemeClr val="bg1"/>
                </a:solidFill>
                <a:effectLst/>
                <a:latin typeface="Arial" panose="020B0604020202020204" pitchFamily="34" charset="0"/>
                <a:ea typeface="Calibri" panose="020F0502020204030204" pitchFamily="34" charset="0"/>
                <a:cs typeface="Arial" panose="020B0604020202020204" pitchFamily="34" charset="0"/>
              </a:rPr>
              <a:t> RH, </a:t>
            </a:r>
            <a:r>
              <a:rPr lang="en-US" sz="1300" kern="100" dirty="0" err="1">
                <a:solidFill>
                  <a:schemeClr val="bg1"/>
                </a:solidFill>
                <a:effectLst/>
                <a:latin typeface="Arial" panose="020B0604020202020204" pitchFamily="34" charset="0"/>
                <a:ea typeface="Calibri" panose="020F0502020204030204" pitchFamily="34" charset="0"/>
                <a:cs typeface="Arial" panose="020B0604020202020204" pitchFamily="34" charset="0"/>
              </a:rPr>
              <a:t>Enlund</a:t>
            </a:r>
            <a:r>
              <a:rPr lang="en-US" sz="1300" kern="100" dirty="0">
                <a:solidFill>
                  <a:schemeClr val="bg1"/>
                </a:solidFill>
                <a:effectLst/>
                <a:latin typeface="Arial" panose="020B0604020202020204" pitchFamily="34" charset="0"/>
                <a:ea typeface="Calibri" panose="020F0502020204030204" pitchFamily="34" charset="0"/>
                <a:cs typeface="Arial" panose="020B0604020202020204" pitchFamily="34" charset="0"/>
              </a:rPr>
              <a:t> G, Samuelsson P, </a:t>
            </a:r>
            <a:r>
              <a:rPr lang="en-US" sz="1300" kern="100" dirty="0" err="1">
                <a:solidFill>
                  <a:schemeClr val="bg1"/>
                </a:solidFill>
                <a:effectLst/>
                <a:latin typeface="Arial" panose="020B0604020202020204" pitchFamily="34" charset="0"/>
                <a:ea typeface="Calibri" panose="020F0502020204030204" pitchFamily="34" charset="0"/>
                <a:cs typeface="Arial" panose="020B0604020202020204" pitchFamily="34" charset="0"/>
              </a:rPr>
              <a:t>Lennmarken</a:t>
            </a:r>
            <a:r>
              <a:rPr lang="en-US" sz="1300" kern="100" dirty="0">
                <a:solidFill>
                  <a:schemeClr val="bg1"/>
                </a:solidFill>
                <a:effectLst/>
                <a:latin typeface="Arial" panose="020B0604020202020204" pitchFamily="34" charset="0"/>
                <a:ea typeface="Calibri" panose="020F0502020204030204" pitchFamily="34" charset="0"/>
                <a:cs typeface="Arial" panose="020B0604020202020204" pitchFamily="34" charset="0"/>
              </a:rPr>
              <a:t> C. Awareness during </a:t>
            </a:r>
            <a:r>
              <a:rPr lang="en-US" sz="1300" kern="100" dirty="0" err="1">
                <a:solidFill>
                  <a:schemeClr val="bg1"/>
                </a:solidFill>
                <a:effectLst/>
                <a:latin typeface="Arial" panose="020B0604020202020204" pitchFamily="34" charset="0"/>
                <a:ea typeface="Calibri" panose="020F0502020204030204" pitchFamily="34" charset="0"/>
                <a:cs typeface="Arial" panose="020B0604020202020204" pitchFamily="34" charset="0"/>
              </a:rPr>
              <a:t>anaesthesia</a:t>
            </a:r>
            <a:r>
              <a:rPr lang="en-US" sz="1300" kern="100" dirty="0">
                <a:solidFill>
                  <a:schemeClr val="bg1"/>
                </a:solidFill>
                <a:effectLst/>
                <a:latin typeface="Arial" panose="020B0604020202020204" pitchFamily="34" charset="0"/>
                <a:ea typeface="Calibri" panose="020F0502020204030204" pitchFamily="34" charset="0"/>
                <a:cs typeface="Arial" panose="020B0604020202020204" pitchFamily="34" charset="0"/>
              </a:rPr>
              <a:t>: a prospective case study. </a:t>
            </a:r>
            <a:r>
              <a:rPr lang="en-US" sz="1300" i="1" kern="100" dirty="0">
                <a:solidFill>
                  <a:schemeClr val="bg1"/>
                </a:solidFill>
                <a:effectLst/>
                <a:latin typeface="Arial" panose="020B0604020202020204" pitchFamily="34" charset="0"/>
                <a:ea typeface="Calibri" panose="020F0502020204030204" pitchFamily="34" charset="0"/>
                <a:cs typeface="Arial" panose="020B0604020202020204" pitchFamily="34" charset="0"/>
              </a:rPr>
              <a:t>Lancet</a:t>
            </a:r>
            <a:r>
              <a:rPr lang="en-US" sz="1300" kern="100" dirty="0">
                <a:solidFill>
                  <a:schemeClr val="bg1"/>
                </a:solidFill>
                <a:effectLst/>
                <a:latin typeface="Arial" panose="020B0604020202020204" pitchFamily="34" charset="0"/>
                <a:ea typeface="Calibri" panose="020F0502020204030204" pitchFamily="34" charset="0"/>
                <a:cs typeface="Arial" panose="020B0604020202020204" pitchFamily="34" charset="0"/>
              </a:rPr>
              <a:t>. 2000;355(9205):707-11. [</a:t>
            </a:r>
            <a:r>
              <a:rPr lang="en-US" sz="1300" u="sng" kern="100" dirty="0">
                <a:solidFill>
                  <a:schemeClr val="bg1"/>
                </a:solidFill>
                <a:effectLst/>
                <a:latin typeface="Arial" panose="020B0604020202020204" pitchFamily="34" charset="0"/>
                <a:ea typeface="Calibri" panose="020F0502020204030204" pitchFamily="34" charset="0"/>
                <a:cs typeface="Arial" panose="020B0604020202020204" pitchFamily="34" charset="0"/>
                <a:hlinkClick r:id="rId10">
                  <a:extLst>
                    <a:ext uri="{A12FA001-AC4F-418D-AE19-62706E023703}">
                      <ahyp:hlinkClr xmlns:ahyp="http://schemas.microsoft.com/office/drawing/2018/hyperlinkcolor" val="tx"/>
                    </a:ext>
                  </a:extLst>
                </a:hlinkClick>
              </a:rPr>
              <a:t>Available at</a:t>
            </a:r>
            <a:r>
              <a:rPr lang="en-US" sz="1300" kern="100" dirty="0">
                <a:solidFill>
                  <a:schemeClr val="bg1"/>
                </a:solidFill>
                <a:effectLst/>
                <a:latin typeface="Arial" panose="020B0604020202020204" pitchFamily="34" charset="0"/>
                <a:ea typeface="Calibri" panose="020F0502020204030204" pitchFamily="34" charset="0"/>
                <a:cs typeface="Arial" panose="020B0604020202020204" pitchFamily="34" charset="0"/>
              </a:rPr>
              <a:t>]</a:t>
            </a:r>
          </a:p>
          <a:p>
            <a:pPr marL="342900" marR="0" lvl="0" indent="-342900">
              <a:spcBef>
                <a:spcPts val="0"/>
              </a:spcBef>
              <a:spcAft>
                <a:spcPts val="0"/>
              </a:spcAft>
              <a:buFont typeface="+mj-lt"/>
              <a:buAutoNum type="arabicPeriod"/>
            </a:pPr>
            <a:r>
              <a:rPr lang="en-US" sz="1300" kern="100" dirty="0" err="1">
                <a:solidFill>
                  <a:schemeClr val="bg1"/>
                </a:solidFill>
                <a:effectLst/>
                <a:latin typeface="Arial" panose="020B0604020202020204" pitchFamily="34" charset="0"/>
                <a:ea typeface="Calibri" panose="020F0502020204030204" pitchFamily="34" charset="0"/>
                <a:cs typeface="Arial" panose="020B0604020202020204" pitchFamily="34" charset="0"/>
              </a:rPr>
              <a:t>Laferrière</a:t>
            </a:r>
            <a:r>
              <a:rPr lang="en-US" sz="1300" kern="100" dirty="0">
                <a:solidFill>
                  <a:schemeClr val="bg1"/>
                </a:solidFill>
                <a:effectLst/>
                <a:latin typeface="Arial" panose="020B0604020202020204" pitchFamily="34" charset="0"/>
                <a:ea typeface="Calibri" panose="020F0502020204030204" pitchFamily="34" charset="0"/>
                <a:cs typeface="Arial" panose="020B0604020202020204" pitchFamily="34" charset="0"/>
              </a:rPr>
              <a:t>-Langlois P, </a:t>
            </a:r>
            <a:r>
              <a:rPr lang="en-US" sz="1300" kern="100" dirty="0" err="1">
                <a:solidFill>
                  <a:schemeClr val="bg1"/>
                </a:solidFill>
                <a:effectLst/>
                <a:latin typeface="Arial" panose="020B0604020202020204" pitchFamily="34" charset="0"/>
                <a:ea typeface="Calibri" panose="020F0502020204030204" pitchFamily="34" charset="0"/>
                <a:cs typeface="Arial" panose="020B0604020202020204" pitchFamily="34" charset="0"/>
              </a:rPr>
              <a:t>Morisson</a:t>
            </a:r>
            <a:r>
              <a:rPr lang="en-US" sz="1300" kern="100" dirty="0">
                <a:solidFill>
                  <a:schemeClr val="bg1"/>
                </a:solidFill>
                <a:effectLst/>
                <a:latin typeface="Arial" panose="020B0604020202020204" pitchFamily="34" charset="0"/>
                <a:ea typeface="Calibri" panose="020F0502020204030204" pitchFamily="34" charset="0"/>
                <a:cs typeface="Arial" panose="020B0604020202020204" pitchFamily="34" charset="0"/>
              </a:rPr>
              <a:t> L, Jeffries S, Duclos C, </a:t>
            </a:r>
            <a:r>
              <a:rPr lang="en-US" sz="1300" kern="100" dirty="0" err="1">
                <a:solidFill>
                  <a:schemeClr val="bg1"/>
                </a:solidFill>
                <a:effectLst/>
                <a:latin typeface="Arial" panose="020B0604020202020204" pitchFamily="34" charset="0"/>
                <a:ea typeface="Calibri" panose="020F0502020204030204" pitchFamily="34" charset="0"/>
                <a:cs typeface="Arial" panose="020B0604020202020204" pitchFamily="34" charset="0"/>
              </a:rPr>
              <a:t>Espitalier</a:t>
            </a:r>
            <a:r>
              <a:rPr lang="en-US" sz="1300" kern="100" dirty="0">
                <a:solidFill>
                  <a:schemeClr val="bg1"/>
                </a:solidFill>
                <a:effectLst/>
                <a:latin typeface="Arial" panose="020B0604020202020204" pitchFamily="34" charset="0"/>
                <a:ea typeface="Calibri" panose="020F0502020204030204" pitchFamily="34" charset="0"/>
                <a:cs typeface="Arial" panose="020B0604020202020204" pitchFamily="34" charset="0"/>
              </a:rPr>
              <a:t> F, </a:t>
            </a:r>
            <a:r>
              <a:rPr lang="en-US" sz="1300" kern="100" dirty="0" err="1">
                <a:solidFill>
                  <a:schemeClr val="bg1"/>
                </a:solidFill>
                <a:effectLst/>
                <a:latin typeface="Arial" panose="020B0604020202020204" pitchFamily="34" charset="0"/>
                <a:ea typeface="Calibri" panose="020F0502020204030204" pitchFamily="34" charset="0"/>
                <a:cs typeface="Arial" panose="020B0604020202020204" pitchFamily="34" charset="0"/>
              </a:rPr>
              <a:t>Richebé</a:t>
            </a:r>
            <a:r>
              <a:rPr lang="en-US" sz="1300" kern="100" dirty="0">
                <a:solidFill>
                  <a:schemeClr val="bg1"/>
                </a:solidFill>
                <a:effectLst/>
                <a:latin typeface="Arial" panose="020B0604020202020204" pitchFamily="34" charset="0"/>
                <a:ea typeface="Calibri" panose="020F0502020204030204" pitchFamily="34" charset="0"/>
                <a:cs typeface="Arial" panose="020B0604020202020204" pitchFamily="34" charset="0"/>
              </a:rPr>
              <a:t> P. Depth of Anesthesia and Nociception Monitoring: Current State and Vision For 2050. </a:t>
            </a:r>
            <a:r>
              <a:rPr lang="en-US" sz="1300" i="1" kern="100" dirty="0" err="1">
                <a:solidFill>
                  <a:schemeClr val="bg1"/>
                </a:solidFill>
                <a:effectLst/>
                <a:latin typeface="Arial" panose="020B0604020202020204" pitchFamily="34" charset="0"/>
                <a:ea typeface="Calibri" panose="020F0502020204030204" pitchFamily="34" charset="0"/>
                <a:cs typeface="Arial" panose="020B0604020202020204" pitchFamily="34" charset="0"/>
              </a:rPr>
              <a:t>Anesth</a:t>
            </a:r>
            <a:r>
              <a:rPr lang="en-US" sz="1300" i="1" kern="100" dirty="0">
                <a:solidFill>
                  <a:schemeClr val="bg1"/>
                </a:solidFill>
                <a:effectLst/>
                <a:latin typeface="Arial" panose="020B0604020202020204" pitchFamily="34" charset="0"/>
                <a:ea typeface="Calibri" panose="020F0502020204030204" pitchFamily="34" charset="0"/>
                <a:cs typeface="Arial" panose="020B0604020202020204" pitchFamily="34" charset="0"/>
              </a:rPr>
              <a:t> </a:t>
            </a:r>
            <a:r>
              <a:rPr lang="en-US" sz="1300" i="1" kern="100" dirty="0" err="1">
                <a:solidFill>
                  <a:schemeClr val="bg1"/>
                </a:solidFill>
                <a:effectLst/>
                <a:latin typeface="Arial" panose="020B0604020202020204" pitchFamily="34" charset="0"/>
                <a:ea typeface="Calibri" panose="020F0502020204030204" pitchFamily="34" charset="0"/>
                <a:cs typeface="Arial" panose="020B0604020202020204" pitchFamily="34" charset="0"/>
              </a:rPr>
              <a:t>Analg</a:t>
            </a:r>
            <a:r>
              <a:rPr lang="en-US" sz="1300" kern="100" dirty="0">
                <a:solidFill>
                  <a:schemeClr val="bg1"/>
                </a:solidFill>
                <a:effectLst/>
                <a:latin typeface="Arial" panose="020B0604020202020204" pitchFamily="34" charset="0"/>
                <a:ea typeface="Calibri" panose="020F0502020204030204" pitchFamily="34" charset="0"/>
                <a:cs typeface="Arial" panose="020B0604020202020204" pitchFamily="34" charset="0"/>
              </a:rPr>
              <a:t>. 2024;138(2):295-307. [</a:t>
            </a:r>
            <a:r>
              <a:rPr lang="en-US" sz="1300" u="sng" kern="100" dirty="0">
                <a:solidFill>
                  <a:schemeClr val="bg1"/>
                </a:solidFill>
                <a:effectLst/>
                <a:latin typeface="Arial" panose="020B0604020202020204" pitchFamily="34" charset="0"/>
                <a:ea typeface="Calibri" panose="020F0502020204030204" pitchFamily="34" charset="0"/>
                <a:cs typeface="Arial" panose="020B0604020202020204" pitchFamily="34" charset="0"/>
                <a:hlinkClick r:id="rId11">
                  <a:extLst>
                    <a:ext uri="{A12FA001-AC4F-418D-AE19-62706E023703}">
                      <ahyp:hlinkClr xmlns:ahyp="http://schemas.microsoft.com/office/drawing/2018/hyperlinkcolor" val="tx"/>
                    </a:ext>
                  </a:extLst>
                </a:hlinkClick>
              </a:rPr>
              <a:t>Available at</a:t>
            </a:r>
            <a:r>
              <a:rPr lang="en-US" sz="1300" kern="100" dirty="0">
                <a:solidFill>
                  <a:schemeClr val="bg1"/>
                </a:solidFill>
                <a:effectLst/>
                <a:latin typeface="Arial" panose="020B0604020202020204" pitchFamily="34" charset="0"/>
                <a:ea typeface="Calibri" panose="020F0502020204030204" pitchFamily="34" charset="0"/>
                <a:cs typeface="Arial" panose="020B0604020202020204" pitchFamily="34" charset="0"/>
              </a:rPr>
              <a:t>]</a:t>
            </a:r>
          </a:p>
          <a:p>
            <a:pPr marL="342900" marR="0" lvl="0" indent="-342900">
              <a:spcBef>
                <a:spcPts val="0"/>
              </a:spcBef>
              <a:spcAft>
                <a:spcPts val="0"/>
              </a:spcAft>
              <a:buFont typeface="+mj-lt"/>
              <a:buAutoNum type="arabicPeriod"/>
            </a:pPr>
            <a:r>
              <a:rPr lang="en-US" sz="1300" kern="100" dirty="0">
                <a:solidFill>
                  <a:schemeClr val="bg1"/>
                </a:solidFill>
                <a:effectLst/>
                <a:latin typeface="Arial" panose="020B0604020202020204" pitchFamily="34" charset="0"/>
                <a:ea typeface="Calibri" panose="020F0502020204030204" pitchFamily="34" charset="0"/>
                <a:cs typeface="Arial" panose="020B0604020202020204" pitchFamily="34" charset="0"/>
              </a:rPr>
              <a:t>Tank AW, Lee Wong D. Peripheral and central effects of circulating catecholamines. </a:t>
            </a:r>
            <a:r>
              <a:rPr lang="en-US" sz="1300" i="1" kern="100" dirty="0" err="1">
                <a:solidFill>
                  <a:schemeClr val="bg1"/>
                </a:solidFill>
                <a:effectLst/>
                <a:latin typeface="Arial" panose="020B0604020202020204" pitchFamily="34" charset="0"/>
                <a:ea typeface="Calibri" panose="020F0502020204030204" pitchFamily="34" charset="0"/>
                <a:cs typeface="Arial" panose="020B0604020202020204" pitchFamily="34" charset="0"/>
              </a:rPr>
              <a:t>Compr</a:t>
            </a:r>
            <a:r>
              <a:rPr lang="en-US" sz="1300" i="1" kern="100" dirty="0">
                <a:solidFill>
                  <a:schemeClr val="bg1"/>
                </a:solidFill>
                <a:effectLst/>
                <a:latin typeface="Arial" panose="020B0604020202020204" pitchFamily="34" charset="0"/>
                <a:ea typeface="Calibri" panose="020F0502020204030204" pitchFamily="34" charset="0"/>
                <a:cs typeface="Arial" panose="020B0604020202020204" pitchFamily="34" charset="0"/>
              </a:rPr>
              <a:t> Physiol</a:t>
            </a:r>
            <a:r>
              <a:rPr lang="en-US" sz="1300" kern="100" dirty="0">
                <a:solidFill>
                  <a:schemeClr val="bg1"/>
                </a:solidFill>
                <a:effectLst/>
                <a:latin typeface="Arial" panose="020B0604020202020204" pitchFamily="34" charset="0"/>
                <a:ea typeface="Calibri" panose="020F0502020204030204" pitchFamily="34" charset="0"/>
                <a:cs typeface="Arial" panose="020B0604020202020204" pitchFamily="34" charset="0"/>
              </a:rPr>
              <a:t>. 2015;5(1):1-15. [</a:t>
            </a:r>
            <a:r>
              <a:rPr lang="en-US" sz="1300" u="sng" kern="100" dirty="0">
                <a:solidFill>
                  <a:schemeClr val="bg1"/>
                </a:solidFill>
                <a:effectLst/>
                <a:latin typeface="Arial" panose="020B0604020202020204" pitchFamily="34" charset="0"/>
                <a:ea typeface="Calibri" panose="020F0502020204030204" pitchFamily="34" charset="0"/>
                <a:cs typeface="Arial" panose="020B0604020202020204" pitchFamily="34" charset="0"/>
                <a:hlinkClick r:id="rId12">
                  <a:extLst>
                    <a:ext uri="{A12FA001-AC4F-418D-AE19-62706E023703}">
                      <ahyp:hlinkClr xmlns:ahyp="http://schemas.microsoft.com/office/drawing/2018/hyperlinkcolor" val="tx"/>
                    </a:ext>
                  </a:extLst>
                </a:hlinkClick>
              </a:rPr>
              <a:t>Available at</a:t>
            </a:r>
            <a:r>
              <a:rPr lang="en-US" sz="1300" kern="100" dirty="0">
                <a:solidFill>
                  <a:schemeClr val="bg1"/>
                </a:solidFill>
                <a:effectLst/>
                <a:latin typeface="Arial" panose="020B0604020202020204" pitchFamily="34" charset="0"/>
                <a:ea typeface="Calibri" panose="020F0502020204030204" pitchFamily="34" charset="0"/>
                <a:cs typeface="Arial" panose="020B0604020202020204" pitchFamily="34" charset="0"/>
              </a:rPr>
              <a:t>] </a:t>
            </a:r>
          </a:p>
          <a:p>
            <a:pPr marL="342900" marR="0" lvl="0" indent="-342900">
              <a:spcBef>
                <a:spcPts val="0"/>
              </a:spcBef>
              <a:spcAft>
                <a:spcPts val="0"/>
              </a:spcAft>
              <a:buFont typeface="+mj-lt"/>
              <a:buAutoNum type="arabicPeriod"/>
            </a:pPr>
            <a:r>
              <a:rPr lang="en-US" sz="1300" kern="100" dirty="0">
                <a:solidFill>
                  <a:schemeClr val="bg1"/>
                </a:solidFill>
                <a:effectLst/>
                <a:latin typeface="Arial" panose="020B0604020202020204" pitchFamily="34" charset="0"/>
                <a:ea typeface="Calibri" panose="020F0502020204030204" pitchFamily="34" charset="0"/>
                <a:cs typeface="Arial" panose="020B0604020202020204" pitchFamily="34" charset="0"/>
              </a:rPr>
              <a:t>Purdon PL, Sampson A, </a:t>
            </a:r>
            <a:r>
              <a:rPr lang="en-US" sz="1300" kern="100" dirty="0" err="1">
                <a:solidFill>
                  <a:schemeClr val="bg1"/>
                </a:solidFill>
                <a:effectLst/>
                <a:latin typeface="Arial" panose="020B0604020202020204" pitchFamily="34" charset="0"/>
                <a:ea typeface="Calibri" panose="020F0502020204030204" pitchFamily="34" charset="0"/>
                <a:cs typeface="Arial" panose="020B0604020202020204" pitchFamily="34" charset="0"/>
              </a:rPr>
              <a:t>Pavone</a:t>
            </a:r>
            <a:r>
              <a:rPr lang="en-US" sz="1300" kern="100" dirty="0">
                <a:solidFill>
                  <a:schemeClr val="bg1"/>
                </a:solidFill>
                <a:effectLst/>
                <a:latin typeface="Arial" panose="020B0604020202020204" pitchFamily="34" charset="0"/>
                <a:ea typeface="Calibri" panose="020F0502020204030204" pitchFamily="34" charset="0"/>
                <a:cs typeface="Arial" panose="020B0604020202020204" pitchFamily="34" charset="0"/>
              </a:rPr>
              <a:t> KJ, Brown EN. Clinical Electroencephalography for Anesthesiologists: Part I: Background and Basic Signatures. </a:t>
            </a:r>
            <a:r>
              <a:rPr lang="en-US" sz="1300" i="1" kern="100" dirty="0">
                <a:solidFill>
                  <a:schemeClr val="bg1"/>
                </a:solidFill>
                <a:effectLst/>
                <a:latin typeface="Arial" panose="020B0604020202020204" pitchFamily="34" charset="0"/>
                <a:ea typeface="Calibri" panose="020F0502020204030204" pitchFamily="34" charset="0"/>
                <a:cs typeface="Arial" panose="020B0604020202020204" pitchFamily="34" charset="0"/>
              </a:rPr>
              <a:t>Anesthesiology</a:t>
            </a:r>
            <a:r>
              <a:rPr lang="en-US" sz="1300" kern="100" dirty="0">
                <a:solidFill>
                  <a:schemeClr val="bg1"/>
                </a:solidFill>
                <a:effectLst/>
                <a:latin typeface="Arial" panose="020B0604020202020204" pitchFamily="34" charset="0"/>
                <a:ea typeface="Calibri" panose="020F0502020204030204" pitchFamily="34" charset="0"/>
                <a:cs typeface="Arial" panose="020B0604020202020204" pitchFamily="34" charset="0"/>
              </a:rPr>
              <a:t>. 2015;123(4):937-60. [</a:t>
            </a:r>
            <a:r>
              <a:rPr lang="en-US" sz="1300" u="sng" kern="100" dirty="0">
                <a:solidFill>
                  <a:schemeClr val="bg1"/>
                </a:solidFill>
                <a:effectLst/>
                <a:latin typeface="Arial" panose="020B0604020202020204" pitchFamily="34" charset="0"/>
                <a:ea typeface="Calibri" panose="020F0502020204030204" pitchFamily="34" charset="0"/>
                <a:cs typeface="Arial" panose="020B0604020202020204" pitchFamily="34" charset="0"/>
                <a:hlinkClick r:id="rId13">
                  <a:extLst>
                    <a:ext uri="{A12FA001-AC4F-418D-AE19-62706E023703}">
                      <ahyp:hlinkClr xmlns:ahyp="http://schemas.microsoft.com/office/drawing/2018/hyperlinkcolor" val="tx"/>
                    </a:ext>
                  </a:extLst>
                </a:hlinkClick>
              </a:rPr>
              <a:t>Free full text</a:t>
            </a:r>
            <a:r>
              <a:rPr lang="en-US" sz="1300" kern="100" dirty="0">
                <a:solidFill>
                  <a:schemeClr val="bg1"/>
                </a:solidFill>
                <a:effectLst/>
                <a:latin typeface="Arial" panose="020B0604020202020204" pitchFamily="34" charset="0"/>
                <a:ea typeface="Calibri" panose="020F0502020204030204" pitchFamily="34" charset="0"/>
                <a:cs typeface="Arial" panose="020B0604020202020204" pitchFamily="34" charset="0"/>
              </a:rPr>
              <a:t>] </a:t>
            </a:r>
          </a:p>
          <a:p>
            <a:pPr marL="342900" marR="0" lvl="0" indent="-342900">
              <a:spcBef>
                <a:spcPts val="0"/>
              </a:spcBef>
              <a:spcAft>
                <a:spcPts val="0"/>
              </a:spcAft>
              <a:buFont typeface="+mj-lt"/>
              <a:buAutoNum type="arabicPeriod"/>
            </a:pPr>
            <a:r>
              <a:rPr lang="en-US" sz="1300" kern="100" dirty="0" err="1">
                <a:solidFill>
                  <a:schemeClr val="bg1"/>
                </a:solidFill>
                <a:effectLst/>
                <a:latin typeface="Arial" panose="020B0604020202020204" pitchFamily="34" charset="0"/>
                <a:ea typeface="Calibri" panose="020F0502020204030204" pitchFamily="34" charset="0"/>
                <a:cs typeface="Arial" panose="020B0604020202020204" pitchFamily="34" charset="0"/>
              </a:rPr>
              <a:t>Bouafif</a:t>
            </a:r>
            <a:r>
              <a:rPr lang="en-US" sz="1300" kern="100" dirty="0">
                <a:solidFill>
                  <a:schemeClr val="bg1"/>
                </a:solidFill>
                <a:effectLst/>
                <a:latin typeface="Arial" panose="020B0604020202020204" pitchFamily="34" charset="0"/>
                <a:ea typeface="Calibri" panose="020F0502020204030204" pitchFamily="34" charset="0"/>
                <a:cs typeface="Arial" panose="020B0604020202020204" pitchFamily="34" charset="0"/>
              </a:rPr>
              <a:t> L. Monitoring of Anesthesia by </a:t>
            </a:r>
            <a:r>
              <a:rPr lang="en-US" sz="1300" kern="100" dirty="0" err="1">
                <a:solidFill>
                  <a:schemeClr val="bg1"/>
                </a:solidFill>
                <a:effectLst/>
                <a:latin typeface="Arial" panose="020B0604020202020204" pitchFamily="34" charset="0"/>
                <a:ea typeface="Calibri" panose="020F0502020204030204" pitchFamily="34" charset="0"/>
                <a:cs typeface="Arial" panose="020B0604020202020204" pitchFamily="34" charset="0"/>
              </a:rPr>
              <a:t>Bispectral</a:t>
            </a:r>
            <a:r>
              <a:rPr lang="en-US" sz="1300" kern="100" dirty="0">
                <a:solidFill>
                  <a:schemeClr val="bg1"/>
                </a:solidFill>
                <a:effectLst/>
                <a:latin typeface="Arial" panose="020B0604020202020204" pitchFamily="34" charset="0"/>
                <a:ea typeface="Calibri" panose="020F0502020204030204" pitchFamily="34" charset="0"/>
                <a:cs typeface="Arial" panose="020B0604020202020204" pitchFamily="34" charset="0"/>
              </a:rPr>
              <a:t> Analysis of EEG Signals. </a:t>
            </a:r>
            <a:r>
              <a:rPr lang="en-US" sz="1300" i="1" kern="100" dirty="0" err="1">
                <a:solidFill>
                  <a:schemeClr val="bg1"/>
                </a:solidFill>
                <a:effectLst/>
                <a:latin typeface="Arial" panose="020B0604020202020204" pitchFamily="34" charset="0"/>
                <a:ea typeface="Calibri" panose="020F0502020204030204" pitchFamily="34" charset="0"/>
                <a:cs typeface="Arial" panose="020B0604020202020204" pitchFamily="34" charset="0"/>
              </a:rPr>
              <a:t>Comput</a:t>
            </a:r>
            <a:r>
              <a:rPr lang="en-US" sz="1300" i="1" kern="100" dirty="0">
                <a:solidFill>
                  <a:schemeClr val="bg1"/>
                </a:solidFill>
                <a:effectLst/>
                <a:latin typeface="Arial" panose="020B0604020202020204" pitchFamily="34" charset="0"/>
                <a:ea typeface="Calibri" panose="020F0502020204030204" pitchFamily="34" charset="0"/>
                <a:cs typeface="Arial" panose="020B0604020202020204" pitchFamily="34" charset="0"/>
              </a:rPr>
              <a:t> Math Methods Med</a:t>
            </a:r>
            <a:r>
              <a:rPr lang="en-US" sz="1300" kern="100" dirty="0">
                <a:solidFill>
                  <a:schemeClr val="bg1"/>
                </a:solidFill>
                <a:effectLst/>
                <a:latin typeface="Arial" panose="020B0604020202020204" pitchFamily="34" charset="0"/>
                <a:ea typeface="Calibri" panose="020F0502020204030204" pitchFamily="34" charset="0"/>
                <a:cs typeface="Arial" panose="020B0604020202020204" pitchFamily="34" charset="0"/>
              </a:rPr>
              <a:t>. 2021;2021:9961998. [</a:t>
            </a:r>
            <a:r>
              <a:rPr lang="en-US" sz="1300" u="sng" kern="100" dirty="0">
                <a:solidFill>
                  <a:schemeClr val="bg1"/>
                </a:solidFill>
                <a:effectLst/>
                <a:latin typeface="Arial" panose="020B0604020202020204" pitchFamily="34" charset="0"/>
                <a:ea typeface="Calibri" panose="020F0502020204030204" pitchFamily="34" charset="0"/>
                <a:cs typeface="Arial" panose="020B0604020202020204" pitchFamily="34" charset="0"/>
                <a:hlinkClick r:id="rId14">
                  <a:extLst>
                    <a:ext uri="{A12FA001-AC4F-418D-AE19-62706E023703}">
                      <ahyp:hlinkClr xmlns:ahyp="http://schemas.microsoft.com/office/drawing/2018/hyperlinkcolor" val="tx"/>
                    </a:ext>
                  </a:extLst>
                </a:hlinkClick>
              </a:rPr>
              <a:t>Free full text</a:t>
            </a:r>
            <a:r>
              <a:rPr lang="en-US" sz="1300" kern="100" dirty="0">
                <a:solidFill>
                  <a:schemeClr val="bg1"/>
                </a:solidFill>
                <a:effectLst/>
                <a:latin typeface="Arial" panose="020B0604020202020204" pitchFamily="34" charset="0"/>
                <a:ea typeface="Calibri" panose="020F0502020204030204" pitchFamily="34" charset="0"/>
                <a:cs typeface="Arial" panose="020B0604020202020204" pitchFamily="34" charset="0"/>
              </a:rPr>
              <a:t>]</a:t>
            </a:r>
          </a:p>
          <a:p>
            <a:pPr marL="342900" marR="0" lvl="0" indent="-342900">
              <a:spcBef>
                <a:spcPts val="0"/>
              </a:spcBef>
              <a:spcAft>
                <a:spcPts val="0"/>
              </a:spcAft>
              <a:buFont typeface="+mj-lt"/>
              <a:buAutoNum type="arabicPeriod"/>
            </a:pPr>
            <a:r>
              <a:rPr lang="en-US" sz="1300" kern="100" dirty="0">
                <a:solidFill>
                  <a:schemeClr val="bg1"/>
                </a:solidFill>
                <a:effectLst/>
                <a:latin typeface="Arial" panose="020B0604020202020204" pitchFamily="34" charset="0"/>
                <a:ea typeface="Calibri" panose="020F0502020204030204" pitchFamily="34" charset="0"/>
                <a:cs typeface="Arial" panose="020B0604020202020204" pitchFamily="34" charset="0"/>
              </a:rPr>
              <a:t>Myles PS, Leslie K, McNeil J, Forbes A, Chan MT. </a:t>
            </a:r>
            <a:r>
              <a:rPr lang="en-US" sz="1300" kern="100" dirty="0" err="1">
                <a:solidFill>
                  <a:schemeClr val="bg1"/>
                </a:solidFill>
                <a:effectLst/>
                <a:latin typeface="Arial" panose="020B0604020202020204" pitchFamily="34" charset="0"/>
                <a:ea typeface="Calibri" panose="020F0502020204030204" pitchFamily="34" charset="0"/>
                <a:cs typeface="Arial" panose="020B0604020202020204" pitchFamily="34" charset="0"/>
              </a:rPr>
              <a:t>Bispectral</a:t>
            </a:r>
            <a:r>
              <a:rPr lang="en-US" sz="1300" kern="100" dirty="0">
                <a:solidFill>
                  <a:schemeClr val="bg1"/>
                </a:solidFill>
                <a:effectLst/>
                <a:latin typeface="Arial" panose="020B0604020202020204" pitchFamily="34" charset="0"/>
                <a:ea typeface="Calibri" panose="020F0502020204030204" pitchFamily="34" charset="0"/>
                <a:cs typeface="Arial" panose="020B0604020202020204" pitchFamily="34" charset="0"/>
              </a:rPr>
              <a:t> index monitoring to prevent awareness during </a:t>
            </a:r>
            <a:r>
              <a:rPr lang="en-US" sz="1300" kern="100" dirty="0" err="1">
                <a:solidFill>
                  <a:schemeClr val="bg1"/>
                </a:solidFill>
                <a:effectLst/>
                <a:latin typeface="Arial" panose="020B0604020202020204" pitchFamily="34" charset="0"/>
                <a:ea typeface="Calibri" panose="020F0502020204030204" pitchFamily="34" charset="0"/>
                <a:cs typeface="Arial" panose="020B0604020202020204" pitchFamily="34" charset="0"/>
              </a:rPr>
              <a:t>anaesthesia</a:t>
            </a:r>
            <a:r>
              <a:rPr lang="en-US" sz="1300" kern="100" dirty="0">
                <a:solidFill>
                  <a:schemeClr val="bg1"/>
                </a:solidFill>
                <a:effectLst/>
                <a:latin typeface="Arial" panose="020B0604020202020204" pitchFamily="34" charset="0"/>
                <a:ea typeface="Calibri" panose="020F0502020204030204" pitchFamily="34" charset="0"/>
                <a:cs typeface="Arial" panose="020B0604020202020204" pitchFamily="34" charset="0"/>
              </a:rPr>
              <a:t>: the B-Aware </a:t>
            </a:r>
            <a:r>
              <a:rPr lang="en-US" sz="1300" kern="100" dirty="0" err="1">
                <a:solidFill>
                  <a:schemeClr val="bg1"/>
                </a:solidFill>
                <a:effectLst/>
                <a:latin typeface="Arial" panose="020B0604020202020204" pitchFamily="34" charset="0"/>
                <a:ea typeface="Calibri" panose="020F0502020204030204" pitchFamily="34" charset="0"/>
                <a:cs typeface="Arial" panose="020B0604020202020204" pitchFamily="34" charset="0"/>
              </a:rPr>
              <a:t>randomised</a:t>
            </a:r>
            <a:r>
              <a:rPr lang="en-US" sz="1300" kern="100" dirty="0">
                <a:solidFill>
                  <a:schemeClr val="bg1"/>
                </a:solidFill>
                <a:effectLst/>
                <a:latin typeface="Arial" panose="020B0604020202020204" pitchFamily="34" charset="0"/>
                <a:ea typeface="Calibri" panose="020F0502020204030204" pitchFamily="34" charset="0"/>
                <a:cs typeface="Arial" panose="020B0604020202020204" pitchFamily="34" charset="0"/>
              </a:rPr>
              <a:t> controlled trial. </a:t>
            </a:r>
            <a:r>
              <a:rPr lang="en-US" sz="1300" i="1" kern="100" dirty="0">
                <a:solidFill>
                  <a:schemeClr val="bg1"/>
                </a:solidFill>
                <a:effectLst/>
                <a:latin typeface="Arial" panose="020B0604020202020204" pitchFamily="34" charset="0"/>
                <a:ea typeface="Calibri" panose="020F0502020204030204" pitchFamily="34" charset="0"/>
                <a:cs typeface="Arial" panose="020B0604020202020204" pitchFamily="34" charset="0"/>
              </a:rPr>
              <a:t>Lancet</a:t>
            </a:r>
            <a:r>
              <a:rPr lang="en-US" sz="1300" kern="100" dirty="0">
                <a:solidFill>
                  <a:schemeClr val="bg1"/>
                </a:solidFill>
                <a:effectLst/>
                <a:latin typeface="Arial" panose="020B0604020202020204" pitchFamily="34" charset="0"/>
                <a:ea typeface="Calibri" panose="020F0502020204030204" pitchFamily="34" charset="0"/>
                <a:cs typeface="Arial" panose="020B0604020202020204" pitchFamily="34" charset="0"/>
              </a:rPr>
              <a:t>. 2004;363(9423):1757-63. [</a:t>
            </a:r>
            <a:r>
              <a:rPr lang="en-US" sz="1300" u="sng" kern="100" dirty="0">
                <a:solidFill>
                  <a:schemeClr val="bg1"/>
                </a:solidFill>
                <a:effectLst/>
                <a:latin typeface="Arial" panose="020B0604020202020204" pitchFamily="34" charset="0"/>
                <a:ea typeface="Calibri" panose="020F0502020204030204" pitchFamily="34" charset="0"/>
                <a:cs typeface="Arial" panose="020B0604020202020204" pitchFamily="34" charset="0"/>
                <a:hlinkClick r:id="rId15">
                  <a:extLst>
                    <a:ext uri="{A12FA001-AC4F-418D-AE19-62706E023703}">
                      <ahyp:hlinkClr xmlns:ahyp="http://schemas.microsoft.com/office/drawing/2018/hyperlinkcolor" val="tx"/>
                    </a:ext>
                  </a:extLst>
                </a:hlinkClick>
              </a:rPr>
              <a:t>Available at</a:t>
            </a:r>
            <a:r>
              <a:rPr lang="en-US" sz="1300" kern="100" dirty="0">
                <a:solidFill>
                  <a:schemeClr val="bg1"/>
                </a:solidFill>
                <a:effectLst/>
                <a:latin typeface="Arial" panose="020B0604020202020204" pitchFamily="34" charset="0"/>
                <a:ea typeface="Calibri" panose="020F0502020204030204" pitchFamily="34" charset="0"/>
                <a:cs typeface="Arial" panose="020B0604020202020204" pitchFamily="34" charset="0"/>
              </a:rPr>
              <a:t>] </a:t>
            </a:r>
          </a:p>
          <a:p>
            <a:pPr marL="342900" marR="0" lvl="0" indent="-342900">
              <a:spcBef>
                <a:spcPts val="0"/>
              </a:spcBef>
              <a:spcAft>
                <a:spcPts val="0"/>
              </a:spcAft>
              <a:buFont typeface="+mj-lt"/>
              <a:buAutoNum type="arabicPeriod"/>
            </a:pPr>
            <a:r>
              <a:rPr lang="en-US" sz="1300" kern="100" dirty="0" err="1">
                <a:solidFill>
                  <a:schemeClr val="bg1"/>
                </a:solidFill>
                <a:effectLst/>
                <a:latin typeface="Arial" panose="020B0604020202020204" pitchFamily="34" charset="0"/>
                <a:ea typeface="Calibri" panose="020F0502020204030204" pitchFamily="34" charset="0"/>
                <a:cs typeface="Arial" panose="020B0604020202020204" pitchFamily="34" charset="0"/>
              </a:rPr>
              <a:t>Kertai</a:t>
            </a:r>
            <a:r>
              <a:rPr lang="en-US" sz="1300" kern="100" dirty="0">
                <a:solidFill>
                  <a:schemeClr val="bg1"/>
                </a:solidFill>
                <a:effectLst/>
                <a:latin typeface="Arial" panose="020B0604020202020204" pitchFamily="34" charset="0"/>
                <a:ea typeface="Calibri" panose="020F0502020204030204" pitchFamily="34" charset="0"/>
                <a:cs typeface="Arial" panose="020B0604020202020204" pitchFamily="34" charset="0"/>
              </a:rPr>
              <a:t> MD, Whitlock EL, </a:t>
            </a:r>
            <a:r>
              <a:rPr lang="en-US" sz="1300" kern="100" dirty="0" err="1">
                <a:solidFill>
                  <a:schemeClr val="bg1"/>
                </a:solidFill>
                <a:effectLst/>
                <a:latin typeface="Arial" panose="020B0604020202020204" pitchFamily="34" charset="0"/>
                <a:ea typeface="Calibri" panose="020F0502020204030204" pitchFamily="34" charset="0"/>
                <a:cs typeface="Arial" panose="020B0604020202020204" pitchFamily="34" charset="0"/>
              </a:rPr>
              <a:t>Avidan</a:t>
            </a:r>
            <a:r>
              <a:rPr lang="en-US" sz="1300" kern="100" dirty="0">
                <a:solidFill>
                  <a:schemeClr val="bg1"/>
                </a:solidFill>
                <a:effectLst/>
                <a:latin typeface="Arial" panose="020B0604020202020204" pitchFamily="34" charset="0"/>
                <a:ea typeface="Calibri" panose="020F0502020204030204" pitchFamily="34" charset="0"/>
                <a:cs typeface="Arial" panose="020B0604020202020204" pitchFamily="34" charset="0"/>
              </a:rPr>
              <a:t> MS. Brain monitoring with electroencephalography and the electroencephalogram-derived </a:t>
            </a:r>
            <a:r>
              <a:rPr lang="en-US" sz="1300" kern="100" dirty="0" err="1">
                <a:solidFill>
                  <a:schemeClr val="bg1"/>
                </a:solidFill>
                <a:effectLst/>
                <a:latin typeface="Arial" panose="020B0604020202020204" pitchFamily="34" charset="0"/>
                <a:ea typeface="Calibri" panose="020F0502020204030204" pitchFamily="34" charset="0"/>
                <a:cs typeface="Arial" panose="020B0604020202020204" pitchFamily="34" charset="0"/>
              </a:rPr>
              <a:t>bispectral</a:t>
            </a:r>
            <a:r>
              <a:rPr lang="en-US" sz="1300" kern="100" dirty="0">
                <a:solidFill>
                  <a:schemeClr val="bg1"/>
                </a:solidFill>
                <a:effectLst/>
                <a:latin typeface="Arial" panose="020B0604020202020204" pitchFamily="34" charset="0"/>
                <a:ea typeface="Calibri" panose="020F0502020204030204" pitchFamily="34" charset="0"/>
                <a:cs typeface="Arial" panose="020B0604020202020204" pitchFamily="34" charset="0"/>
              </a:rPr>
              <a:t> index during cardiac surgery. </a:t>
            </a:r>
            <a:r>
              <a:rPr lang="en-US" sz="1300" i="1" kern="100" dirty="0" err="1">
                <a:solidFill>
                  <a:schemeClr val="bg1"/>
                </a:solidFill>
                <a:effectLst/>
                <a:latin typeface="Arial" panose="020B0604020202020204" pitchFamily="34" charset="0"/>
                <a:ea typeface="Calibri" panose="020F0502020204030204" pitchFamily="34" charset="0"/>
                <a:cs typeface="Arial" panose="020B0604020202020204" pitchFamily="34" charset="0"/>
              </a:rPr>
              <a:t>Anesth</a:t>
            </a:r>
            <a:r>
              <a:rPr lang="en-US" sz="1300" i="1" kern="100" dirty="0">
                <a:solidFill>
                  <a:schemeClr val="bg1"/>
                </a:solidFill>
                <a:effectLst/>
                <a:latin typeface="Arial" panose="020B0604020202020204" pitchFamily="34" charset="0"/>
                <a:ea typeface="Calibri" panose="020F0502020204030204" pitchFamily="34" charset="0"/>
                <a:cs typeface="Arial" panose="020B0604020202020204" pitchFamily="34" charset="0"/>
              </a:rPr>
              <a:t> </a:t>
            </a:r>
            <a:r>
              <a:rPr lang="en-US" sz="1300" i="1" kern="100" dirty="0" err="1">
                <a:solidFill>
                  <a:schemeClr val="bg1"/>
                </a:solidFill>
                <a:effectLst/>
                <a:latin typeface="Arial" panose="020B0604020202020204" pitchFamily="34" charset="0"/>
                <a:ea typeface="Calibri" panose="020F0502020204030204" pitchFamily="34" charset="0"/>
                <a:cs typeface="Arial" panose="020B0604020202020204" pitchFamily="34" charset="0"/>
              </a:rPr>
              <a:t>Analg</a:t>
            </a:r>
            <a:r>
              <a:rPr lang="en-US" sz="1300" kern="100" dirty="0">
                <a:solidFill>
                  <a:schemeClr val="bg1"/>
                </a:solidFill>
                <a:effectLst/>
                <a:latin typeface="Arial" panose="020B0604020202020204" pitchFamily="34" charset="0"/>
                <a:ea typeface="Calibri" panose="020F0502020204030204" pitchFamily="34" charset="0"/>
                <a:cs typeface="Arial" panose="020B0604020202020204" pitchFamily="34" charset="0"/>
              </a:rPr>
              <a:t>. 2012;114(3):533-46. [</a:t>
            </a:r>
            <a:r>
              <a:rPr lang="en-US" sz="1300" u="sng" kern="100" dirty="0">
                <a:solidFill>
                  <a:schemeClr val="bg1"/>
                </a:solidFill>
                <a:effectLst/>
                <a:latin typeface="Arial" panose="020B0604020202020204" pitchFamily="34" charset="0"/>
                <a:ea typeface="Calibri" panose="020F0502020204030204" pitchFamily="34" charset="0"/>
                <a:cs typeface="Arial" panose="020B0604020202020204" pitchFamily="34" charset="0"/>
                <a:hlinkClick r:id="rId16">
                  <a:extLst>
                    <a:ext uri="{A12FA001-AC4F-418D-AE19-62706E023703}">
                      <ahyp:hlinkClr xmlns:ahyp="http://schemas.microsoft.com/office/drawing/2018/hyperlinkcolor" val="tx"/>
                    </a:ext>
                  </a:extLst>
                </a:hlinkClick>
              </a:rPr>
              <a:t>Free full text</a:t>
            </a:r>
            <a:r>
              <a:rPr lang="en-US" sz="1300" kern="100" dirty="0">
                <a:solidFill>
                  <a:schemeClr val="bg1"/>
                </a:solidFill>
                <a:effectLst/>
                <a:latin typeface="Arial" panose="020B0604020202020204" pitchFamily="34" charset="0"/>
                <a:ea typeface="Calibri" panose="020F0502020204030204" pitchFamily="34" charset="0"/>
                <a:cs typeface="Arial" panose="020B0604020202020204" pitchFamily="34" charset="0"/>
              </a:rPr>
              <a:t>]</a:t>
            </a:r>
          </a:p>
          <a:p>
            <a:pPr marL="342900" marR="0" lvl="0" indent="-342900">
              <a:spcBef>
                <a:spcPts val="0"/>
              </a:spcBef>
              <a:spcAft>
                <a:spcPts val="0"/>
              </a:spcAft>
              <a:buFont typeface="+mj-lt"/>
              <a:buAutoNum type="arabicPeriod"/>
            </a:pPr>
            <a:r>
              <a:rPr lang="en-US" sz="1300" kern="100" dirty="0">
                <a:solidFill>
                  <a:schemeClr val="bg1"/>
                </a:solidFill>
                <a:effectLst/>
                <a:latin typeface="Arial" panose="020B0604020202020204" pitchFamily="34" charset="0"/>
                <a:ea typeface="Calibri" panose="020F0502020204030204" pitchFamily="34" charset="0"/>
                <a:cs typeface="Arial" panose="020B0604020202020204" pitchFamily="34" charset="0"/>
              </a:rPr>
              <a:t>Zhang C, Xu L, Ma YQ, et al. </a:t>
            </a:r>
            <a:r>
              <a:rPr lang="en-US" sz="1300" kern="100" dirty="0" err="1">
                <a:solidFill>
                  <a:schemeClr val="bg1"/>
                </a:solidFill>
                <a:effectLst/>
                <a:latin typeface="Arial" panose="020B0604020202020204" pitchFamily="34" charset="0"/>
                <a:ea typeface="Calibri" panose="020F0502020204030204" pitchFamily="34" charset="0"/>
                <a:cs typeface="Arial" panose="020B0604020202020204" pitchFamily="34" charset="0"/>
              </a:rPr>
              <a:t>Bispectral</a:t>
            </a:r>
            <a:r>
              <a:rPr lang="en-US" sz="1300" kern="100" dirty="0">
                <a:solidFill>
                  <a:schemeClr val="bg1"/>
                </a:solidFill>
                <a:effectLst/>
                <a:latin typeface="Arial" panose="020B0604020202020204" pitchFamily="34" charset="0"/>
                <a:ea typeface="Calibri" panose="020F0502020204030204" pitchFamily="34" charset="0"/>
                <a:cs typeface="Arial" panose="020B0604020202020204" pitchFamily="34" charset="0"/>
              </a:rPr>
              <a:t> index monitoring prevent awareness during total intravenous anesthesia: a prospective, randomized, double-blinded, multi-center controlled trial. </a:t>
            </a:r>
            <a:r>
              <a:rPr lang="en-US" sz="1300" i="1" kern="100" dirty="0">
                <a:solidFill>
                  <a:schemeClr val="bg1"/>
                </a:solidFill>
                <a:effectLst/>
                <a:latin typeface="Arial" panose="020B0604020202020204" pitchFamily="34" charset="0"/>
                <a:ea typeface="Calibri" panose="020F0502020204030204" pitchFamily="34" charset="0"/>
                <a:cs typeface="Arial" panose="020B0604020202020204" pitchFamily="34" charset="0"/>
              </a:rPr>
              <a:t>Chin Med J (Engl).</a:t>
            </a:r>
            <a:r>
              <a:rPr lang="en-US" sz="1300" kern="100" dirty="0">
                <a:solidFill>
                  <a:schemeClr val="bg1"/>
                </a:solidFill>
                <a:effectLst/>
                <a:latin typeface="Arial" panose="020B0604020202020204" pitchFamily="34" charset="0"/>
                <a:ea typeface="Calibri" panose="020F0502020204030204" pitchFamily="34" charset="0"/>
                <a:cs typeface="Arial" panose="020B0604020202020204" pitchFamily="34" charset="0"/>
              </a:rPr>
              <a:t> 2011;124(22):3664-9. [</a:t>
            </a:r>
            <a:r>
              <a:rPr lang="en-US" sz="1300" u="sng" kern="100" dirty="0">
                <a:solidFill>
                  <a:schemeClr val="bg1"/>
                </a:solidFill>
                <a:effectLst/>
                <a:latin typeface="Arial" panose="020B0604020202020204" pitchFamily="34" charset="0"/>
                <a:ea typeface="Calibri" panose="020F0502020204030204" pitchFamily="34" charset="0"/>
                <a:cs typeface="Arial" panose="020B0604020202020204" pitchFamily="34" charset="0"/>
                <a:hlinkClick r:id="rId17">
                  <a:extLst>
                    <a:ext uri="{A12FA001-AC4F-418D-AE19-62706E023703}">
                      <ahyp:hlinkClr xmlns:ahyp="http://schemas.microsoft.com/office/drawing/2018/hyperlinkcolor" val="tx"/>
                    </a:ext>
                  </a:extLst>
                </a:hlinkClick>
              </a:rPr>
              <a:t>Free full text</a:t>
            </a:r>
            <a:r>
              <a:rPr lang="en-US" sz="1300" kern="100" dirty="0">
                <a:solidFill>
                  <a:schemeClr val="bg1"/>
                </a:solidFill>
                <a:effectLst/>
                <a:latin typeface="Arial" panose="020B0604020202020204" pitchFamily="34" charset="0"/>
                <a:ea typeface="Calibri" panose="020F0502020204030204" pitchFamily="34" charset="0"/>
                <a:cs typeface="Arial" panose="020B0604020202020204" pitchFamily="34" charset="0"/>
              </a:rPr>
              <a:t>]</a:t>
            </a:r>
          </a:p>
          <a:p>
            <a:pPr marL="342900" marR="0" lvl="0" indent="-342900">
              <a:spcBef>
                <a:spcPts val="0"/>
              </a:spcBef>
              <a:spcAft>
                <a:spcPts val="0"/>
              </a:spcAft>
              <a:buFont typeface="+mj-lt"/>
              <a:buAutoNum type="arabicPeriod"/>
            </a:pPr>
            <a:r>
              <a:rPr lang="en-US" sz="1300" kern="100" dirty="0">
                <a:solidFill>
                  <a:schemeClr val="bg1"/>
                </a:solidFill>
                <a:effectLst/>
                <a:latin typeface="Arial" panose="020B0604020202020204" pitchFamily="34" charset="0"/>
                <a:ea typeface="Calibri" panose="020F0502020204030204" pitchFamily="34" charset="0"/>
                <a:cs typeface="Arial" panose="020B0604020202020204" pitchFamily="34" charset="0"/>
              </a:rPr>
              <a:t>Lee J, Park C, Kim S. Awareness during general anesthesia despite simultaneous </a:t>
            </a:r>
            <a:r>
              <a:rPr lang="en-US" sz="1300" kern="100" dirty="0" err="1">
                <a:solidFill>
                  <a:schemeClr val="bg1"/>
                </a:solidFill>
                <a:effectLst/>
                <a:latin typeface="Arial" panose="020B0604020202020204" pitchFamily="34" charset="0"/>
                <a:ea typeface="Calibri" panose="020F0502020204030204" pitchFamily="34" charset="0"/>
                <a:cs typeface="Arial" panose="020B0604020202020204" pitchFamily="34" charset="0"/>
              </a:rPr>
              <a:t>bispectral</a:t>
            </a:r>
            <a:r>
              <a:rPr lang="en-US" sz="1300" kern="100" dirty="0">
                <a:solidFill>
                  <a:schemeClr val="bg1"/>
                </a:solidFill>
                <a:effectLst/>
                <a:latin typeface="Arial" panose="020B0604020202020204" pitchFamily="34" charset="0"/>
                <a:ea typeface="Calibri" panose="020F0502020204030204" pitchFamily="34" charset="0"/>
                <a:cs typeface="Arial" panose="020B0604020202020204" pitchFamily="34" charset="0"/>
              </a:rPr>
              <a:t> index and end-tidal anesthetic gas concentration monitoring. </a:t>
            </a:r>
            <a:r>
              <a:rPr lang="en-US" sz="1300" i="1" kern="100" dirty="0" err="1">
                <a:solidFill>
                  <a:schemeClr val="bg1"/>
                </a:solidFill>
                <a:effectLst/>
                <a:latin typeface="Arial" panose="020B0604020202020204" pitchFamily="34" charset="0"/>
                <a:ea typeface="Calibri" panose="020F0502020204030204" pitchFamily="34" charset="0"/>
                <a:cs typeface="Arial" panose="020B0604020202020204" pitchFamily="34" charset="0"/>
              </a:rPr>
              <a:t>Yeungnam</a:t>
            </a:r>
            <a:r>
              <a:rPr lang="en-US" sz="1300" i="1" kern="100" dirty="0">
                <a:solidFill>
                  <a:schemeClr val="bg1"/>
                </a:solidFill>
                <a:effectLst/>
                <a:latin typeface="Arial" panose="020B0604020202020204" pitchFamily="34" charset="0"/>
                <a:ea typeface="Calibri" panose="020F0502020204030204" pitchFamily="34" charset="0"/>
                <a:cs typeface="Arial" panose="020B0604020202020204" pitchFamily="34" charset="0"/>
              </a:rPr>
              <a:t> Univ J Med</a:t>
            </a:r>
            <a:r>
              <a:rPr lang="en-US" sz="1300" kern="100" dirty="0">
                <a:solidFill>
                  <a:schemeClr val="bg1"/>
                </a:solidFill>
                <a:effectLst/>
                <a:latin typeface="Arial" panose="020B0604020202020204" pitchFamily="34" charset="0"/>
                <a:ea typeface="Calibri" panose="020F0502020204030204" pitchFamily="34" charset="0"/>
                <a:cs typeface="Arial" panose="020B0604020202020204" pitchFamily="34" charset="0"/>
              </a:rPr>
              <a:t>. 2019;36(1):50-53. [</a:t>
            </a:r>
            <a:r>
              <a:rPr lang="en-US" sz="1300" u="sng" kern="100" dirty="0">
                <a:solidFill>
                  <a:schemeClr val="bg1"/>
                </a:solidFill>
                <a:effectLst/>
                <a:latin typeface="Arial" panose="020B0604020202020204" pitchFamily="34" charset="0"/>
                <a:ea typeface="Calibri" panose="020F0502020204030204" pitchFamily="34" charset="0"/>
                <a:cs typeface="Arial" panose="020B0604020202020204" pitchFamily="34" charset="0"/>
                <a:hlinkClick r:id="rId18">
                  <a:extLst>
                    <a:ext uri="{A12FA001-AC4F-418D-AE19-62706E023703}">
                      <ahyp:hlinkClr xmlns:ahyp="http://schemas.microsoft.com/office/drawing/2018/hyperlinkcolor" val="tx"/>
                    </a:ext>
                  </a:extLst>
                </a:hlinkClick>
              </a:rPr>
              <a:t>Free full text</a:t>
            </a:r>
            <a:r>
              <a:rPr lang="en-US" sz="1300" kern="100" dirty="0">
                <a:solidFill>
                  <a:schemeClr val="bg1"/>
                </a:solidFill>
                <a:effectLst/>
                <a:latin typeface="Arial" panose="020B0604020202020204" pitchFamily="34" charset="0"/>
                <a:ea typeface="Calibri" panose="020F0502020204030204" pitchFamily="34" charset="0"/>
                <a:cs typeface="Arial" panose="020B0604020202020204" pitchFamily="34" charset="0"/>
              </a:rPr>
              <a:t>] </a:t>
            </a:r>
          </a:p>
          <a:p>
            <a:pPr marL="0" marR="0" lvl="0" indent="0">
              <a:spcBef>
                <a:spcPts val="0"/>
              </a:spcBef>
              <a:spcAft>
                <a:spcPts val="0"/>
              </a:spcAft>
              <a:buClr>
                <a:srgbClr val="000000"/>
              </a:buClr>
              <a:buSzPts val="1100"/>
              <a:buNone/>
            </a:pPr>
            <a:endParaRPr lang="en-US" sz="1300" dirty="0">
              <a:solidFill>
                <a:schemeClr val="bg1"/>
              </a:solidFill>
              <a:effectLst/>
              <a:latin typeface="Arial" panose="020B0604020202020204" pitchFamily="34" charset="0"/>
              <a:ea typeface="Yu Mincho" panose="02020400000000000000" pitchFamily="18" charset="-128"/>
              <a:cs typeface="Arial" panose="020B0604020202020204" pitchFamily="34" charset="0"/>
            </a:endParaRPr>
          </a:p>
          <a:p>
            <a:pPr marL="0" marR="0" lvl="0" indent="0">
              <a:lnSpc>
                <a:spcPct val="107000"/>
              </a:lnSpc>
              <a:spcBef>
                <a:spcPts val="0"/>
              </a:spcBef>
              <a:spcAft>
                <a:spcPts val="0"/>
              </a:spcAft>
              <a:buNone/>
            </a:pPr>
            <a:endParaRPr lang="en-US" sz="1300" dirty="0">
              <a:solidFill>
                <a:schemeClr val="bg1"/>
              </a:solidFill>
              <a:effectLst/>
              <a:latin typeface="Arial" panose="020B0604020202020204" pitchFamily="34" charset="0"/>
              <a:ea typeface="Calibri" panose="020F0502020204030204" pitchFamily="34" charset="0"/>
              <a:cs typeface="Arial" panose="020B0604020202020204" pitchFamily="34" charset="0"/>
            </a:endParaRPr>
          </a:p>
        </p:txBody>
      </p:sp>
    </p:spTree>
    <p:custDataLst>
      <p:tags r:id="rId1"/>
    </p:custDataLst>
    <p:extLst>
      <p:ext uri="{BB962C8B-B14F-4D97-AF65-F5344CB8AC3E}">
        <p14:creationId xmlns:p14="http://schemas.microsoft.com/office/powerpoint/2010/main" val="242548341"/>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References</a:t>
            </a:r>
          </a:p>
        </p:txBody>
      </p:sp>
      <p:sp>
        <p:nvSpPr>
          <p:cNvPr id="4" name="Slide Number Placeholder 3"/>
          <p:cNvSpPr>
            <a:spLocks noGrp="1"/>
          </p:cNvSpPr>
          <p:nvPr>
            <p:ph type="sldNum" sz="quarter" idx="10"/>
          </p:nvPr>
        </p:nvSpPr>
        <p:spPr>
          <a:xfrm>
            <a:off x="1707500" y="6411096"/>
            <a:ext cx="2133600" cy="365125"/>
          </a:xfrm>
        </p:spPr>
        <p:txBody>
          <a:bodyPr/>
          <a:lstStyle/>
          <a:p>
            <a:fld id="{BDAF931E-EB67-594E-ACA8-DBD6EC3CDB9B}" type="slidenum">
              <a:rPr lang="en-US" dirty="0" smtClean="0">
                <a:solidFill>
                  <a:srgbClr val="0082BA">
                    <a:lumMod val="50000"/>
                  </a:srgbClr>
                </a:solidFill>
              </a:rPr>
              <a:pPr/>
              <a:t>35</a:t>
            </a:fld>
            <a:endParaRPr lang="en-US" dirty="0">
              <a:solidFill>
                <a:srgbClr val="0082BA">
                  <a:lumMod val="50000"/>
                </a:srgbClr>
              </a:solidFill>
            </a:endParaRPr>
          </a:p>
        </p:txBody>
      </p:sp>
      <p:sp>
        <p:nvSpPr>
          <p:cNvPr id="8" name="Content Placeholder 7">
            <a:extLst>
              <a:ext uri="{FF2B5EF4-FFF2-40B4-BE49-F238E27FC236}">
                <a16:creationId xmlns:a16="http://schemas.microsoft.com/office/drawing/2014/main" id="{AC055362-867B-4A12-A85E-43CA0DE908EF}"/>
              </a:ext>
            </a:extLst>
          </p:cNvPr>
          <p:cNvSpPr>
            <a:spLocks noGrp="1"/>
          </p:cNvSpPr>
          <p:nvPr>
            <p:ph idx="1"/>
          </p:nvPr>
        </p:nvSpPr>
        <p:spPr>
          <a:xfrm>
            <a:off x="239112" y="949274"/>
            <a:ext cx="11713776" cy="5718423"/>
          </a:xfrm>
        </p:spPr>
        <p:txBody>
          <a:bodyPr vert="horz" lIns="91440" tIns="45720" rIns="91440" bIns="45720" rtlCol="0" anchor="t">
            <a:noAutofit/>
          </a:bodyPr>
          <a:lstStyle/>
          <a:p>
            <a:pPr marL="342900" marR="0" lvl="0" indent="-342900">
              <a:spcBef>
                <a:spcPts val="0"/>
              </a:spcBef>
              <a:spcAft>
                <a:spcPts val="0"/>
              </a:spcAft>
              <a:buFont typeface="+mj-lt"/>
              <a:buAutoNum type="arabicPeriod" startAt="16"/>
            </a:pPr>
            <a:r>
              <a:rPr lang="en-US" sz="1300" kern="100" dirty="0" err="1">
                <a:solidFill>
                  <a:schemeClr val="bg1"/>
                </a:solidFill>
                <a:effectLst/>
                <a:latin typeface="Arial" panose="020B0604020202020204" pitchFamily="34" charset="0"/>
                <a:ea typeface="Calibri" panose="020F0502020204030204" pitchFamily="34" charset="0"/>
                <a:cs typeface="Arial" panose="020B0604020202020204" pitchFamily="34" charset="0"/>
              </a:rPr>
              <a:t>Sudhakaran</a:t>
            </a:r>
            <a:r>
              <a:rPr lang="en-US" sz="1300" kern="100" dirty="0">
                <a:solidFill>
                  <a:schemeClr val="bg1"/>
                </a:solidFill>
                <a:effectLst/>
                <a:latin typeface="Arial" panose="020B0604020202020204" pitchFamily="34" charset="0"/>
                <a:ea typeface="Calibri" panose="020F0502020204030204" pitchFamily="34" charset="0"/>
                <a:cs typeface="Arial" panose="020B0604020202020204" pitchFamily="34" charset="0"/>
              </a:rPr>
              <a:t> R, Makkar JK, Jain D, Wig J, </a:t>
            </a:r>
            <a:r>
              <a:rPr lang="en-US" sz="1300" kern="100" dirty="0" err="1">
                <a:solidFill>
                  <a:schemeClr val="bg1"/>
                </a:solidFill>
                <a:effectLst/>
                <a:latin typeface="Arial" panose="020B0604020202020204" pitchFamily="34" charset="0"/>
                <a:ea typeface="Calibri" panose="020F0502020204030204" pitchFamily="34" charset="0"/>
                <a:cs typeface="Arial" panose="020B0604020202020204" pitchFamily="34" charset="0"/>
              </a:rPr>
              <a:t>Chabra</a:t>
            </a:r>
            <a:r>
              <a:rPr lang="en-US" sz="1300" kern="100" dirty="0">
                <a:solidFill>
                  <a:schemeClr val="bg1"/>
                </a:solidFill>
                <a:effectLst/>
                <a:latin typeface="Arial" panose="020B0604020202020204" pitchFamily="34" charset="0"/>
                <a:ea typeface="Calibri" panose="020F0502020204030204" pitchFamily="34" charset="0"/>
                <a:cs typeface="Arial" panose="020B0604020202020204" pitchFamily="34" charset="0"/>
              </a:rPr>
              <a:t> R. Comparison of </a:t>
            </a:r>
            <a:r>
              <a:rPr lang="en-US" sz="1300" kern="100" dirty="0" err="1">
                <a:solidFill>
                  <a:schemeClr val="bg1"/>
                </a:solidFill>
                <a:effectLst/>
                <a:latin typeface="Arial" panose="020B0604020202020204" pitchFamily="34" charset="0"/>
                <a:ea typeface="Calibri" panose="020F0502020204030204" pitchFamily="34" charset="0"/>
                <a:cs typeface="Arial" panose="020B0604020202020204" pitchFamily="34" charset="0"/>
              </a:rPr>
              <a:t>bispectral</a:t>
            </a:r>
            <a:r>
              <a:rPr lang="en-US" sz="1300" kern="100" dirty="0">
                <a:solidFill>
                  <a:schemeClr val="bg1"/>
                </a:solidFill>
                <a:effectLst/>
                <a:latin typeface="Arial" panose="020B0604020202020204" pitchFamily="34" charset="0"/>
                <a:ea typeface="Calibri" panose="020F0502020204030204" pitchFamily="34" charset="0"/>
                <a:cs typeface="Arial" panose="020B0604020202020204" pitchFamily="34" charset="0"/>
              </a:rPr>
              <a:t> index and end-tidal </a:t>
            </a:r>
            <a:r>
              <a:rPr lang="en-US" sz="1300" kern="100" dirty="0" err="1">
                <a:solidFill>
                  <a:schemeClr val="bg1"/>
                </a:solidFill>
                <a:effectLst/>
                <a:latin typeface="Arial" panose="020B0604020202020204" pitchFamily="34" charset="0"/>
                <a:ea typeface="Calibri" panose="020F0502020204030204" pitchFamily="34" charset="0"/>
                <a:cs typeface="Arial" panose="020B0604020202020204" pitchFamily="34" charset="0"/>
              </a:rPr>
              <a:t>anaesthetic</a:t>
            </a:r>
            <a:r>
              <a:rPr lang="en-US" sz="1300" kern="100" dirty="0">
                <a:solidFill>
                  <a:schemeClr val="bg1"/>
                </a:solidFill>
                <a:effectLst/>
                <a:latin typeface="Arial" panose="020B0604020202020204" pitchFamily="34" charset="0"/>
                <a:ea typeface="Calibri" panose="020F0502020204030204" pitchFamily="34" charset="0"/>
                <a:cs typeface="Arial" panose="020B0604020202020204" pitchFamily="34" charset="0"/>
              </a:rPr>
              <a:t> concentration monitoring on recovery profile of desflurane in patients undergoing lumbar spine surgery. </a:t>
            </a:r>
            <a:r>
              <a:rPr lang="en-US" sz="1300" i="1" kern="100" dirty="0">
                <a:solidFill>
                  <a:schemeClr val="bg1"/>
                </a:solidFill>
                <a:effectLst/>
                <a:latin typeface="Arial" panose="020B0604020202020204" pitchFamily="34" charset="0"/>
                <a:ea typeface="Calibri" panose="020F0502020204030204" pitchFamily="34" charset="0"/>
                <a:cs typeface="Arial" panose="020B0604020202020204" pitchFamily="34" charset="0"/>
              </a:rPr>
              <a:t>Indian J </a:t>
            </a:r>
            <a:r>
              <a:rPr lang="en-US" sz="1300" i="1" kern="100" dirty="0" err="1">
                <a:solidFill>
                  <a:schemeClr val="bg1"/>
                </a:solidFill>
                <a:effectLst/>
                <a:latin typeface="Arial" panose="020B0604020202020204" pitchFamily="34" charset="0"/>
                <a:ea typeface="Calibri" panose="020F0502020204030204" pitchFamily="34" charset="0"/>
                <a:cs typeface="Arial" panose="020B0604020202020204" pitchFamily="34" charset="0"/>
              </a:rPr>
              <a:t>Anaesth</a:t>
            </a:r>
            <a:r>
              <a:rPr lang="en-US" sz="1300" kern="100" dirty="0">
                <a:solidFill>
                  <a:schemeClr val="bg1"/>
                </a:solidFill>
                <a:effectLst/>
                <a:latin typeface="Arial" panose="020B0604020202020204" pitchFamily="34" charset="0"/>
                <a:ea typeface="Calibri" panose="020F0502020204030204" pitchFamily="34" charset="0"/>
                <a:cs typeface="Arial" panose="020B0604020202020204" pitchFamily="34" charset="0"/>
              </a:rPr>
              <a:t>. 2018;62(7):516-523. [</a:t>
            </a:r>
            <a:r>
              <a:rPr lang="en-US" sz="1300" u="sng" kern="100" dirty="0">
                <a:solidFill>
                  <a:schemeClr val="bg1"/>
                </a:solidFill>
                <a:effectLst/>
                <a:latin typeface="Arial" panose="020B0604020202020204" pitchFamily="34" charset="0"/>
                <a:ea typeface="Calibri" panose="020F0502020204030204" pitchFamily="34" charset="0"/>
                <a:cs typeface="Arial" panose="020B0604020202020204" pitchFamily="34" charset="0"/>
                <a:hlinkClick r:id="rId4">
                  <a:extLst>
                    <a:ext uri="{A12FA001-AC4F-418D-AE19-62706E023703}">
                      <ahyp:hlinkClr xmlns:ahyp="http://schemas.microsoft.com/office/drawing/2018/hyperlinkcolor" val="tx"/>
                    </a:ext>
                  </a:extLst>
                </a:hlinkClick>
              </a:rPr>
              <a:t>Free full text</a:t>
            </a:r>
            <a:r>
              <a:rPr lang="en-US" sz="1300" kern="100" dirty="0">
                <a:solidFill>
                  <a:schemeClr val="bg1"/>
                </a:solidFill>
                <a:effectLst/>
                <a:latin typeface="Arial" panose="020B0604020202020204" pitchFamily="34" charset="0"/>
                <a:ea typeface="Calibri" panose="020F0502020204030204" pitchFamily="34" charset="0"/>
                <a:cs typeface="Arial" panose="020B0604020202020204" pitchFamily="34" charset="0"/>
              </a:rPr>
              <a:t>]</a:t>
            </a:r>
          </a:p>
          <a:p>
            <a:pPr marL="342900" marR="0" lvl="0" indent="-342900">
              <a:spcBef>
                <a:spcPts val="0"/>
              </a:spcBef>
              <a:spcAft>
                <a:spcPts val="0"/>
              </a:spcAft>
              <a:buFont typeface="+mj-lt"/>
              <a:buAutoNum type="arabicPeriod" startAt="16"/>
            </a:pPr>
            <a:r>
              <a:rPr lang="en-US" sz="1300" kern="100" dirty="0">
                <a:solidFill>
                  <a:schemeClr val="bg1"/>
                </a:solidFill>
                <a:effectLst/>
                <a:latin typeface="Arial" panose="020B0604020202020204" pitchFamily="34" charset="0"/>
                <a:ea typeface="Calibri" panose="020F0502020204030204" pitchFamily="34" charset="0"/>
                <a:cs typeface="Arial" panose="020B0604020202020204" pitchFamily="34" charset="0"/>
              </a:rPr>
              <a:t>Chaudhuri S, Banerjee S, Chattopadhyay U, Hussain SS. Comparison of recovery times by using </a:t>
            </a:r>
            <a:r>
              <a:rPr lang="en-US" sz="1300" kern="100" dirty="0" err="1">
                <a:solidFill>
                  <a:schemeClr val="bg1"/>
                </a:solidFill>
                <a:effectLst/>
                <a:latin typeface="Arial" panose="020B0604020202020204" pitchFamily="34" charset="0"/>
                <a:ea typeface="Calibri" panose="020F0502020204030204" pitchFamily="34" charset="0"/>
                <a:cs typeface="Arial" panose="020B0604020202020204" pitchFamily="34" charset="0"/>
              </a:rPr>
              <a:t>bispectral</a:t>
            </a:r>
            <a:r>
              <a:rPr lang="en-US" sz="1300" kern="100" dirty="0">
                <a:solidFill>
                  <a:schemeClr val="bg1"/>
                </a:solidFill>
                <a:effectLst/>
                <a:latin typeface="Arial" panose="020B0604020202020204" pitchFamily="34" charset="0"/>
                <a:ea typeface="Calibri" panose="020F0502020204030204" pitchFamily="34" charset="0"/>
                <a:cs typeface="Arial" panose="020B0604020202020204" pitchFamily="34" charset="0"/>
              </a:rPr>
              <a:t> index monitoring versus end-tidal agent concentration monitoring in patients undergoing inhalational general </a:t>
            </a:r>
            <a:r>
              <a:rPr lang="en-US" sz="1300" kern="100" dirty="0" err="1">
                <a:solidFill>
                  <a:schemeClr val="bg1"/>
                </a:solidFill>
                <a:effectLst/>
                <a:latin typeface="Arial" panose="020B0604020202020204" pitchFamily="34" charset="0"/>
                <a:ea typeface="Calibri" panose="020F0502020204030204" pitchFamily="34" charset="0"/>
                <a:cs typeface="Arial" panose="020B0604020202020204" pitchFamily="34" charset="0"/>
              </a:rPr>
              <a:t>anaesthesia</a:t>
            </a:r>
            <a:r>
              <a:rPr lang="en-US" sz="1300" kern="100" dirty="0">
                <a:solidFill>
                  <a:schemeClr val="bg1"/>
                </a:solidFill>
                <a:effectLst/>
                <a:latin typeface="Arial" panose="020B0604020202020204" pitchFamily="34" charset="0"/>
                <a:ea typeface="Calibri" panose="020F0502020204030204" pitchFamily="34" charset="0"/>
                <a:cs typeface="Arial" panose="020B0604020202020204" pitchFamily="34" charset="0"/>
              </a:rPr>
              <a:t>. </a:t>
            </a:r>
            <a:r>
              <a:rPr lang="en-US" sz="1300" i="1" kern="100" dirty="0">
                <a:solidFill>
                  <a:schemeClr val="bg1"/>
                </a:solidFill>
                <a:effectLst/>
                <a:latin typeface="Arial" panose="020B0604020202020204" pitchFamily="34" charset="0"/>
                <a:ea typeface="Calibri" panose="020F0502020204030204" pitchFamily="34" charset="0"/>
                <a:cs typeface="Arial" panose="020B0604020202020204" pitchFamily="34" charset="0"/>
              </a:rPr>
              <a:t>Indian J </a:t>
            </a:r>
            <a:r>
              <a:rPr lang="en-US" sz="1300" i="1" kern="100" dirty="0" err="1">
                <a:solidFill>
                  <a:schemeClr val="bg1"/>
                </a:solidFill>
                <a:effectLst/>
                <a:latin typeface="Arial" panose="020B0604020202020204" pitchFamily="34" charset="0"/>
                <a:ea typeface="Calibri" panose="020F0502020204030204" pitchFamily="34" charset="0"/>
                <a:cs typeface="Arial" panose="020B0604020202020204" pitchFamily="34" charset="0"/>
              </a:rPr>
              <a:t>Anaesth</a:t>
            </a:r>
            <a:r>
              <a:rPr lang="en-US" sz="1300" kern="100" dirty="0">
                <a:solidFill>
                  <a:schemeClr val="bg1"/>
                </a:solidFill>
                <a:effectLst/>
                <a:latin typeface="Arial" panose="020B0604020202020204" pitchFamily="34" charset="0"/>
                <a:ea typeface="Calibri" panose="020F0502020204030204" pitchFamily="34" charset="0"/>
                <a:cs typeface="Arial" panose="020B0604020202020204" pitchFamily="34" charset="0"/>
              </a:rPr>
              <a:t>. 2022;66(Suppl 3):S161-S168. [</a:t>
            </a:r>
            <a:r>
              <a:rPr lang="en-US" sz="1300" u="sng" kern="100" dirty="0">
                <a:solidFill>
                  <a:schemeClr val="bg1"/>
                </a:solidFill>
                <a:effectLst/>
                <a:latin typeface="Arial" panose="020B0604020202020204" pitchFamily="34" charset="0"/>
                <a:ea typeface="Calibri" panose="020F0502020204030204" pitchFamily="34" charset="0"/>
                <a:cs typeface="Arial" panose="020B0604020202020204" pitchFamily="34" charset="0"/>
                <a:hlinkClick r:id="rId5">
                  <a:extLst>
                    <a:ext uri="{A12FA001-AC4F-418D-AE19-62706E023703}">
                      <ahyp:hlinkClr xmlns:ahyp="http://schemas.microsoft.com/office/drawing/2018/hyperlinkcolor" val="tx"/>
                    </a:ext>
                  </a:extLst>
                </a:hlinkClick>
              </a:rPr>
              <a:t>Free full text</a:t>
            </a:r>
            <a:r>
              <a:rPr lang="en-US" sz="1300" kern="100" dirty="0">
                <a:solidFill>
                  <a:schemeClr val="bg1"/>
                </a:solidFill>
                <a:effectLst/>
                <a:latin typeface="Arial" panose="020B0604020202020204" pitchFamily="34" charset="0"/>
                <a:ea typeface="Calibri" panose="020F0502020204030204" pitchFamily="34" charset="0"/>
                <a:cs typeface="Arial" panose="020B0604020202020204" pitchFamily="34" charset="0"/>
              </a:rPr>
              <a:t>] </a:t>
            </a:r>
          </a:p>
          <a:p>
            <a:pPr marL="342900" marR="0" lvl="0" indent="-342900">
              <a:spcBef>
                <a:spcPts val="0"/>
              </a:spcBef>
              <a:spcAft>
                <a:spcPts val="0"/>
              </a:spcAft>
              <a:buFont typeface="+mj-lt"/>
              <a:buAutoNum type="arabicPeriod" startAt="16"/>
            </a:pPr>
            <a:r>
              <a:rPr lang="en-US" sz="1300" kern="100" dirty="0">
                <a:solidFill>
                  <a:schemeClr val="bg1"/>
                </a:solidFill>
                <a:effectLst/>
                <a:latin typeface="Arial" panose="020B0604020202020204" pitchFamily="34" charset="0"/>
                <a:ea typeface="Calibri" panose="020F0502020204030204" pitchFamily="34" charset="0"/>
                <a:cs typeface="Arial" panose="020B0604020202020204" pitchFamily="34" charset="0"/>
              </a:rPr>
              <a:t>Bischoff P, </a:t>
            </a:r>
            <a:r>
              <a:rPr lang="en-US" sz="1300" kern="100" dirty="0" err="1">
                <a:solidFill>
                  <a:schemeClr val="bg1"/>
                </a:solidFill>
                <a:effectLst/>
                <a:latin typeface="Arial" panose="020B0604020202020204" pitchFamily="34" charset="0"/>
                <a:ea typeface="Calibri" panose="020F0502020204030204" pitchFamily="34" charset="0"/>
                <a:cs typeface="Arial" panose="020B0604020202020204" pitchFamily="34" charset="0"/>
              </a:rPr>
              <a:t>Rundshagen</a:t>
            </a:r>
            <a:r>
              <a:rPr lang="en-US" sz="1300" kern="100" dirty="0">
                <a:solidFill>
                  <a:schemeClr val="bg1"/>
                </a:solidFill>
                <a:effectLst/>
                <a:latin typeface="Arial" panose="020B0604020202020204" pitchFamily="34" charset="0"/>
                <a:ea typeface="Calibri" panose="020F0502020204030204" pitchFamily="34" charset="0"/>
                <a:cs typeface="Arial" panose="020B0604020202020204" pitchFamily="34" charset="0"/>
              </a:rPr>
              <a:t> I. Awareness under general anesthesia. </a:t>
            </a:r>
            <a:r>
              <a:rPr lang="en-US" sz="1300" i="1" kern="100" dirty="0" err="1">
                <a:solidFill>
                  <a:schemeClr val="bg1"/>
                </a:solidFill>
                <a:effectLst/>
                <a:latin typeface="Arial" panose="020B0604020202020204" pitchFamily="34" charset="0"/>
                <a:ea typeface="Calibri" panose="020F0502020204030204" pitchFamily="34" charset="0"/>
                <a:cs typeface="Arial" panose="020B0604020202020204" pitchFamily="34" charset="0"/>
              </a:rPr>
              <a:t>Dtsch</a:t>
            </a:r>
            <a:r>
              <a:rPr lang="en-US" sz="1300" i="1" kern="100" dirty="0">
                <a:solidFill>
                  <a:schemeClr val="bg1"/>
                </a:solidFill>
                <a:effectLst/>
                <a:latin typeface="Arial" panose="020B0604020202020204" pitchFamily="34" charset="0"/>
                <a:ea typeface="Calibri" panose="020F0502020204030204" pitchFamily="34" charset="0"/>
                <a:cs typeface="Arial" panose="020B0604020202020204" pitchFamily="34" charset="0"/>
              </a:rPr>
              <a:t> </a:t>
            </a:r>
            <a:r>
              <a:rPr lang="en-US" sz="1300" i="1" kern="100" dirty="0" err="1">
                <a:solidFill>
                  <a:schemeClr val="bg1"/>
                </a:solidFill>
                <a:effectLst/>
                <a:latin typeface="Arial" panose="020B0604020202020204" pitchFamily="34" charset="0"/>
                <a:ea typeface="Calibri" panose="020F0502020204030204" pitchFamily="34" charset="0"/>
                <a:cs typeface="Arial" panose="020B0604020202020204" pitchFamily="34" charset="0"/>
              </a:rPr>
              <a:t>Arztebl</a:t>
            </a:r>
            <a:r>
              <a:rPr lang="en-US" sz="1300" i="1" kern="100" dirty="0">
                <a:solidFill>
                  <a:schemeClr val="bg1"/>
                </a:solidFill>
                <a:effectLst/>
                <a:latin typeface="Arial" panose="020B0604020202020204" pitchFamily="34" charset="0"/>
                <a:ea typeface="Calibri" panose="020F0502020204030204" pitchFamily="34" charset="0"/>
                <a:cs typeface="Arial" panose="020B0604020202020204" pitchFamily="34" charset="0"/>
              </a:rPr>
              <a:t> Int</a:t>
            </a:r>
            <a:r>
              <a:rPr lang="en-US" sz="1300" kern="100" dirty="0">
                <a:solidFill>
                  <a:schemeClr val="bg1"/>
                </a:solidFill>
                <a:effectLst/>
                <a:latin typeface="Arial" panose="020B0604020202020204" pitchFamily="34" charset="0"/>
                <a:ea typeface="Calibri" panose="020F0502020204030204" pitchFamily="34" charset="0"/>
                <a:cs typeface="Arial" panose="020B0604020202020204" pitchFamily="34" charset="0"/>
              </a:rPr>
              <a:t>. 2011;108(1-2):1-7. [</a:t>
            </a:r>
            <a:r>
              <a:rPr lang="en-US" sz="1300" u="sng" kern="100" dirty="0">
                <a:solidFill>
                  <a:schemeClr val="bg1"/>
                </a:solidFill>
                <a:effectLst/>
                <a:latin typeface="Arial" panose="020B0604020202020204" pitchFamily="34" charset="0"/>
                <a:ea typeface="Calibri" panose="020F0502020204030204" pitchFamily="34" charset="0"/>
                <a:cs typeface="Arial" panose="020B0604020202020204" pitchFamily="34" charset="0"/>
                <a:hlinkClick r:id="rId6">
                  <a:extLst>
                    <a:ext uri="{A12FA001-AC4F-418D-AE19-62706E023703}">
                      <ahyp:hlinkClr xmlns:ahyp="http://schemas.microsoft.com/office/drawing/2018/hyperlinkcolor" val="tx"/>
                    </a:ext>
                  </a:extLst>
                </a:hlinkClick>
              </a:rPr>
              <a:t>Free full text</a:t>
            </a:r>
            <a:r>
              <a:rPr lang="en-US" sz="1300" kern="100" dirty="0">
                <a:solidFill>
                  <a:schemeClr val="bg1"/>
                </a:solidFill>
                <a:effectLst/>
                <a:latin typeface="Arial" panose="020B0604020202020204" pitchFamily="34" charset="0"/>
                <a:ea typeface="Calibri" panose="020F0502020204030204" pitchFamily="34" charset="0"/>
                <a:cs typeface="Arial" panose="020B0604020202020204" pitchFamily="34" charset="0"/>
              </a:rPr>
              <a:t>] </a:t>
            </a:r>
          </a:p>
          <a:p>
            <a:pPr marL="342900" marR="0" lvl="0" indent="-342900">
              <a:spcBef>
                <a:spcPts val="0"/>
              </a:spcBef>
              <a:spcAft>
                <a:spcPts val="0"/>
              </a:spcAft>
              <a:buFont typeface="+mj-lt"/>
              <a:buAutoNum type="arabicPeriod" startAt="16"/>
            </a:pPr>
            <a:r>
              <a:rPr lang="en-US" sz="1300" kern="100" dirty="0">
                <a:solidFill>
                  <a:schemeClr val="bg1"/>
                </a:solidFill>
                <a:effectLst/>
                <a:latin typeface="Arial" panose="020B0604020202020204" pitchFamily="34" charset="0"/>
                <a:ea typeface="Calibri" panose="020F0502020204030204" pitchFamily="34" charset="0"/>
                <a:cs typeface="Arial" panose="020B0604020202020204" pitchFamily="34" charset="0"/>
              </a:rPr>
              <a:t>Lambert DH, Mustafa W, Rendon LF, Hartman C, Xu L, </a:t>
            </a:r>
            <a:r>
              <a:rPr lang="en-US" sz="1300" kern="100" dirty="0" err="1">
                <a:solidFill>
                  <a:schemeClr val="bg1"/>
                </a:solidFill>
                <a:effectLst/>
                <a:latin typeface="Arial" panose="020B0604020202020204" pitchFamily="34" charset="0"/>
                <a:ea typeface="Calibri" panose="020F0502020204030204" pitchFamily="34" charset="0"/>
                <a:cs typeface="Arial" panose="020B0604020202020204" pitchFamily="34" charset="0"/>
              </a:rPr>
              <a:t>Canelli</a:t>
            </a:r>
            <a:r>
              <a:rPr lang="en-US" sz="1300" kern="100" dirty="0">
                <a:solidFill>
                  <a:schemeClr val="bg1"/>
                </a:solidFill>
                <a:effectLst/>
                <a:latin typeface="Arial" panose="020B0604020202020204" pitchFamily="34" charset="0"/>
                <a:ea typeface="Calibri" panose="020F0502020204030204" pitchFamily="34" charset="0"/>
                <a:cs typeface="Arial" panose="020B0604020202020204" pitchFamily="34" charset="0"/>
              </a:rPr>
              <a:t> R. Awareness During Anesthesia for Trauma: Has Anything Changed? </a:t>
            </a:r>
            <a:r>
              <a:rPr lang="en-US" sz="1300" i="1" kern="100" dirty="0" err="1">
                <a:solidFill>
                  <a:schemeClr val="bg1"/>
                </a:solidFill>
                <a:effectLst/>
                <a:latin typeface="Arial" panose="020B0604020202020204" pitchFamily="34" charset="0"/>
                <a:ea typeface="Calibri" panose="020F0502020204030204" pitchFamily="34" charset="0"/>
                <a:cs typeface="Arial" panose="020B0604020202020204" pitchFamily="34" charset="0"/>
              </a:rPr>
              <a:t>Anesth</a:t>
            </a:r>
            <a:r>
              <a:rPr lang="en-US" sz="1300" i="1" kern="100" dirty="0">
                <a:solidFill>
                  <a:schemeClr val="bg1"/>
                </a:solidFill>
                <a:effectLst/>
                <a:latin typeface="Arial" panose="020B0604020202020204" pitchFamily="34" charset="0"/>
                <a:ea typeface="Calibri" panose="020F0502020204030204" pitchFamily="34" charset="0"/>
                <a:cs typeface="Arial" panose="020B0604020202020204" pitchFamily="34" charset="0"/>
              </a:rPr>
              <a:t> </a:t>
            </a:r>
            <a:r>
              <a:rPr lang="en-US" sz="1300" i="1" kern="100" dirty="0" err="1">
                <a:solidFill>
                  <a:schemeClr val="bg1"/>
                </a:solidFill>
                <a:effectLst/>
                <a:latin typeface="Arial" panose="020B0604020202020204" pitchFamily="34" charset="0"/>
                <a:ea typeface="Calibri" panose="020F0502020204030204" pitchFamily="34" charset="0"/>
                <a:cs typeface="Arial" panose="020B0604020202020204" pitchFamily="34" charset="0"/>
              </a:rPr>
              <a:t>Analg</a:t>
            </a:r>
            <a:r>
              <a:rPr lang="en-US" sz="1300" kern="100" dirty="0">
                <a:solidFill>
                  <a:schemeClr val="bg1"/>
                </a:solidFill>
                <a:effectLst/>
                <a:latin typeface="Arial" panose="020B0604020202020204" pitchFamily="34" charset="0"/>
                <a:ea typeface="Calibri" panose="020F0502020204030204" pitchFamily="34" charset="0"/>
                <a:cs typeface="Arial" panose="020B0604020202020204" pitchFamily="34" charset="0"/>
              </a:rPr>
              <a:t>. 2024;138(4):e19-e20. [</a:t>
            </a:r>
            <a:r>
              <a:rPr lang="en-US" sz="1300" u="sng" kern="100" dirty="0">
                <a:solidFill>
                  <a:schemeClr val="bg1"/>
                </a:solidFill>
                <a:effectLst/>
                <a:latin typeface="Arial" panose="020B0604020202020204" pitchFamily="34" charset="0"/>
                <a:ea typeface="Calibri" panose="020F0502020204030204" pitchFamily="34" charset="0"/>
                <a:cs typeface="Arial" panose="020B0604020202020204" pitchFamily="34" charset="0"/>
                <a:hlinkClick r:id="rId7">
                  <a:extLst>
                    <a:ext uri="{A12FA001-AC4F-418D-AE19-62706E023703}">
                      <ahyp:hlinkClr xmlns:ahyp="http://schemas.microsoft.com/office/drawing/2018/hyperlinkcolor" val="tx"/>
                    </a:ext>
                  </a:extLst>
                </a:hlinkClick>
              </a:rPr>
              <a:t>Available at</a:t>
            </a:r>
            <a:r>
              <a:rPr lang="en-US" sz="1300" kern="100" dirty="0">
                <a:solidFill>
                  <a:schemeClr val="bg1"/>
                </a:solidFill>
                <a:effectLst/>
                <a:latin typeface="Arial" panose="020B0604020202020204" pitchFamily="34" charset="0"/>
                <a:ea typeface="Calibri" panose="020F0502020204030204" pitchFamily="34" charset="0"/>
                <a:cs typeface="Arial" panose="020B0604020202020204" pitchFamily="34" charset="0"/>
              </a:rPr>
              <a:t>] </a:t>
            </a:r>
          </a:p>
          <a:p>
            <a:pPr marL="342900" marR="0" lvl="0" indent="-342900">
              <a:spcBef>
                <a:spcPts val="0"/>
              </a:spcBef>
              <a:spcAft>
                <a:spcPts val="0"/>
              </a:spcAft>
              <a:buFont typeface="+mj-lt"/>
              <a:buAutoNum type="arabicPeriod" startAt="16"/>
            </a:pPr>
            <a:r>
              <a:rPr lang="en-US" sz="1300" kern="100" dirty="0" err="1">
                <a:solidFill>
                  <a:schemeClr val="bg1"/>
                </a:solidFill>
                <a:effectLst/>
                <a:latin typeface="Arial" panose="020B0604020202020204" pitchFamily="34" charset="0"/>
                <a:ea typeface="Calibri" panose="020F0502020204030204" pitchFamily="34" charset="0"/>
                <a:cs typeface="Arial" panose="020B0604020202020204" pitchFamily="34" charset="0"/>
              </a:rPr>
              <a:t>Serfontein</a:t>
            </a:r>
            <a:r>
              <a:rPr lang="en-US" sz="1300" kern="100" dirty="0">
                <a:solidFill>
                  <a:schemeClr val="bg1"/>
                </a:solidFill>
                <a:effectLst/>
                <a:latin typeface="Arial" panose="020B0604020202020204" pitchFamily="34" charset="0"/>
                <a:ea typeface="Calibri" panose="020F0502020204030204" pitchFamily="34" charset="0"/>
                <a:cs typeface="Arial" panose="020B0604020202020204" pitchFamily="34" charset="0"/>
              </a:rPr>
              <a:t> L. Awareness in cardiac anesthesia. </a:t>
            </a:r>
            <a:r>
              <a:rPr lang="en-US" sz="1300" i="1" kern="100" dirty="0">
                <a:solidFill>
                  <a:schemeClr val="bg1"/>
                </a:solidFill>
                <a:effectLst/>
                <a:latin typeface="Arial" panose="020B0604020202020204" pitchFamily="34" charset="0"/>
                <a:ea typeface="Calibri" panose="020F0502020204030204" pitchFamily="34" charset="0"/>
                <a:cs typeface="Arial" panose="020B0604020202020204" pitchFamily="34" charset="0"/>
              </a:rPr>
              <a:t>Curr </a:t>
            </a:r>
            <a:r>
              <a:rPr lang="en-US" sz="1300" i="1" kern="100" dirty="0" err="1">
                <a:solidFill>
                  <a:schemeClr val="bg1"/>
                </a:solidFill>
                <a:effectLst/>
                <a:latin typeface="Arial" panose="020B0604020202020204" pitchFamily="34" charset="0"/>
                <a:ea typeface="Calibri" panose="020F0502020204030204" pitchFamily="34" charset="0"/>
                <a:cs typeface="Arial" panose="020B0604020202020204" pitchFamily="34" charset="0"/>
              </a:rPr>
              <a:t>Opin</a:t>
            </a:r>
            <a:r>
              <a:rPr lang="en-US" sz="1300" i="1" kern="100" dirty="0">
                <a:solidFill>
                  <a:schemeClr val="bg1"/>
                </a:solidFill>
                <a:effectLst/>
                <a:latin typeface="Arial" panose="020B0604020202020204" pitchFamily="34" charset="0"/>
                <a:ea typeface="Calibri" panose="020F0502020204030204" pitchFamily="34" charset="0"/>
                <a:cs typeface="Arial" panose="020B0604020202020204" pitchFamily="34" charset="0"/>
              </a:rPr>
              <a:t> </a:t>
            </a:r>
            <a:r>
              <a:rPr lang="en-US" sz="1300" i="1" kern="100" dirty="0" err="1">
                <a:solidFill>
                  <a:schemeClr val="bg1"/>
                </a:solidFill>
                <a:effectLst/>
                <a:latin typeface="Arial" panose="020B0604020202020204" pitchFamily="34" charset="0"/>
                <a:ea typeface="Calibri" panose="020F0502020204030204" pitchFamily="34" charset="0"/>
                <a:cs typeface="Arial" panose="020B0604020202020204" pitchFamily="34" charset="0"/>
              </a:rPr>
              <a:t>Anaesthesiol</a:t>
            </a:r>
            <a:r>
              <a:rPr lang="en-US" sz="1300" kern="100" dirty="0">
                <a:solidFill>
                  <a:schemeClr val="bg1"/>
                </a:solidFill>
                <a:effectLst/>
                <a:latin typeface="Arial" panose="020B0604020202020204" pitchFamily="34" charset="0"/>
                <a:ea typeface="Calibri" panose="020F0502020204030204" pitchFamily="34" charset="0"/>
                <a:cs typeface="Arial" panose="020B0604020202020204" pitchFamily="34" charset="0"/>
              </a:rPr>
              <a:t>. 2010;23(1):103-8. [</a:t>
            </a:r>
            <a:r>
              <a:rPr lang="en-US" sz="1300" u="sng" kern="100" dirty="0">
                <a:solidFill>
                  <a:schemeClr val="bg1"/>
                </a:solidFill>
                <a:effectLst/>
                <a:latin typeface="Arial" panose="020B0604020202020204" pitchFamily="34" charset="0"/>
                <a:ea typeface="Calibri" panose="020F0502020204030204" pitchFamily="34" charset="0"/>
                <a:cs typeface="Arial" panose="020B0604020202020204" pitchFamily="34" charset="0"/>
                <a:hlinkClick r:id="rId8">
                  <a:extLst>
                    <a:ext uri="{A12FA001-AC4F-418D-AE19-62706E023703}">
                      <ahyp:hlinkClr xmlns:ahyp="http://schemas.microsoft.com/office/drawing/2018/hyperlinkcolor" val="tx"/>
                    </a:ext>
                  </a:extLst>
                </a:hlinkClick>
              </a:rPr>
              <a:t>Available at</a:t>
            </a:r>
            <a:r>
              <a:rPr lang="en-US" sz="1300" kern="100" dirty="0">
                <a:solidFill>
                  <a:schemeClr val="bg1"/>
                </a:solidFill>
                <a:effectLst/>
                <a:latin typeface="Arial" panose="020B0604020202020204" pitchFamily="34" charset="0"/>
                <a:ea typeface="Calibri" panose="020F0502020204030204" pitchFamily="34" charset="0"/>
                <a:cs typeface="Arial" panose="020B0604020202020204" pitchFamily="34" charset="0"/>
              </a:rPr>
              <a:t>] </a:t>
            </a:r>
          </a:p>
          <a:p>
            <a:pPr marL="342900" marR="0" lvl="0" indent="-342900">
              <a:spcBef>
                <a:spcPts val="0"/>
              </a:spcBef>
              <a:spcAft>
                <a:spcPts val="0"/>
              </a:spcAft>
              <a:buFont typeface="+mj-lt"/>
              <a:buAutoNum type="arabicPeriod" startAt="16"/>
            </a:pPr>
            <a:r>
              <a:rPr lang="en-US" sz="1300" kern="100" dirty="0">
                <a:solidFill>
                  <a:schemeClr val="bg1"/>
                </a:solidFill>
                <a:effectLst/>
                <a:latin typeface="Arial" panose="020B0604020202020204" pitchFamily="34" charset="0"/>
                <a:ea typeface="Calibri" panose="020F0502020204030204" pitchFamily="34" charset="0"/>
                <a:cs typeface="Arial" panose="020B0604020202020204" pitchFamily="34" charset="0"/>
              </a:rPr>
              <a:t>Yu H, Wu D. Effects of different methods of general anesthesia on intraoperative awareness in surgical patients. </a:t>
            </a:r>
            <a:r>
              <a:rPr lang="en-US" sz="1300" i="1" kern="100" dirty="0">
                <a:solidFill>
                  <a:schemeClr val="bg1"/>
                </a:solidFill>
                <a:effectLst/>
                <a:latin typeface="Arial" panose="020B0604020202020204" pitchFamily="34" charset="0"/>
                <a:ea typeface="Calibri" panose="020F0502020204030204" pitchFamily="34" charset="0"/>
                <a:cs typeface="Arial" panose="020B0604020202020204" pitchFamily="34" charset="0"/>
              </a:rPr>
              <a:t>Medicine (Baltimore).</a:t>
            </a:r>
            <a:r>
              <a:rPr lang="en-US" sz="1300" kern="100" dirty="0">
                <a:solidFill>
                  <a:schemeClr val="bg1"/>
                </a:solidFill>
                <a:effectLst/>
                <a:latin typeface="Arial" panose="020B0604020202020204" pitchFamily="34" charset="0"/>
                <a:ea typeface="Calibri" panose="020F0502020204030204" pitchFamily="34" charset="0"/>
                <a:cs typeface="Arial" panose="020B0604020202020204" pitchFamily="34" charset="0"/>
              </a:rPr>
              <a:t> 2017;96(42):e6428. [</a:t>
            </a:r>
            <a:r>
              <a:rPr lang="en-US" sz="1300" u="sng" kern="100" dirty="0">
                <a:solidFill>
                  <a:schemeClr val="bg1"/>
                </a:solidFill>
                <a:effectLst/>
                <a:latin typeface="Arial" panose="020B0604020202020204" pitchFamily="34" charset="0"/>
                <a:ea typeface="Calibri" panose="020F0502020204030204" pitchFamily="34" charset="0"/>
                <a:cs typeface="Arial" panose="020B0604020202020204" pitchFamily="34" charset="0"/>
                <a:hlinkClick r:id="rId9">
                  <a:extLst>
                    <a:ext uri="{A12FA001-AC4F-418D-AE19-62706E023703}">
                      <ahyp:hlinkClr xmlns:ahyp="http://schemas.microsoft.com/office/drawing/2018/hyperlinkcolor" val="tx"/>
                    </a:ext>
                  </a:extLst>
                </a:hlinkClick>
              </a:rPr>
              <a:t>Free full text</a:t>
            </a:r>
            <a:r>
              <a:rPr lang="en-US" sz="1300" kern="100" dirty="0">
                <a:solidFill>
                  <a:schemeClr val="bg1"/>
                </a:solidFill>
                <a:effectLst/>
                <a:latin typeface="Arial" panose="020B0604020202020204" pitchFamily="34" charset="0"/>
                <a:ea typeface="Calibri" panose="020F0502020204030204" pitchFamily="34" charset="0"/>
                <a:cs typeface="Arial" panose="020B0604020202020204" pitchFamily="34" charset="0"/>
              </a:rPr>
              <a:t>]</a:t>
            </a:r>
          </a:p>
          <a:p>
            <a:pPr marL="342900" marR="0" lvl="0" indent="-342900">
              <a:spcBef>
                <a:spcPts val="0"/>
              </a:spcBef>
              <a:spcAft>
                <a:spcPts val="0"/>
              </a:spcAft>
              <a:buFont typeface="+mj-lt"/>
              <a:buAutoNum type="arabicPeriod" startAt="16"/>
            </a:pPr>
            <a:r>
              <a:rPr lang="en-US" sz="1300" kern="100" dirty="0">
                <a:solidFill>
                  <a:schemeClr val="bg1"/>
                </a:solidFill>
                <a:effectLst/>
                <a:latin typeface="Arial" panose="020B0604020202020204" pitchFamily="34" charset="0"/>
                <a:ea typeface="Calibri" panose="020F0502020204030204" pitchFamily="34" charset="0"/>
                <a:cs typeface="Arial" panose="020B0604020202020204" pitchFamily="34" charset="0"/>
              </a:rPr>
              <a:t>Fuller BM, Driver BE, Roberts MB, et al. Awareness with paralysis and symptoms of post-traumatic stress disorder among mechanically ventilated emergency department survivors (ED-AWARENESS-2 Trial): study protocol for a pragmatic, multicenter, stepped wedge cluster randomized trial. </a:t>
            </a:r>
            <a:r>
              <a:rPr lang="en-US" sz="1300" i="1" kern="100" dirty="0">
                <a:solidFill>
                  <a:schemeClr val="bg1"/>
                </a:solidFill>
                <a:effectLst/>
                <a:latin typeface="Arial" panose="020B0604020202020204" pitchFamily="34" charset="0"/>
                <a:ea typeface="Calibri" panose="020F0502020204030204" pitchFamily="34" charset="0"/>
                <a:cs typeface="Arial" panose="020B0604020202020204" pitchFamily="34" charset="0"/>
              </a:rPr>
              <a:t>Trials</a:t>
            </a:r>
            <a:r>
              <a:rPr lang="en-US" sz="1300" kern="100" dirty="0">
                <a:solidFill>
                  <a:schemeClr val="bg1"/>
                </a:solidFill>
                <a:effectLst/>
                <a:latin typeface="Arial" panose="020B0604020202020204" pitchFamily="34" charset="0"/>
                <a:ea typeface="Calibri" panose="020F0502020204030204" pitchFamily="34" charset="0"/>
                <a:cs typeface="Arial" panose="020B0604020202020204" pitchFamily="34" charset="0"/>
              </a:rPr>
              <a:t>. 2023;24(1):753. [</a:t>
            </a:r>
            <a:r>
              <a:rPr lang="en-US" sz="1300" u="sng" kern="100" dirty="0">
                <a:solidFill>
                  <a:schemeClr val="bg1"/>
                </a:solidFill>
                <a:effectLst/>
                <a:latin typeface="Arial" panose="020B0604020202020204" pitchFamily="34" charset="0"/>
                <a:ea typeface="Calibri" panose="020F0502020204030204" pitchFamily="34" charset="0"/>
                <a:cs typeface="Arial" panose="020B0604020202020204" pitchFamily="34" charset="0"/>
                <a:hlinkClick r:id="rId10">
                  <a:extLst>
                    <a:ext uri="{A12FA001-AC4F-418D-AE19-62706E023703}">
                      <ahyp:hlinkClr xmlns:ahyp="http://schemas.microsoft.com/office/drawing/2018/hyperlinkcolor" val="tx"/>
                    </a:ext>
                  </a:extLst>
                </a:hlinkClick>
              </a:rPr>
              <a:t>Free full text</a:t>
            </a:r>
            <a:r>
              <a:rPr lang="en-US" sz="1300" kern="100" dirty="0">
                <a:solidFill>
                  <a:schemeClr val="bg1"/>
                </a:solidFill>
                <a:effectLst/>
                <a:latin typeface="Arial" panose="020B0604020202020204" pitchFamily="34" charset="0"/>
                <a:ea typeface="Calibri" panose="020F0502020204030204" pitchFamily="34" charset="0"/>
                <a:cs typeface="Arial" panose="020B0604020202020204" pitchFamily="34" charset="0"/>
              </a:rPr>
              <a:t>]</a:t>
            </a:r>
          </a:p>
          <a:p>
            <a:pPr marL="342900" marR="0" lvl="0" indent="-342900">
              <a:spcBef>
                <a:spcPts val="0"/>
              </a:spcBef>
              <a:spcAft>
                <a:spcPts val="0"/>
              </a:spcAft>
              <a:buFont typeface="+mj-lt"/>
              <a:buAutoNum type="arabicPeriod" startAt="16"/>
            </a:pPr>
            <a:r>
              <a:rPr lang="en-US" sz="1300" kern="100" dirty="0" err="1">
                <a:solidFill>
                  <a:schemeClr val="bg1"/>
                </a:solidFill>
                <a:effectLst/>
                <a:latin typeface="Arial" panose="020B0604020202020204" pitchFamily="34" charset="0"/>
                <a:ea typeface="Calibri" panose="020F0502020204030204" pitchFamily="34" charset="0"/>
                <a:cs typeface="Arial" panose="020B0604020202020204" pitchFamily="34" charset="0"/>
              </a:rPr>
              <a:t>Bruchas</a:t>
            </a:r>
            <a:r>
              <a:rPr lang="en-US" sz="1300" kern="100" dirty="0">
                <a:solidFill>
                  <a:schemeClr val="bg1"/>
                </a:solidFill>
                <a:effectLst/>
                <a:latin typeface="Arial" panose="020B0604020202020204" pitchFamily="34" charset="0"/>
                <a:ea typeface="Calibri" panose="020F0502020204030204" pitchFamily="34" charset="0"/>
                <a:cs typeface="Arial" panose="020B0604020202020204" pitchFamily="34" charset="0"/>
              </a:rPr>
              <a:t> RR, Kent CD, Wilson HD, Domino KB. Anesthesia awareness: narrative review of psychological sequelae, treatment, and incidence. </a:t>
            </a:r>
            <a:r>
              <a:rPr lang="en-US" sz="1300" i="1" kern="100" dirty="0">
                <a:solidFill>
                  <a:schemeClr val="bg1"/>
                </a:solidFill>
                <a:effectLst/>
                <a:latin typeface="Arial" panose="020B0604020202020204" pitchFamily="34" charset="0"/>
                <a:ea typeface="Calibri" panose="020F0502020204030204" pitchFamily="34" charset="0"/>
                <a:cs typeface="Arial" panose="020B0604020202020204" pitchFamily="34" charset="0"/>
              </a:rPr>
              <a:t>J Clin Psychol Med Settings</a:t>
            </a:r>
            <a:r>
              <a:rPr lang="en-US" sz="1300" kern="100" dirty="0">
                <a:solidFill>
                  <a:schemeClr val="bg1"/>
                </a:solidFill>
                <a:effectLst/>
                <a:latin typeface="Arial" panose="020B0604020202020204" pitchFamily="34" charset="0"/>
                <a:ea typeface="Calibri" panose="020F0502020204030204" pitchFamily="34" charset="0"/>
                <a:cs typeface="Arial" panose="020B0604020202020204" pitchFamily="34" charset="0"/>
              </a:rPr>
              <a:t>. 2011;18(3):257-67. [</a:t>
            </a:r>
            <a:r>
              <a:rPr lang="en-US" sz="1300" u="sng" kern="100" dirty="0">
                <a:solidFill>
                  <a:schemeClr val="bg1"/>
                </a:solidFill>
                <a:effectLst/>
                <a:latin typeface="Arial" panose="020B0604020202020204" pitchFamily="34" charset="0"/>
                <a:ea typeface="Calibri" panose="020F0502020204030204" pitchFamily="34" charset="0"/>
                <a:cs typeface="Arial" panose="020B0604020202020204" pitchFamily="34" charset="0"/>
                <a:hlinkClick r:id="rId11">
                  <a:extLst>
                    <a:ext uri="{A12FA001-AC4F-418D-AE19-62706E023703}">
                      <ahyp:hlinkClr xmlns:ahyp="http://schemas.microsoft.com/office/drawing/2018/hyperlinkcolor" val="tx"/>
                    </a:ext>
                  </a:extLst>
                </a:hlinkClick>
              </a:rPr>
              <a:t>Available at</a:t>
            </a:r>
            <a:r>
              <a:rPr lang="en-US" sz="1300" kern="100" dirty="0">
                <a:solidFill>
                  <a:schemeClr val="bg1"/>
                </a:solidFill>
                <a:effectLst/>
                <a:latin typeface="Arial" panose="020B0604020202020204" pitchFamily="34" charset="0"/>
                <a:ea typeface="Calibri" panose="020F0502020204030204" pitchFamily="34" charset="0"/>
                <a:cs typeface="Arial" panose="020B0604020202020204" pitchFamily="34" charset="0"/>
              </a:rPr>
              <a:t>] </a:t>
            </a:r>
          </a:p>
          <a:p>
            <a:pPr marL="342900" marR="0" lvl="0" indent="-342900">
              <a:spcBef>
                <a:spcPts val="0"/>
              </a:spcBef>
              <a:spcAft>
                <a:spcPts val="0"/>
              </a:spcAft>
              <a:buFont typeface="+mj-lt"/>
              <a:buAutoNum type="arabicPeriod" startAt="16"/>
            </a:pPr>
            <a:r>
              <a:rPr lang="en-US" sz="1300" kern="100" dirty="0">
                <a:solidFill>
                  <a:schemeClr val="bg1"/>
                </a:solidFill>
                <a:effectLst/>
                <a:latin typeface="Arial" panose="020B0604020202020204" pitchFamily="34" charset="0"/>
                <a:ea typeface="Calibri" panose="020F0502020204030204" pitchFamily="34" charset="0"/>
                <a:cs typeface="Arial" panose="020B0604020202020204" pitchFamily="34" charset="0"/>
              </a:rPr>
              <a:t>Osterman JE, Hopper J, </a:t>
            </a:r>
            <a:r>
              <a:rPr lang="en-US" sz="1300" kern="100" dirty="0" err="1">
                <a:solidFill>
                  <a:schemeClr val="bg1"/>
                </a:solidFill>
                <a:effectLst/>
                <a:latin typeface="Arial" panose="020B0604020202020204" pitchFamily="34" charset="0"/>
                <a:ea typeface="Calibri" panose="020F0502020204030204" pitchFamily="34" charset="0"/>
                <a:cs typeface="Arial" panose="020B0604020202020204" pitchFamily="34" charset="0"/>
              </a:rPr>
              <a:t>Heran</a:t>
            </a:r>
            <a:r>
              <a:rPr lang="en-US" sz="1300" kern="100" dirty="0">
                <a:solidFill>
                  <a:schemeClr val="bg1"/>
                </a:solidFill>
                <a:effectLst/>
                <a:latin typeface="Arial" panose="020B0604020202020204" pitchFamily="34" charset="0"/>
                <a:ea typeface="Calibri" panose="020F0502020204030204" pitchFamily="34" charset="0"/>
                <a:cs typeface="Arial" panose="020B0604020202020204" pitchFamily="34" charset="0"/>
              </a:rPr>
              <a:t> WJ, Keane TM, van der Kolk BA. Awareness under anesthesia and the development of posttraumatic stress disorder. </a:t>
            </a:r>
            <a:r>
              <a:rPr lang="en-US" sz="1300" i="1" kern="100" dirty="0">
                <a:solidFill>
                  <a:schemeClr val="bg1"/>
                </a:solidFill>
                <a:effectLst/>
                <a:latin typeface="Arial" panose="020B0604020202020204" pitchFamily="34" charset="0"/>
                <a:ea typeface="Calibri" panose="020F0502020204030204" pitchFamily="34" charset="0"/>
                <a:cs typeface="Arial" panose="020B0604020202020204" pitchFamily="34" charset="0"/>
              </a:rPr>
              <a:t>Gen Hosp Psychiatry</a:t>
            </a:r>
            <a:r>
              <a:rPr lang="en-US" sz="1300" kern="100" dirty="0">
                <a:solidFill>
                  <a:schemeClr val="bg1"/>
                </a:solidFill>
                <a:effectLst/>
                <a:latin typeface="Arial" panose="020B0604020202020204" pitchFamily="34" charset="0"/>
                <a:ea typeface="Calibri" panose="020F0502020204030204" pitchFamily="34" charset="0"/>
                <a:cs typeface="Arial" panose="020B0604020202020204" pitchFamily="34" charset="0"/>
              </a:rPr>
              <a:t>. 2001;23(4):198-204. [</a:t>
            </a:r>
            <a:r>
              <a:rPr lang="en-US" sz="1300" u="sng" kern="100" dirty="0">
                <a:solidFill>
                  <a:schemeClr val="bg1"/>
                </a:solidFill>
                <a:effectLst/>
                <a:latin typeface="Arial" panose="020B0604020202020204" pitchFamily="34" charset="0"/>
                <a:ea typeface="Calibri" panose="020F0502020204030204" pitchFamily="34" charset="0"/>
                <a:cs typeface="Arial" panose="020B0604020202020204" pitchFamily="34" charset="0"/>
                <a:hlinkClick r:id="rId12">
                  <a:extLst>
                    <a:ext uri="{A12FA001-AC4F-418D-AE19-62706E023703}">
                      <ahyp:hlinkClr xmlns:ahyp="http://schemas.microsoft.com/office/drawing/2018/hyperlinkcolor" val="tx"/>
                    </a:ext>
                  </a:extLst>
                </a:hlinkClick>
              </a:rPr>
              <a:t>Free full text</a:t>
            </a:r>
            <a:r>
              <a:rPr lang="en-US" sz="1300" kern="100" dirty="0">
                <a:solidFill>
                  <a:schemeClr val="bg1"/>
                </a:solidFill>
                <a:effectLst/>
                <a:latin typeface="Arial" panose="020B0604020202020204" pitchFamily="34" charset="0"/>
                <a:ea typeface="Calibri" panose="020F0502020204030204" pitchFamily="34" charset="0"/>
                <a:cs typeface="Arial" panose="020B0604020202020204" pitchFamily="34" charset="0"/>
              </a:rPr>
              <a:t>]</a:t>
            </a:r>
          </a:p>
          <a:p>
            <a:pPr marL="342900" marR="0" lvl="0" indent="-342900">
              <a:spcBef>
                <a:spcPts val="0"/>
              </a:spcBef>
              <a:spcAft>
                <a:spcPts val="0"/>
              </a:spcAft>
              <a:buFont typeface="+mj-lt"/>
              <a:buAutoNum type="arabicPeriod" startAt="16"/>
            </a:pPr>
            <a:r>
              <a:rPr lang="en-US" sz="1300" kern="100" dirty="0">
                <a:solidFill>
                  <a:schemeClr val="bg1"/>
                </a:solidFill>
                <a:effectLst/>
                <a:latin typeface="Arial" panose="020B0604020202020204" pitchFamily="34" charset="0"/>
                <a:ea typeface="Calibri" panose="020F0502020204030204" pitchFamily="34" charset="0"/>
                <a:cs typeface="Arial" panose="020B0604020202020204" pitchFamily="34" charset="0"/>
              </a:rPr>
              <a:t>Beaulieu P. Anesthetic implications of recreational drug use. </a:t>
            </a:r>
            <a:r>
              <a:rPr lang="en-US" sz="1300" i="1" kern="100" dirty="0">
                <a:solidFill>
                  <a:schemeClr val="bg1"/>
                </a:solidFill>
                <a:effectLst/>
                <a:latin typeface="Arial" panose="020B0604020202020204" pitchFamily="34" charset="0"/>
                <a:ea typeface="Calibri" panose="020F0502020204030204" pitchFamily="34" charset="0"/>
                <a:cs typeface="Arial" panose="020B0604020202020204" pitchFamily="34" charset="0"/>
              </a:rPr>
              <a:t>Can J </a:t>
            </a:r>
            <a:r>
              <a:rPr lang="en-US" sz="1300" i="1" kern="100" dirty="0" err="1">
                <a:solidFill>
                  <a:schemeClr val="bg1"/>
                </a:solidFill>
                <a:effectLst/>
                <a:latin typeface="Arial" panose="020B0604020202020204" pitchFamily="34" charset="0"/>
                <a:ea typeface="Calibri" panose="020F0502020204030204" pitchFamily="34" charset="0"/>
                <a:cs typeface="Arial" panose="020B0604020202020204" pitchFamily="34" charset="0"/>
              </a:rPr>
              <a:t>Anaesth</a:t>
            </a:r>
            <a:r>
              <a:rPr lang="en-US" sz="1300" kern="100" dirty="0">
                <a:solidFill>
                  <a:schemeClr val="bg1"/>
                </a:solidFill>
                <a:effectLst/>
                <a:latin typeface="Arial" panose="020B0604020202020204" pitchFamily="34" charset="0"/>
                <a:ea typeface="Calibri" panose="020F0502020204030204" pitchFamily="34" charset="0"/>
                <a:cs typeface="Arial" panose="020B0604020202020204" pitchFamily="34" charset="0"/>
              </a:rPr>
              <a:t>. 2017;64(12):1236-1264. [</a:t>
            </a:r>
            <a:r>
              <a:rPr lang="en-US" sz="1300" u="sng" kern="100" dirty="0">
                <a:solidFill>
                  <a:schemeClr val="bg1"/>
                </a:solidFill>
                <a:effectLst/>
                <a:latin typeface="Arial" panose="020B0604020202020204" pitchFamily="34" charset="0"/>
                <a:ea typeface="Calibri" panose="020F0502020204030204" pitchFamily="34" charset="0"/>
                <a:cs typeface="Arial" panose="020B0604020202020204" pitchFamily="34" charset="0"/>
                <a:hlinkClick r:id="rId13">
                  <a:extLst>
                    <a:ext uri="{A12FA001-AC4F-418D-AE19-62706E023703}">
                      <ahyp:hlinkClr xmlns:ahyp="http://schemas.microsoft.com/office/drawing/2018/hyperlinkcolor" val="tx"/>
                    </a:ext>
                  </a:extLst>
                </a:hlinkClick>
              </a:rPr>
              <a:t>Available at</a:t>
            </a:r>
            <a:r>
              <a:rPr lang="en-US" sz="1300" kern="100" dirty="0">
                <a:solidFill>
                  <a:schemeClr val="bg1"/>
                </a:solidFill>
                <a:effectLst/>
                <a:latin typeface="Arial" panose="020B0604020202020204" pitchFamily="34" charset="0"/>
                <a:ea typeface="Calibri" panose="020F0502020204030204" pitchFamily="34" charset="0"/>
                <a:cs typeface="Arial" panose="020B0604020202020204" pitchFamily="34" charset="0"/>
              </a:rPr>
              <a:t>] </a:t>
            </a:r>
          </a:p>
          <a:p>
            <a:pPr marL="342900" marR="0" lvl="0" indent="-342900">
              <a:spcBef>
                <a:spcPts val="0"/>
              </a:spcBef>
              <a:spcAft>
                <a:spcPts val="0"/>
              </a:spcAft>
              <a:buFont typeface="+mj-lt"/>
              <a:buAutoNum type="arabicPeriod" startAt="16"/>
            </a:pPr>
            <a:r>
              <a:rPr lang="en-US" sz="1300" kern="100" dirty="0">
                <a:solidFill>
                  <a:schemeClr val="bg1"/>
                </a:solidFill>
                <a:effectLst/>
                <a:latin typeface="Arial" panose="020B0604020202020204" pitchFamily="34" charset="0"/>
                <a:ea typeface="Calibri" panose="020F0502020204030204" pitchFamily="34" charset="0"/>
                <a:cs typeface="Arial" panose="020B0604020202020204" pitchFamily="34" charset="0"/>
              </a:rPr>
              <a:t>Wang E, </a:t>
            </a:r>
            <a:r>
              <a:rPr lang="en-US" sz="1300" kern="100" dirty="0" err="1">
                <a:solidFill>
                  <a:schemeClr val="bg1"/>
                </a:solidFill>
                <a:effectLst/>
                <a:latin typeface="Arial" panose="020B0604020202020204" pitchFamily="34" charset="0"/>
                <a:ea typeface="Calibri" panose="020F0502020204030204" pitchFamily="34" charset="0"/>
                <a:cs typeface="Arial" panose="020B0604020202020204" pitchFamily="34" charset="0"/>
              </a:rPr>
              <a:t>Belley-Côté</a:t>
            </a:r>
            <a:r>
              <a:rPr lang="en-US" sz="1300" kern="100" dirty="0">
                <a:solidFill>
                  <a:schemeClr val="bg1"/>
                </a:solidFill>
                <a:effectLst/>
                <a:latin typeface="Arial" panose="020B0604020202020204" pitchFamily="34" charset="0"/>
                <a:ea typeface="Calibri" panose="020F0502020204030204" pitchFamily="34" charset="0"/>
                <a:cs typeface="Arial" panose="020B0604020202020204" pitchFamily="34" charset="0"/>
              </a:rPr>
              <a:t> EP, Young J, et al. Effect of perioperative benzodiazepine use on intraoperative awareness and postoperative delirium: a systematic review and meta-analysis of </a:t>
            </a:r>
            <a:r>
              <a:rPr lang="en-US" sz="1300" kern="100" dirty="0" err="1">
                <a:solidFill>
                  <a:schemeClr val="bg1"/>
                </a:solidFill>
                <a:effectLst/>
                <a:latin typeface="Arial" panose="020B0604020202020204" pitchFamily="34" charset="0"/>
                <a:ea typeface="Calibri" panose="020F0502020204030204" pitchFamily="34" charset="0"/>
                <a:cs typeface="Arial" panose="020B0604020202020204" pitchFamily="34" charset="0"/>
              </a:rPr>
              <a:t>randomised</a:t>
            </a:r>
            <a:r>
              <a:rPr lang="en-US" sz="1300" kern="100" dirty="0">
                <a:solidFill>
                  <a:schemeClr val="bg1"/>
                </a:solidFill>
                <a:effectLst/>
                <a:latin typeface="Arial" panose="020B0604020202020204" pitchFamily="34" charset="0"/>
                <a:ea typeface="Calibri" panose="020F0502020204030204" pitchFamily="34" charset="0"/>
                <a:cs typeface="Arial" panose="020B0604020202020204" pitchFamily="34" charset="0"/>
              </a:rPr>
              <a:t> controlled trials and observational studies. </a:t>
            </a:r>
            <a:r>
              <a:rPr lang="en-US" sz="1300" i="1" kern="100" dirty="0">
                <a:solidFill>
                  <a:schemeClr val="bg1"/>
                </a:solidFill>
                <a:effectLst/>
                <a:latin typeface="Arial" panose="020B0604020202020204" pitchFamily="34" charset="0"/>
                <a:ea typeface="Calibri" panose="020F0502020204030204" pitchFamily="34" charset="0"/>
                <a:cs typeface="Arial" panose="020B0604020202020204" pitchFamily="34" charset="0"/>
              </a:rPr>
              <a:t>Br J </a:t>
            </a:r>
            <a:r>
              <a:rPr lang="en-US" sz="1300" i="1" kern="100" dirty="0" err="1">
                <a:solidFill>
                  <a:schemeClr val="bg1"/>
                </a:solidFill>
                <a:effectLst/>
                <a:latin typeface="Arial" panose="020B0604020202020204" pitchFamily="34" charset="0"/>
                <a:ea typeface="Calibri" panose="020F0502020204030204" pitchFamily="34" charset="0"/>
                <a:cs typeface="Arial" panose="020B0604020202020204" pitchFamily="34" charset="0"/>
              </a:rPr>
              <a:t>Anaesth</a:t>
            </a:r>
            <a:r>
              <a:rPr lang="en-US" sz="1300" kern="100" dirty="0">
                <a:solidFill>
                  <a:schemeClr val="bg1"/>
                </a:solidFill>
                <a:effectLst/>
                <a:latin typeface="Arial" panose="020B0604020202020204" pitchFamily="34" charset="0"/>
                <a:ea typeface="Calibri" panose="020F0502020204030204" pitchFamily="34" charset="0"/>
                <a:cs typeface="Arial" panose="020B0604020202020204" pitchFamily="34" charset="0"/>
              </a:rPr>
              <a:t>. 2023;131(2):302-313. [</a:t>
            </a:r>
            <a:r>
              <a:rPr lang="en-US" sz="1300" u="sng" kern="100" dirty="0">
                <a:solidFill>
                  <a:schemeClr val="bg1"/>
                </a:solidFill>
                <a:effectLst/>
                <a:latin typeface="Arial" panose="020B0604020202020204" pitchFamily="34" charset="0"/>
                <a:ea typeface="Calibri" panose="020F0502020204030204" pitchFamily="34" charset="0"/>
                <a:cs typeface="Arial" panose="020B0604020202020204" pitchFamily="34" charset="0"/>
                <a:hlinkClick r:id="rId14">
                  <a:extLst>
                    <a:ext uri="{A12FA001-AC4F-418D-AE19-62706E023703}">
                      <ahyp:hlinkClr xmlns:ahyp="http://schemas.microsoft.com/office/drawing/2018/hyperlinkcolor" val="tx"/>
                    </a:ext>
                  </a:extLst>
                </a:hlinkClick>
              </a:rPr>
              <a:t>Free full text</a:t>
            </a:r>
            <a:r>
              <a:rPr lang="en-US" sz="1300" kern="100" dirty="0">
                <a:solidFill>
                  <a:schemeClr val="bg1"/>
                </a:solidFill>
                <a:effectLst/>
                <a:latin typeface="Arial" panose="020B0604020202020204" pitchFamily="34" charset="0"/>
                <a:ea typeface="Calibri" panose="020F0502020204030204" pitchFamily="34" charset="0"/>
                <a:cs typeface="Arial" panose="020B0604020202020204" pitchFamily="34" charset="0"/>
              </a:rPr>
              <a:t>] </a:t>
            </a:r>
          </a:p>
          <a:p>
            <a:pPr marL="342900" marR="0" lvl="0" indent="-342900">
              <a:spcBef>
                <a:spcPts val="0"/>
              </a:spcBef>
              <a:spcAft>
                <a:spcPts val="0"/>
              </a:spcAft>
              <a:buFont typeface="+mj-lt"/>
              <a:buAutoNum type="arabicPeriod" startAt="16"/>
            </a:pPr>
            <a:r>
              <a:rPr lang="en-US" sz="1300" kern="100" dirty="0">
                <a:solidFill>
                  <a:schemeClr val="bg1"/>
                </a:solidFill>
                <a:effectLst/>
                <a:latin typeface="Arial" panose="020B0604020202020204" pitchFamily="34" charset="0"/>
                <a:ea typeface="Calibri" panose="020F0502020204030204" pitchFamily="34" charset="0"/>
                <a:cs typeface="Arial" panose="020B0604020202020204" pitchFamily="34" charset="0"/>
              </a:rPr>
              <a:t>von </a:t>
            </a:r>
            <a:r>
              <a:rPr lang="en-US" sz="1300" kern="100" dirty="0" err="1">
                <a:solidFill>
                  <a:schemeClr val="bg1"/>
                </a:solidFill>
                <a:effectLst/>
                <a:latin typeface="Arial" panose="020B0604020202020204" pitchFamily="34" charset="0"/>
                <a:ea typeface="Calibri" panose="020F0502020204030204" pitchFamily="34" charset="0"/>
                <a:cs typeface="Arial" panose="020B0604020202020204" pitchFamily="34" charset="0"/>
              </a:rPr>
              <a:t>Dincklage</a:t>
            </a:r>
            <a:r>
              <a:rPr lang="en-US" sz="1300" kern="100" dirty="0">
                <a:solidFill>
                  <a:schemeClr val="bg1"/>
                </a:solidFill>
                <a:effectLst/>
                <a:latin typeface="Arial" panose="020B0604020202020204" pitchFamily="34" charset="0"/>
                <a:ea typeface="Calibri" panose="020F0502020204030204" pitchFamily="34" charset="0"/>
                <a:cs typeface="Arial" panose="020B0604020202020204" pitchFamily="34" charset="0"/>
              </a:rPr>
              <a:t> F, </a:t>
            </a:r>
            <a:r>
              <a:rPr lang="en-US" sz="1300" kern="100" dirty="0" err="1">
                <a:solidFill>
                  <a:schemeClr val="bg1"/>
                </a:solidFill>
                <a:effectLst/>
                <a:latin typeface="Arial" panose="020B0604020202020204" pitchFamily="34" charset="0"/>
                <a:ea typeface="Calibri" panose="020F0502020204030204" pitchFamily="34" charset="0"/>
                <a:cs typeface="Arial" panose="020B0604020202020204" pitchFamily="34" charset="0"/>
              </a:rPr>
              <a:t>Jurth</a:t>
            </a:r>
            <a:r>
              <a:rPr lang="en-US" sz="1300" kern="100" dirty="0">
                <a:solidFill>
                  <a:schemeClr val="bg1"/>
                </a:solidFill>
                <a:effectLst/>
                <a:latin typeface="Arial" panose="020B0604020202020204" pitchFamily="34" charset="0"/>
                <a:ea typeface="Calibri" panose="020F0502020204030204" pitchFamily="34" charset="0"/>
                <a:cs typeface="Arial" panose="020B0604020202020204" pitchFamily="34" charset="0"/>
              </a:rPr>
              <a:t> C, Schneider G, S García P, Kreuzer M. Technical considerations when using the EEG export of the </a:t>
            </a:r>
            <a:r>
              <a:rPr lang="en-US" sz="1300" kern="100" dirty="0" err="1">
                <a:solidFill>
                  <a:schemeClr val="bg1"/>
                </a:solidFill>
                <a:effectLst/>
                <a:latin typeface="Arial" panose="020B0604020202020204" pitchFamily="34" charset="0"/>
                <a:ea typeface="Calibri" panose="020F0502020204030204" pitchFamily="34" charset="0"/>
                <a:cs typeface="Arial" panose="020B0604020202020204" pitchFamily="34" charset="0"/>
              </a:rPr>
              <a:t>SEDLine</a:t>
            </a:r>
            <a:r>
              <a:rPr lang="en-US" sz="1300" kern="100" dirty="0">
                <a:solidFill>
                  <a:schemeClr val="bg1"/>
                </a:solidFill>
                <a:effectLst/>
                <a:latin typeface="Arial" panose="020B0604020202020204" pitchFamily="34" charset="0"/>
                <a:ea typeface="Calibri" panose="020F0502020204030204" pitchFamily="34" charset="0"/>
                <a:cs typeface="Arial" panose="020B0604020202020204" pitchFamily="34" charset="0"/>
              </a:rPr>
              <a:t> Root device. </a:t>
            </a:r>
            <a:r>
              <a:rPr lang="en-US" sz="1300" i="1" kern="100" dirty="0">
                <a:solidFill>
                  <a:schemeClr val="bg1"/>
                </a:solidFill>
                <a:effectLst/>
                <a:latin typeface="Arial" panose="020B0604020202020204" pitchFamily="34" charset="0"/>
                <a:ea typeface="Calibri" panose="020F0502020204030204" pitchFamily="34" charset="0"/>
                <a:cs typeface="Arial" panose="020B0604020202020204" pitchFamily="34" charset="0"/>
              </a:rPr>
              <a:t>J Clin </a:t>
            </a:r>
            <a:r>
              <a:rPr lang="en-US" sz="1300" i="1" kern="100" dirty="0" err="1">
                <a:solidFill>
                  <a:schemeClr val="bg1"/>
                </a:solidFill>
                <a:effectLst/>
                <a:latin typeface="Arial" panose="020B0604020202020204" pitchFamily="34" charset="0"/>
                <a:ea typeface="Calibri" panose="020F0502020204030204" pitchFamily="34" charset="0"/>
                <a:cs typeface="Arial" panose="020B0604020202020204" pitchFamily="34" charset="0"/>
              </a:rPr>
              <a:t>Monit</a:t>
            </a:r>
            <a:r>
              <a:rPr lang="en-US" sz="1300" i="1" kern="100" dirty="0">
                <a:solidFill>
                  <a:schemeClr val="bg1"/>
                </a:solidFill>
                <a:effectLst/>
                <a:latin typeface="Arial" panose="020B0604020202020204" pitchFamily="34" charset="0"/>
                <a:ea typeface="Calibri" panose="020F0502020204030204" pitchFamily="34" charset="0"/>
                <a:cs typeface="Arial" panose="020B0604020202020204" pitchFamily="34" charset="0"/>
              </a:rPr>
              <a:t> </a:t>
            </a:r>
            <a:r>
              <a:rPr lang="en-US" sz="1300" i="1" kern="100" dirty="0" err="1">
                <a:solidFill>
                  <a:schemeClr val="bg1"/>
                </a:solidFill>
                <a:effectLst/>
                <a:latin typeface="Arial" panose="020B0604020202020204" pitchFamily="34" charset="0"/>
                <a:ea typeface="Calibri" panose="020F0502020204030204" pitchFamily="34" charset="0"/>
                <a:cs typeface="Arial" panose="020B0604020202020204" pitchFamily="34" charset="0"/>
              </a:rPr>
              <a:t>Comput</a:t>
            </a:r>
            <a:r>
              <a:rPr lang="en-US" sz="1300" kern="100" dirty="0">
                <a:solidFill>
                  <a:schemeClr val="bg1"/>
                </a:solidFill>
                <a:effectLst/>
                <a:latin typeface="Arial" panose="020B0604020202020204" pitchFamily="34" charset="0"/>
                <a:ea typeface="Calibri" panose="020F0502020204030204" pitchFamily="34" charset="0"/>
                <a:cs typeface="Arial" panose="020B0604020202020204" pitchFamily="34" charset="0"/>
              </a:rPr>
              <a:t>. 2021;35(5):1047-1054. [</a:t>
            </a:r>
            <a:r>
              <a:rPr lang="en-US" sz="1300" u="sng" kern="100" dirty="0">
                <a:solidFill>
                  <a:schemeClr val="bg1"/>
                </a:solidFill>
                <a:effectLst/>
                <a:latin typeface="Arial" panose="020B0604020202020204" pitchFamily="34" charset="0"/>
                <a:ea typeface="Calibri" panose="020F0502020204030204" pitchFamily="34" charset="0"/>
                <a:cs typeface="Arial" panose="020B0604020202020204" pitchFamily="34" charset="0"/>
                <a:hlinkClick r:id="rId15">
                  <a:extLst>
                    <a:ext uri="{A12FA001-AC4F-418D-AE19-62706E023703}">
                      <ahyp:hlinkClr xmlns:ahyp="http://schemas.microsoft.com/office/drawing/2018/hyperlinkcolor" val="tx"/>
                    </a:ext>
                  </a:extLst>
                </a:hlinkClick>
              </a:rPr>
              <a:t>Free full text</a:t>
            </a:r>
            <a:r>
              <a:rPr lang="en-US" sz="1300" kern="100" dirty="0">
                <a:solidFill>
                  <a:schemeClr val="bg1"/>
                </a:solidFill>
                <a:effectLst/>
                <a:latin typeface="Arial" panose="020B0604020202020204" pitchFamily="34" charset="0"/>
                <a:ea typeface="Calibri" panose="020F0502020204030204" pitchFamily="34" charset="0"/>
                <a:cs typeface="Arial" panose="020B0604020202020204" pitchFamily="34" charset="0"/>
              </a:rPr>
              <a:t>] </a:t>
            </a:r>
          </a:p>
          <a:p>
            <a:pPr marL="342900" marR="0" lvl="0" indent="-342900">
              <a:spcBef>
                <a:spcPts val="0"/>
              </a:spcBef>
              <a:spcAft>
                <a:spcPts val="0"/>
              </a:spcAft>
              <a:buFont typeface="+mj-lt"/>
              <a:buAutoNum type="arabicPeriod" startAt="16"/>
            </a:pPr>
            <a:r>
              <a:rPr lang="en-US" sz="1300" kern="100" dirty="0" err="1">
                <a:solidFill>
                  <a:schemeClr val="bg1"/>
                </a:solidFill>
                <a:effectLst/>
                <a:latin typeface="Arial" panose="020B0604020202020204" pitchFamily="34" charset="0"/>
                <a:ea typeface="Calibri" panose="020F0502020204030204" pitchFamily="34" charset="0"/>
                <a:cs typeface="Arial" panose="020B0604020202020204" pitchFamily="34" charset="0"/>
              </a:rPr>
              <a:t>Carrai</a:t>
            </a:r>
            <a:r>
              <a:rPr lang="en-US" sz="1300" kern="100" dirty="0">
                <a:solidFill>
                  <a:schemeClr val="bg1"/>
                </a:solidFill>
                <a:effectLst/>
                <a:latin typeface="Arial" panose="020B0604020202020204" pitchFamily="34" charset="0"/>
                <a:ea typeface="Calibri" panose="020F0502020204030204" pitchFamily="34" charset="0"/>
                <a:cs typeface="Arial" panose="020B0604020202020204" pitchFamily="34" charset="0"/>
              </a:rPr>
              <a:t> R, Martinelli C, </a:t>
            </a:r>
            <a:r>
              <a:rPr lang="en-US" sz="1300" kern="100" dirty="0" err="1">
                <a:solidFill>
                  <a:schemeClr val="bg1"/>
                </a:solidFill>
                <a:effectLst/>
                <a:latin typeface="Arial" panose="020B0604020202020204" pitchFamily="34" charset="0"/>
                <a:ea typeface="Calibri" panose="020F0502020204030204" pitchFamily="34" charset="0"/>
                <a:cs typeface="Arial" panose="020B0604020202020204" pitchFamily="34" charset="0"/>
              </a:rPr>
              <a:t>Baldanzi</a:t>
            </a:r>
            <a:r>
              <a:rPr lang="en-US" sz="1300" kern="100" dirty="0">
                <a:solidFill>
                  <a:schemeClr val="bg1"/>
                </a:solidFill>
                <a:effectLst/>
                <a:latin typeface="Arial" panose="020B0604020202020204" pitchFamily="34" charset="0"/>
                <a:ea typeface="Calibri" panose="020F0502020204030204" pitchFamily="34" charset="0"/>
                <a:cs typeface="Arial" panose="020B0604020202020204" pitchFamily="34" charset="0"/>
              </a:rPr>
              <a:t> F, et al. Is the Patient State Index a reliable parameter as guide to </a:t>
            </a:r>
            <a:r>
              <a:rPr lang="en-US" sz="1300" kern="100" dirty="0" err="1">
                <a:solidFill>
                  <a:schemeClr val="bg1"/>
                </a:solidFill>
                <a:effectLst/>
                <a:latin typeface="Arial" panose="020B0604020202020204" pitchFamily="34" charset="0"/>
                <a:ea typeface="Calibri" panose="020F0502020204030204" pitchFamily="34" charset="0"/>
                <a:cs typeface="Arial" panose="020B0604020202020204" pitchFamily="34" charset="0"/>
              </a:rPr>
              <a:t>anaesthesiology</a:t>
            </a:r>
            <a:r>
              <a:rPr lang="en-US" sz="1300" kern="100" dirty="0">
                <a:solidFill>
                  <a:schemeClr val="bg1"/>
                </a:solidFill>
                <a:effectLst/>
                <a:latin typeface="Arial" panose="020B0604020202020204" pitchFamily="34" charset="0"/>
                <a:ea typeface="Calibri" panose="020F0502020204030204" pitchFamily="34" charset="0"/>
                <a:cs typeface="Arial" panose="020B0604020202020204" pitchFamily="34" charset="0"/>
              </a:rPr>
              <a:t> in cranial neurosurgery? A first intraoperative study and a literature review. </a:t>
            </a:r>
            <a:r>
              <a:rPr lang="en-US" sz="1300" i="1" kern="100" dirty="0" err="1">
                <a:solidFill>
                  <a:schemeClr val="bg1"/>
                </a:solidFill>
                <a:effectLst/>
                <a:latin typeface="Arial" panose="020B0604020202020204" pitchFamily="34" charset="0"/>
                <a:ea typeface="Calibri" panose="020F0502020204030204" pitchFamily="34" charset="0"/>
                <a:cs typeface="Arial" panose="020B0604020202020204" pitchFamily="34" charset="0"/>
              </a:rPr>
              <a:t>Neurophysiol</a:t>
            </a:r>
            <a:r>
              <a:rPr lang="en-US" sz="1300" i="1" kern="100" dirty="0">
                <a:solidFill>
                  <a:schemeClr val="bg1"/>
                </a:solidFill>
                <a:effectLst/>
                <a:latin typeface="Arial" panose="020B0604020202020204" pitchFamily="34" charset="0"/>
                <a:ea typeface="Calibri" panose="020F0502020204030204" pitchFamily="34" charset="0"/>
                <a:cs typeface="Arial" panose="020B0604020202020204" pitchFamily="34" charset="0"/>
              </a:rPr>
              <a:t> Clin</a:t>
            </a:r>
            <a:r>
              <a:rPr lang="en-US" sz="1300" kern="100" dirty="0">
                <a:solidFill>
                  <a:schemeClr val="bg1"/>
                </a:solidFill>
                <a:effectLst/>
                <a:latin typeface="Arial" panose="020B0604020202020204" pitchFamily="34" charset="0"/>
                <a:ea typeface="Calibri" panose="020F0502020204030204" pitchFamily="34" charset="0"/>
                <a:cs typeface="Arial" panose="020B0604020202020204" pitchFamily="34" charset="0"/>
              </a:rPr>
              <a:t>. 2023;53(5):102910. [</a:t>
            </a:r>
            <a:r>
              <a:rPr lang="en-US" sz="1300" u="sng" kern="100" dirty="0">
                <a:solidFill>
                  <a:schemeClr val="bg1"/>
                </a:solidFill>
                <a:effectLst/>
                <a:latin typeface="Arial" panose="020B0604020202020204" pitchFamily="34" charset="0"/>
                <a:ea typeface="Calibri" panose="020F0502020204030204" pitchFamily="34" charset="0"/>
                <a:cs typeface="Arial" panose="020B0604020202020204" pitchFamily="34" charset="0"/>
                <a:hlinkClick r:id="rId16">
                  <a:extLst>
                    <a:ext uri="{A12FA001-AC4F-418D-AE19-62706E023703}">
                      <ahyp:hlinkClr xmlns:ahyp="http://schemas.microsoft.com/office/drawing/2018/hyperlinkcolor" val="tx"/>
                    </a:ext>
                  </a:extLst>
                </a:hlinkClick>
              </a:rPr>
              <a:t>Available at</a:t>
            </a:r>
            <a:r>
              <a:rPr lang="en-US" sz="1300" kern="100" dirty="0">
                <a:solidFill>
                  <a:schemeClr val="bg1"/>
                </a:solidFill>
                <a:effectLst/>
                <a:latin typeface="Arial" panose="020B0604020202020204" pitchFamily="34" charset="0"/>
                <a:ea typeface="Calibri" panose="020F0502020204030204" pitchFamily="34" charset="0"/>
                <a:cs typeface="Arial" panose="020B0604020202020204" pitchFamily="34" charset="0"/>
              </a:rPr>
              <a:t>]</a:t>
            </a:r>
          </a:p>
          <a:p>
            <a:pPr marR="0" lvl="0">
              <a:spcBef>
                <a:spcPts val="0"/>
              </a:spcBef>
              <a:spcAft>
                <a:spcPts val="0"/>
              </a:spcAft>
              <a:buClr>
                <a:srgbClr val="000000"/>
              </a:buClr>
              <a:buSzPts val="1100"/>
              <a:buFont typeface="+mj-lt"/>
              <a:buAutoNum type="arabicPeriod" startAt="16"/>
            </a:pPr>
            <a:endParaRPr lang="en-US" sz="1300" dirty="0">
              <a:solidFill>
                <a:schemeClr val="bg1"/>
              </a:solidFill>
              <a:effectLst/>
              <a:latin typeface="Arial" panose="020B0604020202020204" pitchFamily="34" charset="0"/>
              <a:ea typeface="Yu Mincho" panose="02020400000000000000" pitchFamily="18" charset="-128"/>
              <a:cs typeface="Arial" panose="020B0604020202020204" pitchFamily="34" charset="0"/>
            </a:endParaRPr>
          </a:p>
          <a:p>
            <a:pPr marR="0" lvl="0">
              <a:lnSpc>
                <a:spcPct val="107000"/>
              </a:lnSpc>
              <a:spcBef>
                <a:spcPts val="0"/>
              </a:spcBef>
              <a:spcAft>
                <a:spcPts val="0"/>
              </a:spcAft>
              <a:buFont typeface="+mj-lt"/>
              <a:buAutoNum type="arabicPeriod" startAt="16"/>
            </a:pPr>
            <a:endParaRPr lang="en-US" sz="1300" dirty="0">
              <a:solidFill>
                <a:schemeClr val="bg1"/>
              </a:solidFill>
              <a:effectLst/>
              <a:latin typeface="Arial" panose="020B0604020202020204" pitchFamily="34" charset="0"/>
              <a:ea typeface="Calibri" panose="020F0502020204030204" pitchFamily="34" charset="0"/>
              <a:cs typeface="Arial" panose="020B0604020202020204" pitchFamily="34" charset="0"/>
            </a:endParaRPr>
          </a:p>
        </p:txBody>
      </p:sp>
    </p:spTree>
    <p:custDataLst>
      <p:tags r:id="rId1"/>
    </p:custDataLst>
    <p:extLst>
      <p:ext uri="{BB962C8B-B14F-4D97-AF65-F5344CB8AC3E}">
        <p14:creationId xmlns:p14="http://schemas.microsoft.com/office/powerpoint/2010/main" val="294917953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9BC67025-0251-482B-BC3E-6385C2FCB8EE}"/>
              </a:ext>
            </a:extLst>
          </p:cNvPr>
          <p:cNvSpPr>
            <a:spLocks noGrp="1"/>
          </p:cNvSpPr>
          <p:nvPr>
            <p:ph type="title"/>
          </p:nvPr>
        </p:nvSpPr>
        <p:spPr>
          <a:xfrm>
            <a:off x="963084" y="1435101"/>
            <a:ext cx="10363200" cy="1362075"/>
          </a:xfrm>
        </p:spPr>
        <p:txBody>
          <a:bodyPr>
            <a:normAutofit/>
          </a:bodyPr>
          <a:lstStyle/>
          <a:p>
            <a:pPr algn="ctr"/>
            <a:r>
              <a:rPr lang="en-US" dirty="0"/>
              <a:t>Intraoperative Awareness during Rhinoplasty</a:t>
            </a:r>
          </a:p>
        </p:txBody>
      </p:sp>
      <p:sp>
        <p:nvSpPr>
          <p:cNvPr id="6" name="Text Placeholder 5">
            <a:extLst>
              <a:ext uri="{FF2B5EF4-FFF2-40B4-BE49-F238E27FC236}">
                <a16:creationId xmlns:a16="http://schemas.microsoft.com/office/drawing/2014/main" id="{22ECA5D0-779C-40D7-B73E-F610BB1FD756}"/>
              </a:ext>
            </a:extLst>
          </p:cNvPr>
          <p:cNvSpPr>
            <a:spLocks noGrp="1"/>
          </p:cNvSpPr>
          <p:nvPr>
            <p:ph type="body" idx="1"/>
          </p:nvPr>
        </p:nvSpPr>
        <p:spPr>
          <a:xfrm>
            <a:off x="1681664" y="4013771"/>
            <a:ext cx="9040231" cy="1736035"/>
          </a:xfrm>
        </p:spPr>
        <p:txBody>
          <a:bodyPr>
            <a:noAutofit/>
          </a:bodyPr>
          <a:lstStyle/>
          <a:p>
            <a:pPr algn="ctr"/>
            <a:endParaRPr lang="en-US" sz="2800" dirty="0"/>
          </a:p>
          <a:p>
            <a:pPr algn="ctr" fontAlgn="base"/>
            <a:r>
              <a:rPr lang="en-US" sz="2400" dirty="0"/>
              <a:t>A case of intraoperative awareness during elective surgery, highlighting the importance of validating and addressing the patient’s experience, including addressing symptoms of post-traumatic stress syndrome.</a:t>
            </a:r>
          </a:p>
        </p:txBody>
      </p:sp>
      <p:sp>
        <p:nvSpPr>
          <p:cNvPr id="4" name="Slide Number Placeholder 3">
            <a:extLst>
              <a:ext uri="{FF2B5EF4-FFF2-40B4-BE49-F238E27FC236}">
                <a16:creationId xmlns:a16="http://schemas.microsoft.com/office/drawing/2014/main" id="{102A91A6-7964-4699-9DD8-61D891C178B0}"/>
              </a:ext>
            </a:extLst>
          </p:cNvPr>
          <p:cNvSpPr>
            <a:spLocks noGrp="1"/>
          </p:cNvSpPr>
          <p:nvPr>
            <p:ph type="sldNum" sz="quarter" idx="12"/>
          </p:nvPr>
        </p:nvSpPr>
        <p:spPr/>
        <p:txBody>
          <a:bodyPr/>
          <a:lstStyle/>
          <a:p>
            <a:fld id="{BDAF931E-EB67-594E-ACA8-DBD6EC3CDB9B}" type="slidenum">
              <a:rPr lang="en-US" smtClean="0"/>
              <a:pPr/>
              <a:t>4</a:t>
            </a:fld>
            <a:endParaRPr lang="en-US"/>
          </a:p>
        </p:txBody>
      </p:sp>
    </p:spTree>
    <p:custDataLst>
      <p:tags r:id="rId1"/>
    </p:custDataLst>
    <p:extLst>
      <p:ext uri="{BB962C8B-B14F-4D97-AF65-F5344CB8AC3E}">
        <p14:creationId xmlns:p14="http://schemas.microsoft.com/office/powerpoint/2010/main" val="132872906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gradFill>
          <a:gsLst>
            <a:gs pos="100000">
              <a:schemeClr val="accent5">
                <a:alpha val="91000"/>
                <a:lumMod val="72000"/>
                <a:lumOff val="28000"/>
              </a:schemeClr>
            </a:gs>
            <a:gs pos="84000">
              <a:schemeClr val="accent1"/>
            </a:gs>
            <a:gs pos="45000">
              <a:schemeClr val="accent1">
                <a:lumMod val="75000"/>
              </a:schemeClr>
            </a:gs>
            <a:gs pos="0">
              <a:schemeClr val="accent1">
                <a:lumMod val="50000"/>
              </a:schemeClr>
            </a:gs>
          </a:gsLst>
          <a:lin ang="5400000" scaled="1"/>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a:t>Case Details (1)</a:t>
            </a:r>
            <a:endParaRPr lang="en-US">
              <a:solidFill>
                <a:schemeClr val="bg1"/>
              </a:solidFill>
            </a:endParaRPr>
          </a:p>
        </p:txBody>
      </p:sp>
      <p:sp>
        <p:nvSpPr>
          <p:cNvPr id="3" name="Content Placeholder 2"/>
          <p:cNvSpPr>
            <a:spLocks noGrp="1"/>
          </p:cNvSpPr>
          <p:nvPr>
            <p:ph idx="1"/>
          </p:nvPr>
        </p:nvSpPr>
        <p:spPr>
          <a:xfrm>
            <a:off x="488372" y="1057619"/>
            <a:ext cx="11364925" cy="5540939"/>
          </a:xfrm>
        </p:spPr>
        <p:txBody>
          <a:bodyPr vert="horz" lIns="91440" tIns="45720" rIns="91440" bIns="45720" rtlCol="0" anchor="t">
            <a:noAutofit/>
          </a:bodyPr>
          <a:lstStyle/>
          <a:p>
            <a:r>
              <a:rPr lang="en-US" sz="2400" b="0" i="0" dirty="0">
                <a:solidFill>
                  <a:schemeClr val="bg1"/>
                </a:solidFill>
                <a:effectLst/>
              </a:rPr>
              <a:t>A 33-year-old woman in good physical health presented to the hospital for elective rhinoplasty. </a:t>
            </a:r>
          </a:p>
          <a:p>
            <a:r>
              <a:rPr lang="en-US" sz="2400" b="0" i="0" dirty="0">
                <a:solidFill>
                  <a:schemeClr val="bg1"/>
                </a:solidFill>
                <a:effectLst/>
              </a:rPr>
              <a:t>During the operation, she became aware that she was awake. She heard the conversation among the surgical team members and felt pressure on bone in her nose, but she did not feel pain. The patient also felt that the breathing tube was pushed up against the inside of her throat, impeding her ability to breathe. She was unable to move but recalls making a “monumental effort” to utter a small groaning noise, which alerted the surgeon to the fact that she was awake.</a:t>
            </a:r>
            <a:r>
              <a:rPr lang="en-US" sz="2400" dirty="0">
                <a:solidFill>
                  <a:schemeClr val="bg1"/>
                </a:solidFill>
              </a:rPr>
              <a:t> </a:t>
            </a:r>
            <a:endParaRPr lang="en-US" sz="2400" b="0" i="0" dirty="0">
              <a:solidFill>
                <a:schemeClr val="bg1"/>
              </a:solidFill>
              <a:effectLst/>
            </a:endParaRPr>
          </a:p>
          <a:p>
            <a:r>
              <a:rPr lang="en-US" sz="2400" b="0" i="0" dirty="0">
                <a:solidFill>
                  <a:schemeClr val="bg1"/>
                </a:solidFill>
                <a:effectLst/>
              </a:rPr>
              <a:t>She heard the surgeon verbally acknowledge her condition and offer reassurance that the operation was almost over. </a:t>
            </a:r>
          </a:p>
          <a:p>
            <a:r>
              <a:rPr lang="en-US" sz="2400" b="0" i="0" dirty="0">
                <a:solidFill>
                  <a:schemeClr val="bg1"/>
                </a:solidFill>
                <a:effectLst/>
              </a:rPr>
              <a:t>It was her impression that the surgeon rushed to finish the operation while full anesthesia was restored, and she later awoke in the recovery room without complications. </a:t>
            </a:r>
            <a:endParaRPr lang="en-US" sz="2400" dirty="0">
              <a:solidFill>
                <a:schemeClr val="bg1"/>
              </a:solidFill>
            </a:endParaRPr>
          </a:p>
        </p:txBody>
      </p:sp>
      <p:sp>
        <p:nvSpPr>
          <p:cNvPr id="4" name="Slide Number Placeholder 3"/>
          <p:cNvSpPr>
            <a:spLocks noGrp="1"/>
          </p:cNvSpPr>
          <p:nvPr>
            <p:ph type="sldNum" sz="quarter" idx="10"/>
          </p:nvPr>
        </p:nvSpPr>
        <p:spPr>
          <a:xfrm>
            <a:off x="1707500" y="6411096"/>
            <a:ext cx="2133600" cy="365125"/>
          </a:xfrm>
        </p:spPr>
        <p:txBody>
          <a:bodyPr/>
          <a:lstStyle/>
          <a:p>
            <a:fld id="{BDAF931E-EB67-594E-ACA8-DBD6EC3CDB9B}" type="slidenum">
              <a:rPr lang="en-US" smtClean="0">
                <a:solidFill>
                  <a:srgbClr val="0082BA">
                    <a:lumMod val="50000"/>
                  </a:srgbClr>
                </a:solidFill>
              </a:rPr>
              <a:pPr/>
              <a:t>5</a:t>
            </a:fld>
            <a:endParaRPr lang="en-US">
              <a:solidFill>
                <a:srgbClr val="0082BA">
                  <a:lumMod val="50000"/>
                </a:srgbClr>
              </a:solidFill>
            </a:endParaRPr>
          </a:p>
        </p:txBody>
      </p:sp>
    </p:spTree>
    <p:custDataLst>
      <p:tags r:id="rId2"/>
    </p:custDataLst>
    <p:extLst>
      <p:ext uri="{BB962C8B-B14F-4D97-AF65-F5344CB8AC3E}">
        <p14:creationId xmlns:p14="http://schemas.microsoft.com/office/powerpoint/2010/main" val="1759357279"/>
      </p:ext>
    </p:extLst>
  </p:cSld>
  <p:clrMapOvr>
    <a:overrideClrMapping bg1="lt1" tx1="dk1" bg2="lt2" tx2="dk2" accent1="accent1" accent2="accent2" accent3="accent3" accent4="accent4" accent5="accent5" accent6="accent6" hlink="hlink" folHlink="folHlink"/>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a:t>Case Details (2)</a:t>
            </a:r>
            <a:endParaRPr lang="en-US">
              <a:solidFill>
                <a:schemeClr val="bg1"/>
              </a:solidFill>
            </a:endParaRPr>
          </a:p>
        </p:txBody>
      </p:sp>
      <p:sp>
        <p:nvSpPr>
          <p:cNvPr id="3" name="Content Placeholder 2"/>
          <p:cNvSpPr>
            <a:spLocks noGrp="1"/>
          </p:cNvSpPr>
          <p:nvPr>
            <p:ph idx="1"/>
          </p:nvPr>
        </p:nvSpPr>
        <p:spPr>
          <a:xfrm>
            <a:off x="261849" y="1105244"/>
            <a:ext cx="11528210" cy="5475624"/>
          </a:xfrm>
        </p:spPr>
        <p:txBody>
          <a:bodyPr vert="horz" lIns="91440" tIns="45720" rIns="91440" bIns="45720" rtlCol="0" anchor="t">
            <a:noAutofit/>
          </a:bodyPr>
          <a:lstStyle/>
          <a:p>
            <a:r>
              <a:rPr lang="en-US" sz="2400" b="0" i="0" dirty="0">
                <a:solidFill>
                  <a:schemeClr val="bg1"/>
                </a:solidFill>
                <a:effectLst/>
              </a:rPr>
              <a:t>During the first follow-up visit, the surgeon did not address the situation, so the patient brought it up at the end of the visit. </a:t>
            </a:r>
          </a:p>
          <a:p>
            <a:r>
              <a:rPr lang="en-US" sz="2400" b="0" i="0" dirty="0">
                <a:solidFill>
                  <a:schemeClr val="bg1"/>
                </a:solidFill>
                <a:effectLst/>
              </a:rPr>
              <a:t>The surgeon seemed surprised and embarrassed that the patient remembered waking up during the operation but could not explain what happened.</a:t>
            </a:r>
            <a:endParaRPr lang="en-US" sz="2000" dirty="0">
              <a:solidFill>
                <a:schemeClr val="bg1"/>
              </a:solidFill>
            </a:endParaRPr>
          </a:p>
        </p:txBody>
      </p:sp>
      <p:sp>
        <p:nvSpPr>
          <p:cNvPr id="4" name="Slide Number Placeholder 3"/>
          <p:cNvSpPr>
            <a:spLocks noGrp="1"/>
          </p:cNvSpPr>
          <p:nvPr>
            <p:ph type="sldNum" sz="quarter" idx="10"/>
          </p:nvPr>
        </p:nvSpPr>
        <p:spPr>
          <a:xfrm>
            <a:off x="1707500" y="6411096"/>
            <a:ext cx="2133600" cy="365125"/>
          </a:xfrm>
        </p:spPr>
        <p:txBody>
          <a:bodyPr/>
          <a:lstStyle/>
          <a:p>
            <a:fld id="{BDAF931E-EB67-594E-ACA8-DBD6EC3CDB9B}" type="slidenum">
              <a:rPr lang="en-US" smtClean="0">
                <a:solidFill>
                  <a:srgbClr val="0082BA">
                    <a:lumMod val="50000"/>
                  </a:srgbClr>
                </a:solidFill>
              </a:rPr>
              <a:pPr/>
              <a:t>6</a:t>
            </a:fld>
            <a:endParaRPr lang="en-US">
              <a:solidFill>
                <a:srgbClr val="0082BA">
                  <a:lumMod val="50000"/>
                </a:srgbClr>
              </a:solidFill>
            </a:endParaRPr>
          </a:p>
        </p:txBody>
      </p:sp>
    </p:spTree>
    <p:custDataLst>
      <p:tags r:id="rId1"/>
    </p:custDataLst>
    <p:extLst>
      <p:ext uri="{BB962C8B-B14F-4D97-AF65-F5344CB8AC3E}">
        <p14:creationId xmlns:p14="http://schemas.microsoft.com/office/powerpoint/2010/main" val="220060492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9BC67025-0251-482B-BC3E-6385C2FCB8EE}"/>
              </a:ext>
            </a:extLst>
          </p:cNvPr>
          <p:cNvSpPr>
            <a:spLocks noGrp="1"/>
          </p:cNvSpPr>
          <p:nvPr>
            <p:ph type="title"/>
          </p:nvPr>
        </p:nvSpPr>
        <p:spPr>
          <a:xfrm>
            <a:off x="433494" y="1130301"/>
            <a:ext cx="11213675" cy="1362075"/>
          </a:xfrm>
        </p:spPr>
        <p:txBody>
          <a:bodyPr>
            <a:noAutofit/>
          </a:bodyPr>
          <a:lstStyle/>
          <a:p>
            <a:pPr algn="ctr"/>
            <a:r>
              <a:rPr lang="en-US" sz="3600" dirty="0"/>
              <a:t>Intraoperative Awareness during Rhinoplasty</a:t>
            </a:r>
            <a:endParaRPr lang="en-US" sz="3200" dirty="0"/>
          </a:p>
        </p:txBody>
      </p:sp>
      <p:sp>
        <p:nvSpPr>
          <p:cNvPr id="6" name="Text Placeholder 5">
            <a:extLst>
              <a:ext uri="{FF2B5EF4-FFF2-40B4-BE49-F238E27FC236}">
                <a16:creationId xmlns:a16="http://schemas.microsoft.com/office/drawing/2014/main" id="{22ECA5D0-779C-40D7-B73E-F610BB1FD756}"/>
              </a:ext>
            </a:extLst>
          </p:cNvPr>
          <p:cNvSpPr>
            <a:spLocks noGrp="1"/>
          </p:cNvSpPr>
          <p:nvPr>
            <p:ph type="body" idx="1"/>
          </p:nvPr>
        </p:nvSpPr>
        <p:spPr>
          <a:xfrm>
            <a:off x="754380" y="3568633"/>
            <a:ext cx="10892789" cy="2100002"/>
          </a:xfrm>
        </p:spPr>
        <p:txBody>
          <a:bodyPr>
            <a:noAutofit/>
          </a:bodyPr>
          <a:lstStyle/>
          <a:p>
            <a:pPr algn="ctr"/>
            <a:r>
              <a:rPr lang="en-US" sz="3600" b="1" dirty="0">
                <a:solidFill>
                  <a:srgbClr val="FFEFBF"/>
                </a:solidFill>
              </a:rPr>
              <a:t>THE COMMENTARY</a:t>
            </a:r>
          </a:p>
          <a:p>
            <a:pPr algn="ctr"/>
            <a:r>
              <a:rPr lang="en-US" sz="3200" dirty="0"/>
              <a:t>By Christian </a:t>
            </a:r>
            <a:r>
              <a:rPr lang="en-US" sz="3200" dirty="0" err="1"/>
              <a:t>Bohringer</a:t>
            </a:r>
            <a:r>
              <a:rPr lang="en-US" sz="3200" dirty="0"/>
              <a:t>, MBBS and </a:t>
            </a:r>
            <a:r>
              <a:rPr lang="en-US" sz="3200" dirty="0" err="1"/>
              <a:t>Jaijeet</a:t>
            </a:r>
            <a:r>
              <a:rPr lang="en-US" sz="3200" dirty="0"/>
              <a:t> Toor, MD</a:t>
            </a:r>
          </a:p>
        </p:txBody>
      </p:sp>
      <p:sp>
        <p:nvSpPr>
          <p:cNvPr id="4" name="Slide Number Placeholder 3">
            <a:extLst>
              <a:ext uri="{FF2B5EF4-FFF2-40B4-BE49-F238E27FC236}">
                <a16:creationId xmlns:a16="http://schemas.microsoft.com/office/drawing/2014/main" id="{102A91A6-7964-4699-9DD8-61D891C178B0}"/>
              </a:ext>
            </a:extLst>
          </p:cNvPr>
          <p:cNvSpPr>
            <a:spLocks noGrp="1"/>
          </p:cNvSpPr>
          <p:nvPr>
            <p:ph type="sldNum" sz="quarter" idx="12"/>
          </p:nvPr>
        </p:nvSpPr>
        <p:spPr/>
        <p:txBody>
          <a:bodyPr/>
          <a:lstStyle/>
          <a:p>
            <a:fld id="{BDAF931E-EB67-594E-ACA8-DBD6EC3CDB9B}" type="slidenum">
              <a:rPr lang="en-US" smtClean="0"/>
              <a:pPr/>
              <a:t>7</a:t>
            </a:fld>
            <a:endParaRPr lang="en-US"/>
          </a:p>
        </p:txBody>
      </p:sp>
    </p:spTree>
    <p:custDataLst>
      <p:tags r:id="rId1"/>
    </p:custDataLst>
    <p:extLst>
      <p:ext uri="{BB962C8B-B14F-4D97-AF65-F5344CB8AC3E}">
        <p14:creationId xmlns:p14="http://schemas.microsoft.com/office/powerpoint/2010/main" val="130365280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9BC67025-0251-482B-BC3E-6385C2FCB8EE}"/>
              </a:ext>
            </a:extLst>
          </p:cNvPr>
          <p:cNvSpPr>
            <a:spLocks noGrp="1"/>
          </p:cNvSpPr>
          <p:nvPr>
            <p:ph type="title"/>
          </p:nvPr>
        </p:nvSpPr>
        <p:spPr>
          <a:xfrm>
            <a:off x="914400" y="2747962"/>
            <a:ext cx="10363200" cy="1362075"/>
          </a:xfrm>
        </p:spPr>
        <p:txBody>
          <a:bodyPr>
            <a:noAutofit/>
          </a:bodyPr>
          <a:lstStyle/>
          <a:p>
            <a:pPr algn="ctr"/>
            <a:r>
              <a:rPr lang="en-US" dirty="0"/>
              <a:t>Background</a:t>
            </a:r>
            <a:endParaRPr lang="en-US" cap="none" dirty="0"/>
          </a:p>
        </p:txBody>
      </p:sp>
      <p:sp>
        <p:nvSpPr>
          <p:cNvPr id="4" name="Slide Number Placeholder 3">
            <a:extLst>
              <a:ext uri="{FF2B5EF4-FFF2-40B4-BE49-F238E27FC236}">
                <a16:creationId xmlns:a16="http://schemas.microsoft.com/office/drawing/2014/main" id="{102A91A6-7964-4699-9DD8-61D891C178B0}"/>
              </a:ext>
            </a:extLst>
          </p:cNvPr>
          <p:cNvSpPr>
            <a:spLocks noGrp="1"/>
          </p:cNvSpPr>
          <p:nvPr>
            <p:ph type="sldNum" sz="quarter" idx="12"/>
          </p:nvPr>
        </p:nvSpPr>
        <p:spPr/>
        <p:txBody>
          <a:bodyPr/>
          <a:lstStyle/>
          <a:p>
            <a:fld id="{BDAF931E-EB67-594E-ACA8-DBD6EC3CDB9B}" type="slidenum">
              <a:rPr lang="en-US" smtClean="0"/>
              <a:pPr/>
              <a:t>8</a:t>
            </a:fld>
            <a:endParaRPr lang="en-US"/>
          </a:p>
        </p:txBody>
      </p:sp>
    </p:spTree>
    <p:custDataLst>
      <p:tags r:id="rId1"/>
    </p:custDataLst>
    <p:extLst>
      <p:ext uri="{BB962C8B-B14F-4D97-AF65-F5344CB8AC3E}">
        <p14:creationId xmlns:p14="http://schemas.microsoft.com/office/powerpoint/2010/main" val="117203505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Background (1)</a:t>
            </a:r>
            <a:endParaRPr lang="en-US" dirty="0">
              <a:solidFill>
                <a:schemeClr val="bg1"/>
              </a:solidFill>
            </a:endParaRPr>
          </a:p>
        </p:txBody>
      </p:sp>
      <p:sp>
        <p:nvSpPr>
          <p:cNvPr id="3" name="Content Placeholder 2"/>
          <p:cNvSpPr>
            <a:spLocks noGrp="1"/>
          </p:cNvSpPr>
          <p:nvPr>
            <p:ph idx="1"/>
          </p:nvPr>
        </p:nvSpPr>
        <p:spPr>
          <a:xfrm>
            <a:off x="488372" y="1057619"/>
            <a:ext cx="11364925" cy="5540939"/>
          </a:xfrm>
        </p:spPr>
        <p:txBody>
          <a:bodyPr vert="horz" lIns="91440" tIns="45720" rIns="91440" bIns="45720" rtlCol="0" anchor="t">
            <a:noAutofit/>
          </a:bodyPr>
          <a:lstStyle/>
          <a:p>
            <a:r>
              <a:rPr lang="en-US" sz="2200" kern="100" dirty="0">
                <a:effectLst/>
                <a:latin typeface="Arial" panose="020B0604020202020204" pitchFamily="34" charset="0"/>
                <a:ea typeface="Calibri" panose="020F0502020204030204" pitchFamily="34" charset="0"/>
                <a:cs typeface="Arial" panose="020B0604020202020204" pitchFamily="34" charset="0"/>
              </a:rPr>
              <a:t>Awareness under anesthesia during surgical procedures is an uncommon event. The incidence has been estimated to vary between 1 in 19,000 and 2 in 1,000 anesthetic administrations.</a:t>
            </a:r>
            <a:r>
              <a:rPr lang="en-US" sz="2200" kern="100" baseline="30000" dirty="0">
                <a:effectLst/>
                <a:latin typeface="Arial" panose="020B0604020202020204" pitchFamily="34" charset="0"/>
                <a:ea typeface="Calibri" panose="020F0502020204030204" pitchFamily="34" charset="0"/>
                <a:cs typeface="Arial" panose="020B0604020202020204" pitchFamily="34" charset="0"/>
              </a:rPr>
              <a:t>1,2</a:t>
            </a:r>
            <a:r>
              <a:rPr lang="en-US" sz="2200" kern="100" dirty="0">
                <a:effectLst/>
                <a:latin typeface="Arial" panose="020B0604020202020204" pitchFamily="34" charset="0"/>
                <a:ea typeface="Calibri" panose="020F0502020204030204" pitchFamily="34" charset="0"/>
                <a:cs typeface="Arial" panose="020B0604020202020204" pitchFamily="34" charset="0"/>
              </a:rPr>
              <a:t> </a:t>
            </a:r>
          </a:p>
          <a:p>
            <a:r>
              <a:rPr lang="en-US" sz="2200" kern="100" dirty="0">
                <a:effectLst/>
                <a:ea typeface="Calibri" panose="020F0502020204030204" pitchFamily="34" charset="0"/>
              </a:rPr>
              <a:t>About 20% of awareness episodes occur near the end of the procedure, as in this case.</a:t>
            </a:r>
            <a:r>
              <a:rPr lang="en-US" sz="2200" kern="100" baseline="30000" dirty="0">
                <a:effectLst/>
                <a:ea typeface="Calibri" panose="020F0502020204030204" pitchFamily="34" charset="0"/>
              </a:rPr>
              <a:t>3</a:t>
            </a:r>
            <a:r>
              <a:rPr lang="en-US" sz="2200" kern="100" baseline="30000" dirty="0">
                <a:ea typeface="Calibri" panose="020F0502020204030204" pitchFamily="34" charset="0"/>
              </a:rPr>
              <a:t> </a:t>
            </a:r>
            <a:endParaRPr lang="en-US" sz="2200" kern="100" baseline="30000" dirty="0">
              <a:effectLst/>
              <a:latin typeface="Arial" panose="020B0604020202020204" pitchFamily="34" charset="0"/>
              <a:ea typeface="Calibri" panose="020F0502020204030204" pitchFamily="34" charset="0"/>
              <a:cs typeface="Arial" panose="020B0604020202020204" pitchFamily="34" charset="0"/>
            </a:endParaRPr>
          </a:p>
          <a:p>
            <a:r>
              <a:rPr lang="en-US" sz="2200" kern="100" dirty="0">
                <a:effectLst/>
                <a:ea typeface="Calibri" panose="020F0502020204030204" pitchFamily="34" charset="0"/>
              </a:rPr>
              <a:t>Anesthesia care professionals are aware of the problem, and they carefully monitor every patient for signs of inadequate depth of anesthesia.</a:t>
            </a:r>
            <a:r>
              <a:rPr lang="en-US" sz="2200" kern="100" baseline="30000" dirty="0">
                <a:effectLst/>
                <a:ea typeface="Calibri" panose="020F0502020204030204" pitchFamily="34" charset="0"/>
              </a:rPr>
              <a:t>4</a:t>
            </a:r>
            <a:r>
              <a:rPr lang="en-US" sz="2200" kern="100" dirty="0">
                <a:ea typeface="Calibri" panose="020F0502020204030204" pitchFamily="34" charset="0"/>
              </a:rPr>
              <a:t> </a:t>
            </a:r>
            <a:r>
              <a:rPr lang="en-US" sz="2200" kern="100" dirty="0">
                <a:effectLst/>
                <a:ea typeface="Calibri" panose="020F0502020204030204" pitchFamily="34" charset="0"/>
              </a:rPr>
              <a:t>Unintended episodes of awareness are therefore </a:t>
            </a:r>
            <a:r>
              <a:rPr lang="en-US" sz="2200" kern="100" dirty="0">
                <a:ea typeface="Calibri" panose="020F0502020204030204" pitchFamily="34" charset="0"/>
              </a:rPr>
              <a:t>related to </a:t>
            </a:r>
            <a:r>
              <a:rPr lang="en-US" sz="2200" kern="100" dirty="0">
                <a:effectLst/>
                <a:ea typeface="Calibri" panose="020F0502020204030204" pitchFamily="34" charset="0"/>
              </a:rPr>
              <a:t>anesthesia </a:t>
            </a:r>
            <a:r>
              <a:rPr lang="en-US" sz="2200" kern="100" dirty="0">
                <a:ea typeface="Calibri" panose="020F0502020204030204" pitchFamily="34" charset="0"/>
              </a:rPr>
              <a:t>management </a:t>
            </a:r>
            <a:r>
              <a:rPr lang="en-US" sz="2200" kern="100" dirty="0">
                <a:effectLst/>
                <a:ea typeface="Calibri" panose="020F0502020204030204" pitchFamily="34" charset="0"/>
              </a:rPr>
              <a:t>rather than the </a:t>
            </a:r>
            <a:r>
              <a:rPr lang="en-US" sz="2200" kern="100" dirty="0">
                <a:ea typeface="Calibri" panose="020F0502020204030204" pitchFamily="34" charset="0"/>
              </a:rPr>
              <a:t>operation or surgeon</a:t>
            </a:r>
            <a:r>
              <a:rPr lang="en-US" sz="2200" kern="100" dirty="0">
                <a:effectLst/>
                <a:ea typeface="Calibri" panose="020F0502020204030204" pitchFamily="34" charset="0"/>
              </a:rPr>
              <a:t>.</a:t>
            </a:r>
            <a:r>
              <a:rPr lang="en-US" sz="2200" kern="100" dirty="0">
                <a:ea typeface="Calibri" panose="020F0502020204030204" pitchFamily="34" charset="0"/>
              </a:rPr>
              <a:t> </a:t>
            </a:r>
            <a:endParaRPr lang="en-US" sz="2200" kern="100">
              <a:latin typeface="Calibri"/>
              <a:ea typeface="Calibri" panose="020F0502020204030204" pitchFamily="34" charset="0"/>
              <a:cs typeface="Arial" panose="020B0604020202020204" pitchFamily="34" charset="0"/>
            </a:endParaRPr>
          </a:p>
          <a:p>
            <a:r>
              <a:rPr lang="en-US" sz="2200" kern="100" dirty="0">
                <a:effectLst/>
                <a:ea typeface="Calibri" panose="020F0502020204030204" pitchFamily="34" charset="0"/>
              </a:rPr>
              <a:t>If the patient moves unexpectedly during the procedure, the surgeon should stop cutting or manipulating tissue, and give anesthesia staff the opportunity to deepen sedation so that intraoperative awareness can be avoided.</a:t>
            </a:r>
            <a:r>
              <a:rPr lang="en-US" sz="2200" kern="100" dirty="0">
                <a:ea typeface="Calibri" panose="020F0502020204030204" pitchFamily="34" charset="0"/>
              </a:rPr>
              <a:t> </a:t>
            </a:r>
            <a:endParaRPr lang="en-US" sz="2200" kern="100">
              <a:effectLst/>
              <a:latin typeface="Calibri"/>
              <a:ea typeface="Calibri" panose="020F0502020204030204" pitchFamily="34" charset="0"/>
              <a:cs typeface="Arial" panose="020B0604020202020204" pitchFamily="34" charset="0"/>
            </a:endParaRPr>
          </a:p>
          <a:p>
            <a:pPr marL="0" indent="0">
              <a:buNone/>
            </a:pPr>
            <a:endParaRPr lang="en-US" sz="2400" dirty="0">
              <a:solidFill>
                <a:schemeClr val="bg1"/>
              </a:solidFill>
            </a:endParaRPr>
          </a:p>
        </p:txBody>
      </p:sp>
      <p:sp>
        <p:nvSpPr>
          <p:cNvPr id="4" name="Slide Number Placeholder 3"/>
          <p:cNvSpPr>
            <a:spLocks noGrp="1"/>
          </p:cNvSpPr>
          <p:nvPr>
            <p:ph type="sldNum" sz="quarter" idx="10"/>
          </p:nvPr>
        </p:nvSpPr>
        <p:spPr>
          <a:xfrm>
            <a:off x="1707500" y="6411096"/>
            <a:ext cx="2133600" cy="365125"/>
          </a:xfrm>
        </p:spPr>
        <p:txBody>
          <a:bodyPr/>
          <a:lstStyle/>
          <a:p>
            <a:fld id="{BDAF931E-EB67-594E-ACA8-DBD6EC3CDB9B}" type="slidenum">
              <a:rPr lang="en-US" smtClean="0">
                <a:solidFill>
                  <a:srgbClr val="0082BA">
                    <a:lumMod val="50000"/>
                  </a:srgbClr>
                </a:solidFill>
              </a:rPr>
              <a:pPr/>
              <a:t>9</a:t>
            </a:fld>
            <a:endParaRPr lang="en-US">
              <a:solidFill>
                <a:srgbClr val="0082BA">
                  <a:lumMod val="50000"/>
                </a:srgbClr>
              </a:solidFill>
            </a:endParaRPr>
          </a:p>
        </p:txBody>
      </p:sp>
    </p:spTree>
    <p:custDataLst>
      <p:tags r:id="rId1"/>
    </p:custDataLst>
    <p:extLst>
      <p:ext uri="{BB962C8B-B14F-4D97-AF65-F5344CB8AC3E}">
        <p14:creationId xmlns:p14="http://schemas.microsoft.com/office/powerpoint/2010/main" val="1335469801"/>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DESIGN_ID_OFFICE THEME" val="t60AfChP"/>
  <p:tag name="ARTICULATE_SLIDE_COUNT" val="31"/>
  <p:tag name="ARTICULATE_PROJECT_OPEN" val="0"/>
</p:tagLst>
</file>

<file path=ppt/tags/tag1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theme1.xml><?xml version="1.0" encoding="utf-8"?>
<a:theme xmlns:a="http://schemas.openxmlformats.org/drawingml/2006/main" name="Office Theme">
  <a:themeElements>
    <a:clrScheme name="PSNet">
      <a:dk1>
        <a:srgbClr val="000000"/>
      </a:dk1>
      <a:lt1>
        <a:srgbClr val="FFFFFF"/>
      </a:lt1>
      <a:dk2>
        <a:srgbClr val="44546A"/>
      </a:dk2>
      <a:lt2>
        <a:srgbClr val="E7E6E6"/>
      </a:lt2>
      <a:accent1>
        <a:srgbClr val="0082BA"/>
      </a:accent1>
      <a:accent2>
        <a:srgbClr val="682876"/>
      </a:accent2>
      <a:accent3>
        <a:srgbClr val="DBDBDC"/>
      </a:accent3>
      <a:accent4>
        <a:srgbClr val="FED871"/>
      </a:accent4>
      <a:accent5>
        <a:srgbClr val="58A7D6"/>
      </a:accent5>
      <a:accent6>
        <a:srgbClr val="AF84B9"/>
      </a:accent6>
      <a:hlink>
        <a:srgbClr val="0563C1"/>
      </a:hlink>
      <a:folHlink>
        <a:srgbClr val="682876"/>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WebMM Slide Template-Nov 2017.potx" id="{084D9F91-CDBC-4609-B44D-9D2907DEB407}" vid="{243FBF84-3FD3-4611-9831-FEC062294AC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Override1.xml><?xml version="1.0" encoding="utf-8"?>
<a:themeOverride xmlns:a="http://schemas.openxmlformats.org/drawingml/2006/main">
  <a:clrScheme name="PSNet">
    <a:dk1>
      <a:srgbClr val="000000"/>
    </a:dk1>
    <a:lt1>
      <a:srgbClr val="FFFFFF"/>
    </a:lt1>
    <a:dk2>
      <a:srgbClr val="44546A"/>
    </a:dk2>
    <a:lt2>
      <a:srgbClr val="E7E6E6"/>
    </a:lt2>
    <a:accent1>
      <a:srgbClr val="0082BA"/>
    </a:accent1>
    <a:accent2>
      <a:srgbClr val="682876"/>
    </a:accent2>
    <a:accent3>
      <a:srgbClr val="DBDBDC"/>
    </a:accent3>
    <a:accent4>
      <a:srgbClr val="FED871"/>
    </a:accent4>
    <a:accent5>
      <a:srgbClr val="58A7D6"/>
    </a:accent5>
    <a:accent6>
      <a:srgbClr val="AF84B9"/>
    </a:accent6>
    <a:hlink>
      <a:srgbClr val="0563C1"/>
    </a:hlink>
    <a:folHlink>
      <a:srgbClr val="682876"/>
    </a:folHlink>
  </a:clr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SharedWithUsers xmlns="35db7404-a3cf-4176-aa88-e2959223dcaa">
      <UserInfo>
        <DisplayName>Meghan S Weyrich</DisplayName>
        <AccountId>13</AccountId>
        <AccountType/>
      </UserInfo>
      <UserInfo>
        <DisplayName>Patrick Romano</DisplayName>
        <AccountId>34</AccountId>
        <AccountType/>
      </UserInfo>
      <UserInfo>
        <DisplayName>Garth H. Utter</DisplayName>
        <AccountId>371</AccountId>
        <AccountType/>
      </UserInfo>
      <UserInfo>
        <DisplayName>Kristen Bettega</DisplayName>
        <AccountId>124</AccountId>
        <AccountType/>
      </UserInfo>
      <UserInfo>
        <DisplayName>Noelle Boctor</DisplayName>
        <AccountId>1291</AccountId>
        <AccountType/>
      </UserInfo>
      <UserInfo>
        <DisplayName>Amy Nichols</DisplayName>
        <AccountId>843</AccountId>
        <AccountType/>
      </UserInfo>
      <UserInfo>
        <DisplayName>Deb Bakerjian</DisplayName>
        <AccountId>6</AccountId>
        <AccountType/>
      </UserInfo>
    </SharedWithUsers>
    <TaxCatchAll xmlns="35db7404-a3cf-4176-aa88-e2959223dcaa" xsi:nil="true"/>
    <lcf76f155ced4ddcb4097134ff3c332f xmlns="2460d5cb-695c-454b-9137-a379ab2c8b6f">
      <Terms xmlns="http://schemas.microsoft.com/office/infopath/2007/PartnerControls"/>
    </lcf76f155ced4ddcb4097134ff3c332f>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46C7F33BFC31F041B89E42456A791E19" ma:contentTypeVersion="17" ma:contentTypeDescription="Create a new document." ma:contentTypeScope="" ma:versionID="24c81d82cbdbc4d926e8f7e549867b18">
  <xsd:schema xmlns:xsd="http://www.w3.org/2001/XMLSchema" xmlns:xs="http://www.w3.org/2001/XMLSchema" xmlns:p="http://schemas.microsoft.com/office/2006/metadata/properties" xmlns:ns2="2460d5cb-695c-454b-9137-a379ab2c8b6f" xmlns:ns3="35db7404-a3cf-4176-aa88-e2959223dcaa" targetNamespace="http://schemas.microsoft.com/office/2006/metadata/properties" ma:root="true" ma:fieldsID="3aeccd6f68fbc66fc5f7081c3e3056c9" ns2:_="" ns3:_="">
    <xsd:import namespace="2460d5cb-695c-454b-9137-a379ab2c8b6f"/>
    <xsd:import namespace="35db7404-a3cf-4176-aa88-e2959223dcaa"/>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3:SharedWithUsers" minOccurs="0"/>
                <xsd:element ref="ns3:SharedWithDetails" minOccurs="0"/>
                <xsd:element ref="ns2:MediaServiceDateTaken" minOccurs="0"/>
                <xsd:element ref="ns2:MediaServiceAutoTags" minOccurs="0"/>
                <xsd:element ref="ns2:MediaServiceGenerationTime" minOccurs="0"/>
                <xsd:element ref="ns2:MediaServiceEventHashCode" minOccurs="0"/>
                <xsd:element ref="ns2:MediaServiceOCR" minOccurs="0"/>
                <xsd:element ref="ns2:MediaServiceLocation" minOccurs="0"/>
                <xsd:element ref="ns2:lcf76f155ced4ddcb4097134ff3c332f" minOccurs="0"/>
                <xsd:element ref="ns3:TaxCatchAll"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460d5cb-695c-454b-9137-a379ab2c8b6f"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DateTaken" ma:index="14" nillable="true" ma:displayName="MediaServiceDateTaken" ma:hidden="true" ma:internalName="MediaServiceDateTaken" ma:readOnly="true">
      <xsd:simpleType>
        <xsd:restriction base="dms:Text"/>
      </xsd:simpleType>
    </xsd:element>
    <xsd:element name="MediaServiceAutoTags" ma:index="15" nillable="true" ma:displayName="Tags" ma:internalName="MediaServiceAutoTags" ma:readOnly="true">
      <xsd:simpleType>
        <xsd:restriction base="dms:Text"/>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OCR" ma:index="18" nillable="true" ma:displayName="Extracted Text" ma:internalName="MediaServiceOCR" ma:readOnly="true">
      <xsd:simpleType>
        <xsd:restriction base="dms:Note">
          <xsd:maxLength value="255"/>
        </xsd:restriction>
      </xsd:simpleType>
    </xsd:element>
    <xsd:element name="MediaServiceLocation" ma:index="19" nillable="true" ma:displayName="Location" ma:internalName="MediaServiceLocation" ma:readOnly="true">
      <xsd:simpleType>
        <xsd:restriction base="dms:Text"/>
      </xsd:simpleType>
    </xsd:element>
    <xsd:element name="lcf76f155ced4ddcb4097134ff3c332f" ma:index="21" nillable="true" ma:taxonomy="true" ma:internalName="lcf76f155ced4ddcb4097134ff3c332f" ma:taxonomyFieldName="MediaServiceImageTags" ma:displayName="Image Tags" ma:readOnly="false" ma:fieldId="{5cf76f15-5ced-4ddc-b409-7134ff3c332f}" ma:taxonomyMulti="true" ma:sspId="919ba80e-4ed7-42b5-a1d2-490ece9b849e"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3" nillable="true" ma:displayName="MediaServiceObjectDetectorVersions" ma:hidden="true" ma:indexed="true" ma:internalName="MediaServiceObjectDetectorVersions" ma:readOnly="true">
      <xsd:simpleType>
        <xsd:restriction base="dms:Text"/>
      </xsd:simpleType>
    </xsd:element>
    <xsd:element name="MediaServiceSearchProperties" ma:index="24"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35db7404-a3cf-4176-aa88-e2959223dcaa"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element name="TaxCatchAll" ma:index="22" nillable="true" ma:displayName="Taxonomy Catch All Column" ma:hidden="true" ma:list="{edc211e6-0b77-4b7f-9f24-28edb7686d95}" ma:internalName="TaxCatchAll" ma:showField="CatchAllData" ma:web="35db7404-a3cf-4176-aa88-e2959223dcaa">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C7585058-91B3-430C-9A8E-FFBB22DD1730}">
  <ds:schemaRefs>
    <ds:schemaRef ds:uri="35db7404-a3cf-4176-aa88-e2959223dcaa"/>
    <ds:schemaRef ds:uri="http://purl.org/dc/elements/1.1/"/>
    <ds:schemaRef ds:uri="http://schemas.microsoft.com/office/2006/metadata/properties"/>
    <ds:schemaRef ds:uri="http://schemas.openxmlformats.org/package/2006/metadata/core-properties"/>
    <ds:schemaRef ds:uri="2460d5cb-695c-454b-9137-a379ab2c8b6f"/>
    <ds:schemaRef ds:uri="http://schemas.microsoft.com/office/2006/documentManagement/types"/>
    <ds:schemaRef ds:uri="http://purl.org/dc/dcmitype/"/>
    <ds:schemaRef ds:uri="http://schemas.microsoft.com/office/infopath/2007/PartnerControls"/>
    <ds:schemaRef ds:uri="http://www.w3.org/XML/1998/namespace"/>
    <ds:schemaRef ds:uri="http://purl.org/dc/terms/"/>
  </ds:schemaRefs>
</ds:datastoreItem>
</file>

<file path=customXml/itemProps2.xml><?xml version="1.0" encoding="utf-8"?>
<ds:datastoreItem xmlns:ds="http://schemas.openxmlformats.org/officeDocument/2006/customXml" ds:itemID="{842357C9-ED55-45C0-BA3D-B8FFFDFDBA5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2460d5cb-695c-454b-9137-a379ab2c8b6f"/>
    <ds:schemaRef ds:uri="35db7404-a3cf-4176-aa88-e2959223dcaa"/>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78E05DD5-590B-4236-B645-7778AF1CB86C}">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4763</TotalTime>
  <Words>4367</Words>
  <Application>Microsoft Office PowerPoint</Application>
  <PresentationFormat>Widescreen</PresentationFormat>
  <Paragraphs>249</Paragraphs>
  <Slides>35</Slides>
  <Notes>30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35</vt:i4>
      </vt:variant>
    </vt:vector>
  </HeadingPairs>
  <TitlesOfParts>
    <vt:vector size="40" baseType="lpstr">
      <vt:lpstr>Arial</vt:lpstr>
      <vt:lpstr>Calibri</vt:lpstr>
      <vt:lpstr>Courier New</vt:lpstr>
      <vt:lpstr>Symbol</vt:lpstr>
      <vt:lpstr>Office Theme</vt:lpstr>
      <vt:lpstr>Spotlight</vt:lpstr>
      <vt:lpstr>Source and Credits</vt:lpstr>
      <vt:lpstr>Objectives</vt:lpstr>
      <vt:lpstr>Intraoperative Awareness during Rhinoplasty</vt:lpstr>
      <vt:lpstr>Case Details (1)</vt:lpstr>
      <vt:lpstr>Case Details (2)</vt:lpstr>
      <vt:lpstr>Intraoperative Awareness during Rhinoplasty</vt:lpstr>
      <vt:lpstr>Background</vt:lpstr>
      <vt:lpstr>Background (1)</vt:lpstr>
      <vt:lpstr>Background (2)</vt:lpstr>
      <vt:lpstr>Background (3)</vt:lpstr>
      <vt:lpstr>Background (4)</vt:lpstr>
      <vt:lpstr>Background (5)</vt:lpstr>
      <vt:lpstr>Background (6)</vt:lpstr>
      <vt:lpstr>Background (7)</vt:lpstr>
      <vt:lpstr>Background (8)</vt:lpstr>
      <vt:lpstr>Background (9)</vt:lpstr>
      <vt:lpstr>Background (10)</vt:lpstr>
      <vt:lpstr>Background (11)</vt:lpstr>
      <vt:lpstr>APPROACHES TO IMPROVING PATIENT SAFETY</vt:lpstr>
      <vt:lpstr>Increase the amount of anesthetic for physically active patients (1)</vt:lpstr>
      <vt:lpstr>Assess the effect of preoperative anxiolytic medication (1)</vt:lpstr>
      <vt:lpstr>Anticipate increased anesthetic requirement for patients taking sedative medications (1)</vt:lpstr>
      <vt:lpstr>Carefully evaluate the clinical signs of depth of anesthesia (1)</vt:lpstr>
      <vt:lpstr>Consider using benzodiazepines instead of neuromuscular blocking drugs in patients with previous awareness (1)</vt:lpstr>
      <vt:lpstr>Take special precaution with intravenous anesthesia (1)</vt:lpstr>
      <vt:lpstr>Consider intraoperative processed EEG monitoring (1)</vt:lpstr>
      <vt:lpstr>Kinking of the endotracheal tube (ETT) should be recognized early (1)</vt:lpstr>
      <vt:lpstr>Anesthesia should not be terminated before the end of the operation (1)</vt:lpstr>
      <vt:lpstr>The patient’s experience of awareness should be validated (1)</vt:lpstr>
      <vt:lpstr>Take Home Points</vt:lpstr>
      <vt:lpstr>Take Home Points</vt:lpstr>
      <vt:lpstr>References</vt:lpstr>
      <vt:lpstr>References</vt:lpstr>
      <vt:lpstr>References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Spotlight</dc:title>
  <dc:creator>Gupta, Kiran</dc:creator>
  <cp:lastModifiedBy>Kristen Bettega</cp:lastModifiedBy>
  <cp:revision>432</cp:revision>
  <dcterms:created xsi:type="dcterms:W3CDTF">2017-12-31T04:28:30Z</dcterms:created>
  <dcterms:modified xsi:type="dcterms:W3CDTF">2024-07-24T16:45:54Z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rticulateGUID">
    <vt:lpwstr>DB552980-304E-4FA6-AE7A-B6E8E22FBEDA</vt:lpwstr>
  </property>
  <property fmtid="{D5CDD505-2E9C-101B-9397-08002B2CF9AE}" pid="3" name="ArticulatePath">
    <vt:lpwstr>webmm.ahrq.gov.488_slideshow</vt:lpwstr>
  </property>
  <property fmtid="{D5CDD505-2E9C-101B-9397-08002B2CF9AE}" pid="4" name="ContentTypeId">
    <vt:lpwstr>0x01010046C7F33BFC31F041B89E42456A791E19</vt:lpwstr>
  </property>
  <property fmtid="{D5CDD505-2E9C-101B-9397-08002B2CF9AE}" pid="5" name="MediaServiceImageTags">
    <vt:lpwstr/>
  </property>
</Properties>
</file>