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notesSlides/notesSlide2.xml" ContentType="application/vnd.openxmlformats-officedocument.presentationml.notesSlide+xml"/>
  <Override PartName="/ppt/tags/tag5.xml" ContentType="application/vnd.openxmlformats-officedocument.presentationml.tags+xml"/>
  <Override PartName="/ppt/notesSlides/notesSlide3.xml" ContentType="application/vnd.openxmlformats-officedocument.presentationml.notesSlide+xml"/>
  <Override PartName="/ppt/theme/themeOverride1.xml" ContentType="application/vnd.openxmlformats-officedocument.themeOverride+xml"/>
  <Override PartName="/ppt/tags/tag6.xml" ContentType="application/vnd.openxmlformats-officedocument.presentationml.tags+xml"/>
  <Override PartName="/ppt/notesSlides/notesSlide4.xml" ContentType="application/vnd.openxmlformats-officedocument.presentationml.notesSlide+xml"/>
  <Override PartName="/ppt/tags/tag7.xml" ContentType="application/vnd.openxmlformats-officedocument.presentationml.tags+xml"/>
  <Override PartName="/ppt/notesSlides/notesSlide5.xml" ContentType="application/vnd.openxmlformats-officedocument.presentationml.notesSlide+xml"/>
  <Override PartName="/ppt/tags/tag8.xml" ContentType="application/vnd.openxmlformats-officedocument.presentationml.tags+xml"/>
  <Override PartName="/ppt/notesSlides/notesSlide6.xml" ContentType="application/vnd.openxmlformats-officedocument.presentationml.notesSlide+xml"/>
  <Override PartName="/ppt/tags/tag9.xml" ContentType="application/vnd.openxmlformats-officedocument.presentationml.tags+xml"/>
  <Override PartName="/ppt/notesSlides/notesSlide7.xml" ContentType="application/vnd.openxmlformats-officedocument.presentationml.notesSlide+xml"/>
  <Override PartName="/ppt/tags/tag10.xml" ContentType="application/vnd.openxmlformats-officedocument.presentationml.tags+xml"/>
  <Override PartName="/ppt/tags/tag11.xml" ContentType="application/vnd.openxmlformats-officedocument.presentationml.tags+xml"/>
  <Override PartName="/ppt/notesSlides/notesSlide8.xml" ContentType="application/vnd.openxmlformats-officedocument.presentationml.notesSlide+xml"/>
  <Override PartName="/ppt/tags/tag12.xml" ContentType="application/vnd.openxmlformats-officedocument.presentationml.tags+xml"/>
  <Override PartName="/ppt/notesSlides/notesSlide9.xml" ContentType="application/vnd.openxmlformats-officedocument.presentationml.notesSlide+xml"/>
  <Override PartName="/ppt/tags/tag13.xml" ContentType="application/vnd.openxmlformats-officedocument.presentationml.tags+xml"/>
  <Override PartName="/ppt/notesSlides/notesSlide10.xml" ContentType="application/vnd.openxmlformats-officedocument.presentationml.notesSlide+xml"/>
  <Override PartName="/ppt/tags/tag14.xml" ContentType="application/vnd.openxmlformats-officedocument.presentationml.tags+xml"/>
  <Override PartName="/ppt/notesSlides/notesSlide11.xml" ContentType="application/vnd.openxmlformats-officedocument.presentationml.notesSlide+xml"/>
  <Override PartName="/ppt/tags/tag15.xml" ContentType="application/vnd.openxmlformats-officedocument.presentationml.tags+xml"/>
  <Override PartName="/ppt/notesSlides/notesSlide12.xml" ContentType="application/vnd.openxmlformats-officedocument.presentationml.notesSlide+xml"/>
  <Override PartName="/ppt/tags/tag16.xml" ContentType="application/vnd.openxmlformats-officedocument.presentationml.tags+xml"/>
  <Override PartName="/ppt/notesSlides/notesSlide13.xml" ContentType="application/vnd.openxmlformats-officedocument.presentationml.notesSlide+xml"/>
  <Override PartName="/ppt/tags/tag17.xml" ContentType="application/vnd.openxmlformats-officedocument.presentationml.tags+xml"/>
  <Override PartName="/ppt/notesSlides/notesSlide14.xml" ContentType="application/vnd.openxmlformats-officedocument.presentationml.notesSlide+xml"/>
  <Override PartName="/ppt/tags/tag18.xml" ContentType="application/vnd.openxmlformats-officedocument.presentationml.tags+xml"/>
  <Override PartName="/ppt/notesSlides/notesSlide15.xml" ContentType="application/vnd.openxmlformats-officedocument.presentationml.notesSlide+xml"/>
  <Override PartName="/ppt/tags/tag19.xml" ContentType="application/vnd.openxmlformats-officedocument.presentationml.tags+xml"/>
  <Override PartName="/ppt/notesSlides/notesSlide16.xml" ContentType="application/vnd.openxmlformats-officedocument.presentationml.notesSlide+xml"/>
  <Override PartName="/ppt/tags/tag20.xml" ContentType="application/vnd.openxmlformats-officedocument.presentationml.tags+xml"/>
  <Override PartName="/ppt/tags/tag21.xml" ContentType="application/vnd.openxmlformats-officedocument.presentationml.tags+xml"/>
  <Override PartName="/ppt/notesSlides/notesSlide17.xml" ContentType="application/vnd.openxmlformats-officedocument.presentationml.notesSlide+xml"/>
  <Override PartName="/ppt/tags/tag22.xml" ContentType="application/vnd.openxmlformats-officedocument.presentationml.tags+xml"/>
  <Override PartName="/ppt/notesSlides/notesSlide18.xml" ContentType="application/vnd.openxmlformats-officedocument.presentationml.notesSlide+xml"/>
  <Override PartName="/ppt/tags/tag23.xml" ContentType="application/vnd.openxmlformats-officedocument.presentationml.tags+xml"/>
  <Override PartName="/ppt/notesSlides/notesSlide19.xml" ContentType="application/vnd.openxmlformats-officedocument.presentationml.notesSlide+xml"/>
  <Override PartName="/ppt/tags/tag24.xml" ContentType="application/vnd.openxmlformats-officedocument.presentationml.tags+xml"/>
  <Override PartName="/ppt/notesSlides/notesSlide20.xml" ContentType="application/vnd.openxmlformats-officedocument.presentationml.notesSlide+xml"/>
  <Override PartName="/ppt/tags/tag25.xml" ContentType="application/vnd.openxmlformats-officedocument.presentationml.tags+xml"/>
  <Override PartName="/ppt/tags/tag26.xml" ContentType="application/vnd.openxmlformats-officedocument.presentationml.tags+xml"/>
  <Override PartName="/ppt/notesSlides/notesSlide21.xml" ContentType="application/vnd.openxmlformats-officedocument.presentationml.notesSlide+xml"/>
  <Override PartName="/ppt/tags/tag27.xml" ContentType="application/vnd.openxmlformats-officedocument.presentationml.tags+xml"/>
  <Override PartName="/ppt/tags/tag28.xml" ContentType="application/vnd.openxmlformats-officedocument.presentationml.tags+xml"/>
  <Override PartName="/ppt/notesSlides/notesSlide22.xml" ContentType="application/vnd.openxmlformats-officedocument.presentationml.notesSlide+xml"/>
  <Override PartName="/ppt/tags/tag29.xml" ContentType="application/vnd.openxmlformats-officedocument.presentationml.tags+xml"/>
  <Override PartName="/ppt/tags/tag30.xml" ContentType="application/vnd.openxmlformats-officedocument.presentationml.tags+xml"/>
  <Override PartName="/ppt/notesSlides/notesSlide23.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34"/>
  </p:notesMasterIdLst>
  <p:handoutMasterIdLst>
    <p:handoutMasterId r:id="rId35"/>
  </p:handoutMasterIdLst>
  <p:sldIdLst>
    <p:sldId id="256" r:id="rId5"/>
    <p:sldId id="258" r:id="rId6"/>
    <p:sldId id="259" r:id="rId7"/>
    <p:sldId id="326" r:id="rId8"/>
    <p:sldId id="260" r:id="rId9"/>
    <p:sldId id="655" r:id="rId10"/>
    <p:sldId id="794" r:id="rId11"/>
    <p:sldId id="346" r:id="rId12"/>
    <p:sldId id="716" r:id="rId13"/>
    <p:sldId id="467" r:id="rId14"/>
    <p:sldId id="780" r:id="rId15"/>
    <p:sldId id="781" r:id="rId16"/>
    <p:sldId id="782" r:id="rId17"/>
    <p:sldId id="783" r:id="rId18"/>
    <p:sldId id="784" r:id="rId19"/>
    <p:sldId id="786" r:id="rId20"/>
    <p:sldId id="793" r:id="rId21"/>
    <p:sldId id="788" r:id="rId22"/>
    <p:sldId id="765" r:id="rId23"/>
    <p:sldId id="789" r:id="rId24"/>
    <p:sldId id="792" r:id="rId25"/>
    <p:sldId id="790" r:id="rId26"/>
    <p:sldId id="791" r:id="rId27"/>
    <p:sldId id="766" r:id="rId28"/>
    <p:sldId id="785" r:id="rId29"/>
    <p:sldId id="357" r:id="rId30"/>
    <p:sldId id="371" r:id="rId31"/>
    <p:sldId id="372" r:id="rId32"/>
    <p:sldId id="373" r:id="rId33"/>
  </p:sldIdLst>
  <p:sldSz cx="12192000" cy="6858000"/>
  <p:notesSz cx="6858000" cy="9144000"/>
  <p:custDataLst>
    <p:tags r:id="rId36"/>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8D2A22B-488B-6A7F-6A80-B6F776C0EA18}" name="Ana Enciso" initials="AE" userId="S::aenciso@ucdavis.edu::1c2f7895-291e-4249-9796-6950b257ffcc" providerId="AD"/>
  <p188:author id="{3B85634F-7CF8-DF89-0717-893BDC655555}" name="Meghan S Weyrich" initials="MW" userId="S::masoulsby@ucdavis.edu::115c1379-d329-41f9-9705-0d76207b25e3" providerId="AD"/>
  <p188:author id="{F1289C5A-9902-3F05-1AC7-D2AC87AA4163}" name="Patricia Poole" initials="PP" userId="S::plpoole@ucdavis.edu::39606d5d-5e1a-40e1-aa76-923d432a22bb"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Glee Van Loon" initials="GVL" lastIdx="9" clrIdx="0">
    <p:extLst>
      <p:ext uri="{19B8F6BF-5375-455C-9EA6-DF929625EA0E}">
        <p15:presenceInfo xmlns:p15="http://schemas.microsoft.com/office/powerpoint/2012/main" userId="S::gvanloon@ucdavis.edu::bd8c6217-3023-40a3-9dc4-e2b64e5b8a39" providerId="AD"/>
      </p:ext>
    </p:extLst>
  </p:cmAuthor>
  <p:cmAuthor id="2" name="Ana Enciso" initials="AE" lastIdx="10" clrIdx="1">
    <p:extLst>
      <p:ext uri="{19B8F6BF-5375-455C-9EA6-DF929625EA0E}">
        <p15:presenceInfo xmlns:p15="http://schemas.microsoft.com/office/powerpoint/2012/main" userId="S::aenciso@ucdavis.edu::1c2f7895-291e-4249-9796-6950b257ffcc" providerId="AD"/>
      </p:ext>
    </p:extLst>
  </p:cmAuthor>
  <p:cmAuthor id="3" name="Meghan S Weyrich" initials="MSW" lastIdx="10" clrIdx="2">
    <p:extLst>
      <p:ext uri="{19B8F6BF-5375-455C-9EA6-DF929625EA0E}">
        <p15:presenceInfo xmlns:p15="http://schemas.microsoft.com/office/powerpoint/2012/main" userId="S::masoulsby@ucdavis.edu::115c1379-d329-41f9-9705-0d76207b25e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EFBF"/>
    <a:srgbClr val="0095D7"/>
    <a:srgbClr val="81C2E3"/>
    <a:srgbClr val="0076AC"/>
    <a:srgbClr val="375963"/>
    <a:srgbClr val="426671"/>
    <a:srgbClr val="5B828E"/>
    <a:srgbClr val="93BCCA"/>
    <a:srgbClr val="78A1AE"/>
    <a:srgbClr val="59808C"/>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8A49C48-941F-4601-ADA2-C22AE834832B}" v="1" dt="2024-07-17T23:01:45.26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725" y="6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viewProps" Target="viewProps.xml"/><Relationship Id="rId21" Type="http://schemas.openxmlformats.org/officeDocument/2006/relationships/slide" Target="slides/slide17.xml"/><Relationship Id="rId34" Type="http://schemas.openxmlformats.org/officeDocument/2006/relationships/notesMaster" Target="notesMasters/notesMaster1.xml"/><Relationship Id="rId42" Type="http://schemas.microsoft.com/office/2015/10/relationships/revisionInfo" Target="revisionInfo.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ags" Target="tags/tag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handoutMaster" Target="handoutMasters/handoutMaster1.xml"/><Relationship Id="rId43" Type="http://schemas.microsoft.com/office/2018/10/relationships/authors" Target="author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95C04F6-6940-7942-AF81-7225FB53FB0E}" type="datetimeFigureOut">
              <a:rPr lang="en-US" smtClean="0"/>
              <a:pPr/>
              <a:t>7/17/2024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E863E0E-CFB3-E441-A70A-F50C01541EF9}" type="slidenum">
              <a:rPr lang="en-US" smtClean="0"/>
              <a:pPr/>
              <a:t>‹#›</a:t>
            </a:fld>
            <a:endParaRPr lang="en-US"/>
          </a:p>
        </p:txBody>
      </p:sp>
    </p:spTree>
    <p:extLst>
      <p:ext uri="{BB962C8B-B14F-4D97-AF65-F5344CB8AC3E}">
        <p14:creationId xmlns:p14="http://schemas.microsoft.com/office/powerpoint/2010/main" val="186599797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3DA3F03-027B-1140-B66A-6D2AB34964F4}" type="datetimeFigureOut">
              <a:rPr lang="en-US" smtClean="0"/>
              <a:pPr/>
              <a:t>7/17/2024</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97AB6AA-3834-9F40-B368-98ECA5ECC815}" type="slidenum">
              <a:rPr lang="en-US" smtClean="0"/>
              <a:pPr/>
              <a:t>‹#›</a:t>
            </a:fld>
            <a:endParaRPr lang="en-US"/>
          </a:p>
        </p:txBody>
      </p:sp>
    </p:spTree>
    <p:extLst>
      <p:ext uri="{BB962C8B-B14F-4D97-AF65-F5344CB8AC3E}">
        <p14:creationId xmlns:p14="http://schemas.microsoft.com/office/powerpoint/2010/main" val="1131336003"/>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97AB6AA-3834-9F40-B368-98ECA5ECC815}" type="slidenum">
              <a:rPr lang="en-US" smtClean="0"/>
              <a:pPr/>
              <a:t>1</a:t>
            </a:fld>
            <a:endParaRPr lang="en-US"/>
          </a:p>
        </p:txBody>
      </p:sp>
    </p:spTree>
    <p:extLst>
      <p:ext uri="{BB962C8B-B14F-4D97-AF65-F5344CB8AC3E}">
        <p14:creationId xmlns:p14="http://schemas.microsoft.com/office/powerpoint/2010/main" val="28368831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12</a:t>
            </a:fld>
            <a:endParaRPr lang="en-US"/>
          </a:p>
        </p:txBody>
      </p:sp>
    </p:spTree>
    <p:extLst>
      <p:ext uri="{BB962C8B-B14F-4D97-AF65-F5344CB8AC3E}">
        <p14:creationId xmlns:p14="http://schemas.microsoft.com/office/powerpoint/2010/main" val="23283469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13</a:t>
            </a:fld>
            <a:endParaRPr lang="en-US"/>
          </a:p>
        </p:txBody>
      </p:sp>
    </p:spTree>
    <p:extLst>
      <p:ext uri="{BB962C8B-B14F-4D97-AF65-F5344CB8AC3E}">
        <p14:creationId xmlns:p14="http://schemas.microsoft.com/office/powerpoint/2010/main" val="349720959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14</a:t>
            </a:fld>
            <a:endParaRPr lang="en-US"/>
          </a:p>
        </p:txBody>
      </p:sp>
    </p:spTree>
    <p:extLst>
      <p:ext uri="{BB962C8B-B14F-4D97-AF65-F5344CB8AC3E}">
        <p14:creationId xmlns:p14="http://schemas.microsoft.com/office/powerpoint/2010/main" val="355120043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15</a:t>
            </a:fld>
            <a:endParaRPr lang="en-US"/>
          </a:p>
        </p:txBody>
      </p:sp>
    </p:spTree>
    <p:extLst>
      <p:ext uri="{BB962C8B-B14F-4D97-AF65-F5344CB8AC3E}">
        <p14:creationId xmlns:p14="http://schemas.microsoft.com/office/powerpoint/2010/main" val="428226169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16</a:t>
            </a:fld>
            <a:endParaRPr lang="en-US"/>
          </a:p>
        </p:txBody>
      </p:sp>
    </p:spTree>
    <p:extLst>
      <p:ext uri="{BB962C8B-B14F-4D97-AF65-F5344CB8AC3E}">
        <p14:creationId xmlns:p14="http://schemas.microsoft.com/office/powerpoint/2010/main" val="148738959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17</a:t>
            </a:fld>
            <a:endParaRPr lang="en-US"/>
          </a:p>
        </p:txBody>
      </p:sp>
    </p:spTree>
    <p:extLst>
      <p:ext uri="{BB962C8B-B14F-4D97-AF65-F5344CB8AC3E}">
        <p14:creationId xmlns:p14="http://schemas.microsoft.com/office/powerpoint/2010/main" val="5375952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18</a:t>
            </a:fld>
            <a:endParaRPr lang="en-US"/>
          </a:p>
        </p:txBody>
      </p:sp>
    </p:spTree>
    <p:extLst>
      <p:ext uri="{BB962C8B-B14F-4D97-AF65-F5344CB8AC3E}">
        <p14:creationId xmlns:p14="http://schemas.microsoft.com/office/powerpoint/2010/main" val="222481719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20</a:t>
            </a:fld>
            <a:endParaRPr lang="en-US"/>
          </a:p>
        </p:txBody>
      </p:sp>
    </p:spTree>
    <p:extLst>
      <p:ext uri="{BB962C8B-B14F-4D97-AF65-F5344CB8AC3E}">
        <p14:creationId xmlns:p14="http://schemas.microsoft.com/office/powerpoint/2010/main" val="269335573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21</a:t>
            </a:fld>
            <a:endParaRPr lang="en-US"/>
          </a:p>
        </p:txBody>
      </p:sp>
    </p:spTree>
    <p:extLst>
      <p:ext uri="{BB962C8B-B14F-4D97-AF65-F5344CB8AC3E}">
        <p14:creationId xmlns:p14="http://schemas.microsoft.com/office/powerpoint/2010/main" val="86061687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22</a:t>
            </a:fld>
            <a:endParaRPr lang="en-US"/>
          </a:p>
        </p:txBody>
      </p:sp>
    </p:spTree>
    <p:extLst>
      <p:ext uri="{BB962C8B-B14F-4D97-AF65-F5344CB8AC3E}">
        <p14:creationId xmlns:p14="http://schemas.microsoft.com/office/powerpoint/2010/main" val="226415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97AB6AA-3834-9F40-B368-98ECA5ECC815}" type="slidenum">
              <a:rPr lang="en-US" smtClean="0"/>
              <a:pPr/>
              <a:t>3</a:t>
            </a:fld>
            <a:endParaRPr lang="en-US"/>
          </a:p>
        </p:txBody>
      </p:sp>
    </p:spTree>
    <p:extLst>
      <p:ext uri="{BB962C8B-B14F-4D97-AF65-F5344CB8AC3E}">
        <p14:creationId xmlns:p14="http://schemas.microsoft.com/office/powerpoint/2010/main" val="216506967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23</a:t>
            </a:fld>
            <a:endParaRPr lang="en-US"/>
          </a:p>
        </p:txBody>
      </p:sp>
    </p:spTree>
    <p:extLst>
      <p:ext uri="{BB962C8B-B14F-4D97-AF65-F5344CB8AC3E}">
        <p14:creationId xmlns:p14="http://schemas.microsoft.com/office/powerpoint/2010/main" val="193162723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25</a:t>
            </a:fld>
            <a:endParaRPr lang="en-US"/>
          </a:p>
        </p:txBody>
      </p:sp>
    </p:spTree>
    <p:extLst>
      <p:ext uri="{BB962C8B-B14F-4D97-AF65-F5344CB8AC3E}">
        <p14:creationId xmlns:p14="http://schemas.microsoft.com/office/powerpoint/2010/main" val="229123931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a:p>
        </p:txBody>
      </p:sp>
      <p:sp>
        <p:nvSpPr>
          <p:cNvPr id="4" name="Slide Number Placeholder 3"/>
          <p:cNvSpPr>
            <a:spLocks noGrp="1"/>
          </p:cNvSpPr>
          <p:nvPr>
            <p:ph type="sldNum" sz="quarter" idx="10"/>
          </p:nvPr>
        </p:nvSpPr>
        <p:spPr/>
        <p:txBody>
          <a:bodyPr/>
          <a:lstStyle/>
          <a:p>
            <a:fld id="{C97AB6AA-3834-9F40-B368-98ECA5ECC815}" type="slidenum">
              <a:rPr lang="en-US" smtClean="0"/>
              <a:pPr/>
              <a:t>27</a:t>
            </a:fld>
            <a:endParaRPr lang="en-US"/>
          </a:p>
        </p:txBody>
      </p:sp>
    </p:spTree>
    <p:extLst>
      <p:ext uri="{BB962C8B-B14F-4D97-AF65-F5344CB8AC3E}">
        <p14:creationId xmlns:p14="http://schemas.microsoft.com/office/powerpoint/2010/main" val="321388489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a:p>
        </p:txBody>
      </p:sp>
      <p:sp>
        <p:nvSpPr>
          <p:cNvPr id="4" name="Slide Number Placeholder 3"/>
          <p:cNvSpPr>
            <a:spLocks noGrp="1"/>
          </p:cNvSpPr>
          <p:nvPr>
            <p:ph type="sldNum" sz="quarter" idx="10"/>
          </p:nvPr>
        </p:nvSpPr>
        <p:spPr/>
        <p:txBody>
          <a:bodyPr/>
          <a:lstStyle/>
          <a:p>
            <a:fld id="{C97AB6AA-3834-9F40-B368-98ECA5ECC815}" type="slidenum">
              <a:rPr lang="en-US" smtClean="0"/>
              <a:pPr/>
              <a:t>29</a:t>
            </a:fld>
            <a:endParaRPr lang="en-US"/>
          </a:p>
        </p:txBody>
      </p:sp>
    </p:spTree>
    <p:extLst>
      <p:ext uri="{BB962C8B-B14F-4D97-AF65-F5344CB8AC3E}">
        <p14:creationId xmlns:p14="http://schemas.microsoft.com/office/powerpoint/2010/main" val="33857764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4</a:t>
            </a:fld>
            <a:endParaRPr lang="en-US"/>
          </a:p>
        </p:txBody>
      </p:sp>
    </p:spTree>
    <p:extLst>
      <p:ext uri="{BB962C8B-B14F-4D97-AF65-F5344CB8AC3E}">
        <p14:creationId xmlns:p14="http://schemas.microsoft.com/office/powerpoint/2010/main" val="30790681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5</a:t>
            </a:fld>
            <a:endParaRPr lang="en-US"/>
          </a:p>
        </p:txBody>
      </p:sp>
    </p:spTree>
    <p:extLst>
      <p:ext uri="{BB962C8B-B14F-4D97-AF65-F5344CB8AC3E}">
        <p14:creationId xmlns:p14="http://schemas.microsoft.com/office/powerpoint/2010/main" val="3027244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6</a:t>
            </a:fld>
            <a:endParaRPr lang="en-US"/>
          </a:p>
        </p:txBody>
      </p:sp>
    </p:spTree>
    <p:extLst>
      <p:ext uri="{BB962C8B-B14F-4D97-AF65-F5344CB8AC3E}">
        <p14:creationId xmlns:p14="http://schemas.microsoft.com/office/powerpoint/2010/main" val="15727789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7</a:t>
            </a:fld>
            <a:endParaRPr lang="en-US"/>
          </a:p>
        </p:txBody>
      </p:sp>
    </p:spTree>
    <p:extLst>
      <p:ext uri="{BB962C8B-B14F-4D97-AF65-F5344CB8AC3E}">
        <p14:creationId xmlns:p14="http://schemas.microsoft.com/office/powerpoint/2010/main" val="37043175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8</a:t>
            </a:fld>
            <a:endParaRPr lang="en-US"/>
          </a:p>
        </p:txBody>
      </p:sp>
    </p:spTree>
    <p:extLst>
      <p:ext uri="{BB962C8B-B14F-4D97-AF65-F5344CB8AC3E}">
        <p14:creationId xmlns:p14="http://schemas.microsoft.com/office/powerpoint/2010/main" val="34112498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10</a:t>
            </a:fld>
            <a:endParaRPr lang="en-US"/>
          </a:p>
        </p:txBody>
      </p:sp>
    </p:spTree>
    <p:extLst>
      <p:ext uri="{BB962C8B-B14F-4D97-AF65-F5344CB8AC3E}">
        <p14:creationId xmlns:p14="http://schemas.microsoft.com/office/powerpoint/2010/main" val="99700002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11</a:t>
            </a:fld>
            <a:endParaRPr lang="en-US"/>
          </a:p>
        </p:txBody>
      </p:sp>
    </p:spTree>
    <p:extLst>
      <p:ext uri="{BB962C8B-B14F-4D97-AF65-F5344CB8AC3E}">
        <p14:creationId xmlns:p14="http://schemas.microsoft.com/office/powerpoint/2010/main" val="140705843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 Id="rId5" Type="http://schemas.openxmlformats.org/officeDocument/2006/relationships/image" Target="../media/image5.png"/><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1"/>
        </a:solidFill>
        <a:effectLst/>
      </p:bgPr>
    </p:bg>
    <p:spTree>
      <p:nvGrpSpPr>
        <p:cNvPr id="1" name=""/>
        <p:cNvGrpSpPr/>
        <p:nvPr/>
      </p:nvGrpSpPr>
      <p:grpSpPr>
        <a:xfrm>
          <a:off x="0" y="0"/>
          <a:ext cx="0" cy="0"/>
          <a:chOff x="0" y="0"/>
          <a:chExt cx="0" cy="0"/>
        </a:xfrm>
      </p:grpSpPr>
      <p:pic>
        <p:nvPicPr>
          <p:cNvPr id="5" name="Picture 4"/>
          <p:cNvPicPr>
            <a:picLocks noChangeAspect="1"/>
          </p:cNvPicPr>
          <p:nvPr userDrawn="1"/>
        </p:nvPicPr>
        <p:blipFill rotWithShape="1">
          <a:blip r:embed="rId2" cstate="screen">
            <a:alphaModFix/>
            <a:extLst>
              <a:ext uri="{28A0092B-C50C-407E-A947-70E740481C1C}">
                <a14:useLocalDpi xmlns:a14="http://schemas.microsoft.com/office/drawing/2010/main"/>
              </a:ext>
            </a:extLst>
          </a:blip>
          <a:srcRect/>
          <a:stretch/>
        </p:blipFill>
        <p:spPr>
          <a:xfrm>
            <a:off x="0" y="1101687"/>
            <a:ext cx="12192000" cy="5756313"/>
          </a:xfrm>
          <a:prstGeom prst="rect">
            <a:avLst/>
          </a:prstGeom>
          <a:effectLst/>
        </p:spPr>
      </p:pic>
      <p:sp>
        <p:nvSpPr>
          <p:cNvPr id="16" name="Rectangle 15"/>
          <p:cNvSpPr/>
          <p:nvPr userDrawn="1"/>
        </p:nvSpPr>
        <p:spPr>
          <a:xfrm rot="10800000">
            <a:off x="0" y="5916058"/>
            <a:ext cx="12192000" cy="952959"/>
          </a:xfrm>
          <a:prstGeom prst="rect">
            <a:avLst/>
          </a:prstGeom>
          <a:gradFill>
            <a:gsLst>
              <a:gs pos="0">
                <a:schemeClr val="bg1"/>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1" name="Rectangle 10"/>
          <p:cNvSpPr/>
          <p:nvPr userDrawn="1"/>
        </p:nvSpPr>
        <p:spPr>
          <a:xfrm>
            <a:off x="1025005" y="1999962"/>
            <a:ext cx="10235913" cy="2810909"/>
          </a:xfrm>
          <a:prstGeom prst="rect">
            <a:avLst/>
          </a:prstGeom>
          <a:gradFill>
            <a:gsLst>
              <a:gs pos="0">
                <a:schemeClr val="accent1">
                  <a:lumMod val="50000"/>
                  <a:alpha val="98000"/>
                </a:schemeClr>
              </a:gs>
              <a:gs pos="100000">
                <a:srgbClr val="0076AC">
                  <a:alpha val="90000"/>
                </a:srgbClr>
              </a:gs>
            </a:gsLs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1191741" y="2082686"/>
            <a:ext cx="9931043" cy="634572"/>
          </a:xfrm>
        </p:spPr>
        <p:txBody>
          <a:bodyPr/>
          <a:lstStyle>
            <a:lvl1pPr>
              <a:defRPr sz="2400" b="0">
                <a:solidFill>
                  <a:schemeClr val="bg1"/>
                </a:solidFill>
              </a:defRPr>
            </a:lvl1pPr>
          </a:lstStyle>
          <a:p>
            <a:r>
              <a:rPr lang="en-US"/>
              <a:t>Click to edit Master title style</a:t>
            </a:r>
          </a:p>
        </p:txBody>
      </p:sp>
      <p:sp>
        <p:nvSpPr>
          <p:cNvPr id="3" name="Subtitle 2"/>
          <p:cNvSpPr>
            <a:spLocks noGrp="1"/>
          </p:cNvSpPr>
          <p:nvPr>
            <p:ph type="subTitle" idx="1"/>
          </p:nvPr>
        </p:nvSpPr>
        <p:spPr>
          <a:xfrm>
            <a:off x="1191741" y="2798284"/>
            <a:ext cx="9931043" cy="1931560"/>
          </a:xfrm>
        </p:spPr>
        <p:txBody>
          <a:bodyPr>
            <a:normAutofit/>
          </a:bodyPr>
          <a:lstStyle>
            <a:lvl1pPr marL="0" indent="0" algn="l">
              <a:buNone/>
              <a:defRPr sz="3400" b="1">
                <a:solidFill>
                  <a:srgbClr val="FFEFB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pic>
        <p:nvPicPr>
          <p:cNvPr id="9" name="Picture 8"/>
          <p:cNvPicPr>
            <a:picLocks noChangeAspect="1"/>
          </p:cNvPicPr>
          <p:nvPr userDrawn="1"/>
        </p:nvPicPr>
        <p:blipFill>
          <a:blip r:embed="rId3">
            <a:extLst>
              <a:ext uri="{28A0092B-C50C-407E-A947-70E740481C1C}">
                <a14:useLocalDpi xmlns:a14="http://schemas.microsoft.com/office/drawing/2010/main"/>
              </a:ext>
            </a:extLst>
          </a:blip>
          <a:stretch>
            <a:fillRect/>
          </a:stretch>
        </p:blipFill>
        <p:spPr>
          <a:xfrm>
            <a:off x="256926" y="6178896"/>
            <a:ext cx="6784937" cy="564416"/>
          </a:xfrm>
          <a:prstGeom prst="rect">
            <a:avLst/>
          </a:prstGeom>
        </p:spPr>
      </p:pic>
      <p:sp>
        <p:nvSpPr>
          <p:cNvPr id="10" name="Rectangle 9"/>
          <p:cNvSpPr/>
          <p:nvPr userDrawn="1"/>
        </p:nvSpPr>
        <p:spPr>
          <a:xfrm>
            <a:off x="0" y="0"/>
            <a:ext cx="12192000" cy="1247084"/>
          </a:xfrm>
          <a:prstGeom prst="rect">
            <a:avLst/>
          </a:prstGeom>
          <a:gradFill>
            <a:gsLst>
              <a:gs pos="0">
                <a:schemeClr val="bg1"/>
              </a:gs>
              <a:gs pos="100000">
                <a:schemeClr val="bg1">
                  <a:lumMod val="98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4" name="Rectangle 13"/>
          <p:cNvSpPr/>
          <p:nvPr userDrawn="1"/>
        </p:nvSpPr>
        <p:spPr>
          <a:xfrm>
            <a:off x="0" y="1246526"/>
            <a:ext cx="12192000" cy="91908"/>
          </a:xfrm>
          <a:prstGeom prst="rect">
            <a:avLst/>
          </a:prstGeom>
          <a:ln>
            <a:noFill/>
          </a:ln>
          <a:effectLst>
            <a:outerShdw blurRad="50800" dist="38100" dir="5400000" algn="t" rotWithShape="0">
              <a:prstClr val="black">
                <a:alpha val="1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4" name="Picture 3"/>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256926" y="204533"/>
            <a:ext cx="6592729" cy="874324"/>
          </a:xfrm>
          <a:prstGeom prst="rect">
            <a:avLst/>
          </a:prstGeom>
        </p:spPr>
      </p:pic>
      <p:pic>
        <p:nvPicPr>
          <p:cNvPr id="12" name="Picture 11"/>
          <p:cNvPicPr>
            <a:picLocks noChangeAspect="1"/>
          </p:cNvPicPr>
          <p:nvPr userDrawn="1"/>
        </p:nvPicPr>
        <p:blipFill>
          <a:blip r:embed="rId5" cstate="screen">
            <a:extLst>
              <a:ext uri="{28A0092B-C50C-407E-A947-70E740481C1C}">
                <a14:useLocalDpi xmlns:a14="http://schemas.microsoft.com/office/drawing/2010/main"/>
              </a:ext>
            </a:extLst>
          </a:blip>
          <a:stretch>
            <a:fillRect/>
          </a:stretch>
        </p:blipFill>
        <p:spPr>
          <a:xfrm>
            <a:off x="9782767" y="6195504"/>
            <a:ext cx="2125748" cy="547808"/>
          </a:xfrm>
          <a:prstGeom prst="rect">
            <a:avLst/>
          </a:prstGeom>
        </p:spPr>
      </p:pic>
    </p:spTree>
    <p:extLst>
      <p:ext uri="{BB962C8B-B14F-4D97-AF65-F5344CB8AC3E}">
        <p14:creationId xmlns:p14="http://schemas.microsoft.com/office/powerpoint/2010/main" val="19493213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BDAF931E-EB67-594E-ACA8-DBD6EC3CDB9B}" type="slidenum">
              <a:rPr lang="en-US" smtClean="0"/>
              <a:pPr/>
              <a:t>‹#›</a:t>
            </a:fld>
            <a:endParaRPr lang="en-US"/>
          </a:p>
        </p:txBody>
      </p:sp>
    </p:spTree>
    <p:extLst>
      <p:ext uri="{BB962C8B-B14F-4D97-AF65-F5344CB8AC3E}">
        <p14:creationId xmlns:p14="http://schemas.microsoft.com/office/powerpoint/2010/main" val="13790244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BDAF931E-EB67-594E-ACA8-DBD6EC3CDB9B}" type="slidenum">
              <a:rPr lang="en-US" smtClean="0"/>
              <a:pPr/>
              <a:t>‹#›</a:t>
            </a:fld>
            <a:endParaRPr lang="en-US"/>
          </a:p>
        </p:txBody>
      </p:sp>
    </p:spTree>
    <p:extLst>
      <p:ext uri="{BB962C8B-B14F-4D97-AF65-F5344CB8AC3E}">
        <p14:creationId xmlns:p14="http://schemas.microsoft.com/office/powerpoint/2010/main" val="32882390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0"/>
          </p:nvPr>
        </p:nvSpPr>
        <p:spPr/>
        <p:txBody>
          <a:bodyPr/>
          <a:lstStyle/>
          <a:p>
            <a:fld id="{BDAF931E-EB67-594E-ACA8-DBD6EC3CDB9B}" type="slidenum">
              <a:rPr lang="en-US" smtClean="0"/>
              <a:pPr/>
              <a:t>‹#›</a:t>
            </a:fld>
            <a:endParaRPr lang="en-US"/>
          </a:p>
        </p:txBody>
      </p:sp>
    </p:spTree>
    <p:extLst>
      <p:ext uri="{BB962C8B-B14F-4D97-AF65-F5344CB8AC3E}">
        <p14:creationId xmlns:p14="http://schemas.microsoft.com/office/powerpoint/2010/main" val="20887245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6" name="Slide Number Placeholder 5"/>
          <p:cNvSpPr>
            <a:spLocks noGrp="1"/>
          </p:cNvSpPr>
          <p:nvPr>
            <p:ph type="sldNum" sz="quarter" idx="12"/>
          </p:nvPr>
        </p:nvSpPr>
        <p:spPr/>
        <p:txBody>
          <a:bodyPr/>
          <a:lstStyle/>
          <a:p>
            <a:fld id="{BDAF931E-EB67-594E-ACA8-DBD6EC3CDB9B}" type="slidenum">
              <a:rPr lang="en-US" smtClean="0"/>
              <a:pPr/>
              <a:t>‹#›</a:t>
            </a:fld>
            <a:endParaRPr lang="en-US"/>
          </a:p>
        </p:txBody>
      </p:sp>
    </p:spTree>
    <p:extLst>
      <p:ext uri="{BB962C8B-B14F-4D97-AF65-F5344CB8AC3E}">
        <p14:creationId xmlns:p14="http://schemas.microsoft.com/office/powerpoint/2010/main" val="2083938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59264" y="1024570"/>
            <a:ext cx="5735136" cy="510159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024571"/>
            <a:ext cx="5775440" cy="510159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2"/>
          </p:nvPr>
        </p:nvSpPr>
        <p:spPr/>
        <p:txBody>
          <a:bodyPr/>
          <a:lstStyle/>
          <a:p>
            <a:fld id="{BDAF931E-EB67-594E-ACA8-DBD6EC3CDB9B}" type="slidenum">
              <a:rPr lang="en-US" smtClean="0"/>
              <a:pPr/>
              <a:t>‹#›</a:t>
            </a:fld>
            <a:endParaRPr lang="en-US"/>
          </a:p>
        </p:txBody>
      </p:sp>
    </p:spTree>
    <p:extLst>
      <p:ext uri="{BB962C8B-B14F-4D97-AF65-F5344CB8AC3E}">
        <p14:creationId xmlns:p14="http://schemas.microsoft.com/office/powerpoint/2010/main" val="23027689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59264" y="1046603"/>
            <a:ext cx="5737253" cy="112827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9264" y="2174875"/>
            <a:ext cx="573725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046603"/>
            <a:ext cx="5779673" cy="112827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77967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p:cNvSpPr>
            <a:spLocks noGrp="1"/>
          </p:cNvSpPr>
          <p:nvPr>
            <p:ph type="sldNum" sz="quarter" idx="12"/>
          </p:nvPr>
        </p:nvSpPr>
        <p:spPr/>
        <p:txBody>
          <a:bodyPr/>
          <a:lstStyle/>
          <a:p>
            <a:fld id="{BDAF931E-EB67-594E-ACA8-DBD6EC3CDB9B}" type="slidenum">
              <a:rPr lang="en-US" smtClean="0"/>
              <a:pPr/>
              <a:t>‹#›</a:t>
            </a:fld>
            <a:endParaRPr lang="en-US"/>
          </a:p>
        </p:txBody>
      </p:sp>
    </p:spTree>
    <p:extLst>
      <p:ext uri="{BB962C8B-B14F-4D97-AF65-F5344CB8AC3E}">
        <p14:creationId xmlns:p14="http://schemas.microsoft.com/office/powerpoint/2010/main" val="192631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Slide Number Placeholder 4"/>
          <p:cNvSpPr>
            <a:spLocks noGrp="1"/>
          </p:cNvSpPr>
          <p:nvPr>
            <p:ph type="sldNum" sz="quarter" idx="12"/>
          </p:nvPr>
        </p:nvSpPr>
        <p:spPr/>
        <p:txBody>
          <a:bodyPr/>
          <a:lstStyle/>
          <a:p>
            <a:fld id="{BDAF931E-EB67-594E-ACA8-DBD6EC3CDB9B}" type="slidenum">
              <a:rPr lang="en-US" smtClean="0"/>
              <a:pPr/>
              <a:t>‹#›</a:t>
            </a:fld>
            <a:endParaRPr lang="en-US"/>
          </a:p>
        </p:txBody>
      </p:sp>
    </p:spTree>
    <p:extLst>
      <p:ext uri="{BB962C8B-B14F-4D97-AF65-F5344CB8AC3E}">
        <p14:creationId xmlns:p14="http://schemas.microsoft.com/office/powerpoint/2010/main" val="40499126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DAF931E-EB67-594E-ACA8-DBD6EC3CDB9B}" type="slidenum">
              <a:rPr lang="en-US" smtClean="0"/>
              <a:pPr/>
              <a:t>‹#›</a:t>
            </a:fld>
            <a:endParaRPr lang="en-US"/>
          </a:p>
        </p:txBody>
      </p:sp>
    </p:spTree>
    <p:extLst>
      <p:ext uri="{BB962C8B-B14F-4D97-AF65-F5344CB8AC3E}">
        <p14:creationId xmlns:p14="http://schemas.microsoft.com/office/powerpoint/2010/main" val="3946179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BDAF931E-EB67-594E-ACA8-DBD6EC3CDB9B}" type="slidenum">
              <a:rPr lang="en-US" smtClean="0"/>
              <a:pPr/>
              <a:t>‹#›</a:t>
            </a:fld>
            <a:endParaRPr lang="en-US"/>
          </a:p>
        </p:txBody>
      </p:sp>
    </p:spTree>
    <p:extLst>
      <p:ext uri="{BB962C8B-B14F-4D97-AF65-F5344CB8AC3E}">
        <p14:creationId xmlns:p14="http://schemas.microsoft.com/office/powerpoint/2010/main" val="3141218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BDAF931E-EB67-594E-ACA8-DBD6EC3CDB9B}" type="slidenum">
              <a:rPr lang="en-US" smtClean="0"/>
              <a:pPr/>
              <a:t>‹#›</a:t>
            </a:fld>
            <a:endParaRPr lang="en-US"/>
          </a:p>
        </p:txBody>
      </p:sp>
    </p:spTree>
    <p:extLst>
      <p:ext uri="{BB962C8B-B14F-4D97-AF65-F5344CB8AC3E}">
        <p14:creationId xmlns:p14="http://schemas.microsoft.com/office/powerpoint/2010/main" val="21773413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100000">
              <a:schemeClr val="accent5">
                <a:alpha val="91000"/>
                <a:lumMod val="72000"/>
                <a:lumOff val="28000"/>
              </a:schemeClr>
            </a:gs>
            <a:gs pos="84000">
              <a:schemeClr val="accent1"/>
            </a:gs>
            <a:gs pos="45000">
              <a:schemeClr val="accent1">
                <a:lumMod val="75000"/>
              </a:schemeClr>
            </a:gs>
            <a:gs pos="0">
              <a:schemeClr val="accent1">
                <a:lumMod val="50000"/>
              </a:schemeClr>
            </a:gs>
          </a:gsLst>
          <a:lin ang="5400000" scaled="1"/>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59264" y="110404"/>
            <a:ext cx="11713776" cy="74359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259264" y="1029174"/>
            <a:ext cx="11713776" cy="511305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4"/>
          </p:nvPr>
        </p:nvSpPr>
        <p:spPr>
          <a:xfrm>
            <a:off x="259264" y="6352727"/>
            <a:ext cx="2844800" cy="365125"/>
          </a:xfrm>
          <a:prstGeom prst="rect">
            <a:avLst/>
          </a:prstGeom>
        </p:spPr>
        <p:txBody>
          <a:bodyPr vert="horz" lIns="91440" tIns="45720" rIns="91440" bIns="45720" rtlCol="0" anchor="ctr"/>
          <a:lstStyle>
            <a:lvl1pPr algn="l">
              <a:defRPr sz="1200">
                <a:solidFill>
                  <a:schemeClr val="accent1">
                    <a:lumMod val="50000"/>
                  </a:schemeClr>
                </a:solidFill>
                <a:latin typeface="Arial"/>
                <a:cs typeface="Arial"/>
              </a:defRPr>
            </a:lvl1pPr>
          </a:lstStyle>
          <a:p>
            <a:fld id="{BDAF931E-EB67-594E-ACA8-DBD6EC3CDB9B}" type="slidenum">
              <a:rPr lang="en-US" smtClean="0"/>
              <a:pPr/>
              <a:t>‹#›</a:t>
            </a:fld>
            <a:endParaRPr lang="en-US"/>
          </a:p>
        </p:txBody>
      </p:sp>
      <p:cxnSp>
        <p:nvCxnSpPr>
          <p:cNvPr id="8" name="Straight Connector 7"/>
          <p:cNvCxnSpPr/>
          <p:nvPr userDrawn="1"/>
        </p:nvCxnSpPr>
        <p:spPr>
          <a:xfrm>
            <a:off x="259264" y="886843"/>
            <a:ext cx="11713776" cy="0"/>
          </a:xfrm>
          <a:prstGeom prst="line">
            <a:avLst/>
          </a:prstGeom>
          <a:ln>
            <a:solidFill>
              <a:srgbClr val="81C2E3"/>
            </a:solidFill>
          </a:ln>
          <a:effectLst/>
        </p:spPr>
        <p:style>
          <a:lnRef idx="2">
            <a:schemeClr val="accent1"/>
          </a:lnRef>
          <a:fillRef idx="0">
            <a:schemeClr val="accent1"/>
          </a:fillRef>
          <a:effectRef idx="1">
            <a:schemeClr val="accent1"/>
          </a:effectRef>
          <a:fontRef idx="minor">
            <a:schemeClr val="tx1"/>
          </a:fontRef>
        </p:style>
      </p:cxnSp>
      <p:sp>
        <p:nvSpPr>
          <p:cNvPr id="9" name="Footer Placeholder 8"/>
          <p:cNvSpPr>
            <a:spLocks noGrp="1"/>
          </p:cNvSpPr>
          <p:nvPr>
            <p:ph type="ftr" sz="quarter" idx="3"/>
          </p:nvPr>
        </p:nvSpPr>
        <p:spPr>
          <a:xfrm>
            <a:off x="3468607" y="6352727"/>
            <a:ext cx="4114800" cy="365125"/>
          </a:xfrm>
          <a:prstGeom prst="rect">
            <a:avLst/>
          </a:prstGeom>
        </p:spPr>
        <p:txBody>
          <a:bodyPr vert="horz" lIns="91440" tIns="45720" rIns="91440" bIns="45720" rtlCol="0" anchor="ctr"/>
          <a:lstStyle>
            <a:lvl1pPr algn="ctr">
              <a:defRPr sz="1200">
                <a:solidFill>
                  <a:schemeClr val="accent1">
                    <a:lumMod val="50000"/>
                  </a:schemeClr>
                </a:solidFill>
                <a:latin typeface="Arial" charset="0"/>
                <a:ea typeface="Arial" charset="0"/>
                <a:cs typeface="Arial" charset="0"/>
              </a:defRPr>
            </a:lvl1pPr>
          </a:lstStyle>
          <a:p>
            <a:endParaRPr lang="en-US"/>
          </a:p>
        </p:txBody>
      </p:sp>
      <p:pic>
        <p:nvPicPr>
          <p:cNvPr id="10" name="Picture 9"/>
          <p:cNvPicPr>
            <a:picLocks noChangeAspect="1"/>
          </p:cNvPicPr>
          <p:nvPr userDrawn="1"/>
        </p:nvPicPr>
        <p:blipFill>
          <a:blip r:embed="rId13" cstate="screen">
            <a:extLst>
              <a:ext uri="{28A0092B-C50C-407E-A947-70E740481C1C}">
                <a14:useLocalDpi xmlns:a14="http://schemas.microsoft.com/office/drawing/2010/main"/>
              </a:ext>
            </a:extLst>
          </a:blip>
          <a:stretch>
            <a:fillRect/>
          </a:stretch>
        </p:blipFill>
        <p:spPr>
          <a:xfrm>
            <a:off x="7736707" y="6215613"/>
            <a:ext cx="4267200" cy="565913"/>
          </a:xfrm>
          <a:prstGeom prst="rect">
            <a:avLst/>
          </a:prstGeom>
        </p:spPr>
      </p:pic>
    </p:spTree>
    <p:extLst>
      <p:ext uri="{BB962C8B-B14F-4D97-AF65-F5344CB8AC3E}">
        <p14:creationId xmlns:p14="http://schemas.microsoft.com/office/powerpoint/2010/main" val="38195712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457200" rtl="0" eaLnBrk="1" latinLnBrk="0" hangingPunct="1">
        <a:spcBef>
          <a:spcPct val="0"/>
        </a:spcBef>
        <a:buNone/>
        <a:defRPr sz="3200" b="1" i="0" kern="1200">
          <a:solidFill>
            <a:schemeClr val="accent4">
              <a:lumMod val="60000"/>
              <a:lumOff val="40000"/>
            </a:schemeClr>
          </a:solidFill>
          <a:latin typeface="Arial"/>
          <a:ea typeface="+mj-ea"/>
          <a:cs typeface="Arial"/>
        </a:defRPr>
      </a:lvl1pPr>
    </p:titleStyle>
    <p:bodyStyle>
      <a:lvl1pPr marL="342900" indent="-342900" algn="l" defTabSz="457200" rtl="0" eaLnBrk="1" latinLnBrk="0" hangingPunct="1">
        <a:spcBef>
          <a:spcPct val="20000"/>
        </a:spcBef>
        <a:buFont typeface="Arial"/>
        <a:buChar char="•"/>
        <a:defRPr sz="3200" kern="1200">
          <a:solidFill>
            <a:srgbClr val="FFFFFF"/>
          </a:solidFill>
          <a:latin typeface="Arial"/>
          <a:ea typeface="+mn-ea"/>
          <a:cs typeface="Arial"/>
        </a:defRPr>
      </a:lvl1pPr>
      <a:lvl2pPr marL="742950" indent="-285750" algn="l" defTabSz="457200" rtl="0" eaLnBrk="1" latinLnBrk="0" hangingPunct="1">
        <a:spcBef>
          <a:spcPct val="20000"/>
        </a:spcBef>
        <a:buFont typeface="Arial"/>
        <a:buChar char="–"/>
        <a:defRPr sz="2800" kern="1200">
          <a:solidFill>
            <a:srgbClr val="FFFFFF"/>
          </a:solidFill>
          <a:latin typeface="Arial"/>
          <a:ea typeface="+mn-ea"/>
          <a:cs typeface="Arial"/>
        </a:defRPr>
      </a:lvl2pPr>
      <a:lvl3pPr marL="1143000" indent="-228600" algn="l" defTabSz="457200" rtl="0" eaLnBrk="1" latinLnBrk="0" hangingPunct="1">
        <a:spcBef>
          <a:spcPct val="20000"/>
        </a:spcBef>
        <a:buFont typeface="Arial"/>
        <a:buChar char="•"/>
        <a:defRPr sz="2400" kern="1200">
          <a:solidFill>
            <a:srgbClr val="FFFFFF"/>
          </a:solidFill>
          <a:latin typeface="Arial"/>
          <a:ea typeface="+mn-ea"/>
          <a:cs typeface="Arial"/>
        </a:defRPr>
      </a:lvl3pPr>
      <a:lvl4pPr marL="1600200" indent="-228600" algn="l" defTabSz="457200" rtl="0" eaLnBrk="1" latinLnBrk="0" hangingPunct="1">
        <a:spcBef>
          <a:spcPct val="20000"/>
        </a:spcBef>
        <a:buFont typeface="Arial"/>
        <a:buChar char="–"/>
        <a:defRPr sz="2000" kern="1200">
          <a:solidFill>
            <a:srgbClr val="FFFFFF"/>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rgbClr val="FFFFFF"/>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12.xml"/><Relationship Id="rId4" Type="http://schemas.openxmlformats.org/officeDocument/2006/relationships/hyperlink" Target="https://psnet.ahrq.gov/web-mm/premature-closure-was-it-just-syncope" TargetMode="Externa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ags" Target="../tags/tag13.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tags" Target="../tags/tag14.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tags" Target="../tags/tag15.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tags" Target="../tags/tag16.xml"/><Relationship Id="rId4" Type="http://schemas.openxmlformats.org/officeDocument/2006/relationships/hyperlink" Target="https://psnet.ahrq.gov/primer/failure-rescue" TargetMode="Externa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tags" Target="../tags/tag17.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tags" Target="../tags/tag18.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xml"/><Relationship Id="rId1" Type="http://schemas.openxmlformats.org/officeDocument/2006/relationships/tags" Target="../tags/tag19.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20.xml"/></Relationships>
</file>

<file path=ppt/slides/_rels/slide2.xml.rels><?xml version="1.0" encoding="UTF-8" standalone="yes"?>
<Relationships xmlns="http://schemas.openxmlformats.org/package/2006/relationships"><Relationship Id="rId3" Type="http://schemas.openxmlformats.org/officeDocument/2006/relationships/hyperlink" Target="https://psnet.ahrq.gov/webmm" TargetMode="External"/><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xml"/><Relationship Id="rId1" Type="http://schemas.openxmlformats.org/officeDocument/2006/relationships/tags" Target="../tags/tag21.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2.xml"/><Relationship Id="rId1" Type="http://schemas.openxmlformats.org/officeDocument/2006/relationships/tags" Target="../tags/tag22.xml"/><Relationship Id="rId6" Type="http://schemas.openxmlformats.org/officeDocument/2006/relationships/hyperlink" Target="https://psnet.ahrq.gov/primer/clinical-decision-support-systems" TargetMode="External"/><Relationship Id="rId5" Type="http://schemas.openxmlformats.org/officeDocument/2006/relationships/hyperlink" Target="https://psnet.ahrq.gov/primer/checklists" TargetMode="External"/><Relationship Id="rId4" Type="http://schemas.openxmlformats.org/officeDocument/2006/relationships/hyperlink" Target="https://psnet.ahrq.gov/glossary-0#glossary-heading-term-73760" TargetMode="Externa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2.xml"/><Relationship Id="rId1" Type="http://schemas.openxmlformats.org/officeDocument/2006/relationships/tags" Target="../tags/tag23.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2.xml"/><Relationship Id="rId1" Type="http://schemas.openxmlformats.org/officeDocument/2006/relationships/tags" Target="../tags/tag24.xml"/><Relationship Id="rId5" Type="http://schemas.openxmlformats.org/officeDocument/2006/relationships/hyperlink" Target="https://psnet.ahrq.gov/issue/assertive-communication-training-nurses-speak-cases-medical-errors-systematic-review-and-meta" TargetMode="External"/><Relationship Id="rId4" Type="http://schemas.openxmlformats.org/officeDocument/2006/relationships/hyperlink" Target="https://psnet.ahrq.gov/issue/weight-stigma-and-barriers-effective-obesity-care" TargetMode="External"/></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25.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2.xml"/><Relationship Id="rId1" Type="http://schemas.openxmlformats.org/officeDocument/2006/relationships/tags" Target="../tags/tag26.xml"/></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27.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2.xml"/><Relationship Id="rId1" Type="http://schemas.openxmlformats.org/officeDocument/2006/relationships/tags" Target="../tags/tag28.xml"/></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29.xml"/></Relationships>
</file>

<file path=ppt/slides/_rels/slide29.xml.rels><?xml version="1.0" encoding="UTF-8" standalone="yes"?>
<Relationships xmlns="http://schemas.openxmlformats.org/package/2006/relationships"><Relationship Id="rId8" Type="http://schemas.openxmlformats.org/officeDocument/2006/relationships/hyperlink" Target="https://doi.org/10.1007/s11906-014-0450-z" TargetMode="External"/><Relationship Id="rId13" Type="http://schemas.openxmlformats.org/officeDocument/2006/relationships/hyperlink" Target="https://doi.org/10.1161/circheartfailure.114.001701" TargetMode="External"/><Relationship Id="rId18" Type="http://schemas.openxmlformats.org/officeDocument/2006/relationships/hyperlink" Target="https://doi.org/10.1001/archinte.164.13.1389" TargetMode="External"/><Relationship Id="rId3" Type="http://schemas.openxmlformats.org/officeDocument/2006/relationships/notesSlide" Target="../notesSlides/notesSlide23.xml"/><Relationship Id="rId7" Type="http://schemas.openxmlformats.org/officeDocument/2006/relationships/hyperlink" Target="http://www.ncbi.nlm.nih.gov/pmc/articles/pmc3192077/" TargetMode="External"/><Relationship Id="rId12" Type="http://schemas.openxmlformats.org/officeDocument/2006/relationships/hyperlink" Target="https://doi.org/10.1161/01.cir.0000035653.72855.bf" TargetMode="External"/><Relationship Id="rId17" Type="http://schemas.openxmlformats.org/officeDocument/2006/relationships/hyperlink" Target="https://doi.org/10.1016/j.jchf.2018.04.005" TargetMode="External"/><Relationship Id="rId2" Type="http://schemas.openxmlformats.org/officeDocument/2006/relationships/slideLayout" Target="../slideLayouts/slideLayout2.xml"/><Relationship Id="rId16" Type="http://schemas.openxmlformats.org/officeDocument/2006/relationships/hyperlink" Target="https://doi.org/10.1016/j.ejim.2023.02.026" TargetMode="External"/><Relationship Id="rId1" Type="http://schemas.openxmlformats.org/officeDocument/2006/relationships/tags" Target="../tags/tag30.xml"/><Relationship Id="rId6" Type="http://schemas.openxmlformats.org/officeDocument/2006/relationships/hyperlink" Target="https://doi.org/10.1016/j.ajem.2019.06.046" TargetMode="External"/><Relationship Id="rId11" Type="http://schemas.openxmlformats.org/officeDocument/2006/relationships/hyperlink" Target="https://www.thelancet.com/journals/lancet/article/PIIS0140-6736(99)04440-2/abstract" TargetMode="External"/><Relationship Id="rId5" Type="http://schemas.openxmlformats.org/officeDocument/2006/relationships/hyperlink" Target="http://www.ncbi.nlm.nih.gov/pmc/articles/pmc4347210/" TargetMode="External"/><Relationship Id="rId15" Type="http://schemas.openxmlformats.org/officeDocument/2006/relationships/hyperlink" Target="https://www.uscjournal.com/articles/optimizing-guideline-directed-medical-therapies-heart-failure-reduced-ejection-fraction" TargetMode="External"/><Relationship Id="rId10" Type="http://schemas.openxmlformats.org/officeDocument/2006/relationships/hyperlink" Target="https://doi.org/10.1001/jama.287.7.890" TargetMode="External"/><Relationship Id="rId19" Type="http://schemas.openxmlformats.org/officeDocument/2006/relationships/hyperlink" Target="http://www.ncbi.nlm.nih.gov/pmc/articles/pmc4258989/" TargetMode="External"/><Relationship Id="rId4" Type="http://schemas.openxmlformats.org/officeDocument/2006/relationships/hyperlink" Target="https://doi.org/10.1016/j.jchf.2014.09.007" TargetMode="External"/><Relationship Id="rId9" Type="http://schemas.openxmlformats.org/officeDocument/2006/relationships/hyperlink" Target="https://doi.org/10.1111/j.1751-7133.2009.00133.x" TargetMode="External"/><Relationship Id="rId14" Type="http://schemas.openxmlformats.org/officeDocument/2006/relationships/hyperlink" Target="https://doi.org/10.1161/circulationaha.120.052926" TargetMode="Externa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3.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xml"/><Relationship Id="rId1" Type="http://schemas.openxmlformats.org/officeDocument/2006/relationships/themeOverride" Target="../theme/themeOverride1.xml"/><Relationship Id="rId4"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3.xml"/><Relationship Id="rId1" Type="http://schemas.openxmlformats.org/officeDocument/2006/relationships/tags" Target="../tags/tag9.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09724" y="2065001"/>
            <a:ext cx="7433380" cy="738649"/>
          </a:xfrm>
        </p:spPr>
        <p:txBody>
          <a:bodyPr>
            <a:normAutofit/>
          </a:bodyPr>
          <a:lstStyle/>
          <a:p>
            <a:r>
              <a:rPr lang="en-US" sz="3600" b="1">
                <a:solidFill>
                  <a:srgbClr val="FFD969"/>
                </a:solidFill>
              </a:rPr>
              <a:t>Spotlight</a:t>
            </a:r>
            <a:endParaRPr lang="en-US" sz="3200" b="1">
              <a:solidFill>
                <a:srgbClr val="FFD969"/>
              </a:solidFill>
            </a:endParaRPr>
          </a:p>
        </p:txBody>
      </p:sp>
      <p:sp>
        <p:nvSpPr>
          <p:cNvPr id="3" name="Subtitle 2"/>
          <p:cNvSpPr>
            <a:spLocks noGrp="1"/>
          </p:cNvSpPr>
          <p:nvPr>
            <p:ph type="subTitle" idx="1"/>
          </p:nvPr>
        </p:nvSpPr>
        <p:spPr>
          <a:xfrm>
            <a:off x="1309724" y="2803650"/>
            <a:ext cx="9769093" cy="1752600"/>
          </a:xfrm>
        </p:spPr>
        <p:txBody>
          <a:bodyPr vert="horz" lIns="91440" tIns="45720" rIns="91440" bIns="45720" rtlCol="0" anchor="t">
            <a:normAutofit/>
          </a:bodyPr>
          <a:lstStyle/>
          <a:p>
            <a:r>
              <a:rPr lang="en-US" sz="2800" b="1" i="0" dirty="0">
                <a:solidFill>
                  <a:schemeClr val="bg1"/>
                </a:solidFill>
                <a:effectLst/>
                <a:latin typeface="Arial" panose="020B0604020202020204" pitchFamily="34" charset="0"/>
              </a:rPr>
              <a:t>Mismanagement of Acute Decompensated Heart Failure with Hypertensive Emergency</a:t>
            </a:r>
            <a:endParaRPr lang="en-US" sz="2800" dirty="0">
              <a:solidFill>
                <a:schemeClr val="bg1"/>
              </a:solidFill>
            </a:endParaRPr>
          </a:p>
        </p:txBody>
      </p:sp>
    </p:spTree>
    <p:custDataLst>
      <p:tags r:id="rId1"/>
    </p:custDataLst>
    <p:extLst>
      <p:ext uri="{BB962C8B-B14F-4D97-AF65-F5344CB8AC3E}">
        <p14:creationId xmlns:p14="http://schemas.microsoft.com/office/powerpoint/2010/main" val="5782913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t>Background (1)</a:t>
            </a:r>
            <a:endParaRPr lang="en-US">
              <a:solidFill>
                <a:schemeClr val="bg1"/>
              </a:solidFill>
            </a:endParaRPr>
          </a:p>
        </p:txBody>
      </p:sp>
      <p:sp>
        <p:nvSpPr>
          <p:cNvPr id="3" name="Content Placeholder 2"/>
          <p:cNvSpPr>
            <a:spLocks noGrp="1"/>
          </p:cNvSpPr>
          <p:nvPr>
            <p:ph idx="1"/>
          </p:nvPr>
        </p:nvSpPr>
        <p:spPr>
          <a:xfrm>
            <a:off x="259264" y="1055270"/>
            <a:ext cx="11635245" cy="5432026"/>
          </a:xfrm>
        </p:spPr>
        <p:txBody>
          <a:bodyPr vert="horz" lIns="91440" tIns="45720" rIns="91440" bIns="45720" rtlCol="0" anchor="t">
            <a:noAutofit/>
          </a:bodyPr>
          <a:lstStyle/>
          <a:p>
            <a:pPr>
              <a:spcBef>
                <a:spcPts val="0"/>
              </a:spcBef>
            </a:pPr>
            <a:r>
              <a:rPr lang="en-US" sz="2800" dirty="0">
                <a:ln>
                  <a:noFill/>
                </a:ln>
                <a:solidFill>
                  <a:schemeClr val="bg1"/>
                </a:solidFill>
                <a:effectLst/>
                <a:uFill>
                  <a:solidFill>
                    <a:srgbClr val="000000"/>
                  </a:solidFill>
                </a:uFill>
                <a:ea typeface="Arial Unicode MS"/>
                <a:cs typeface="Arial Unicode MS"/>
              </a:rPr>
              <a:t>This patient with previously untreated hypertension presented after a syncopal episode in church, preceded by a prodrome of flushing, diaphoresis, and lightheadedness.</a:t>
            </a:r>
            <a:r>
              <a:rPr lang="en-US" sz="2800" dirty="0">
                <a:solidFill>
                  <a:schemeClr val="bg1"/>
                </a:solidFill>
                <a:uFill>
                  <a:solidFill>
                    <a:srgbClr val="000000"/>
                  </a:solidFill>
                </a:uFill>
                <a:ea typeface="Arial Unicode MS"/>
                <a:cs typeface="Arial Unicode MS"/>
              </a:rPr>
              <a:t> </a:t>
            </a:r>
            <a:endParaRPr lang="en-US" sz="2800" dirty="0">
              <a:ln>
                <a:noFill/>
              </a:ln>
              <a:solidFill>
                <a:schemeClr val="bg1"/>
              </a:solidFill>
              <a:effectLst/>
              <a:uFill>
                <a:solidFill>
                  <a:srgbClr val="000000"/>
                </a:solidFill>
              </a:uFill>
              <a:latin typeface="Arial" panose="020B0604020202020204" pitchFamily="34" charset="0"/>
              <a:ea typeface="Arial Unicode MS"/>
              <a:cs typeface="Arial Unicode MS"/>
            </a:endParaRPr>
          </a:p>
          <a:p>
            <a:pPr>
              <a:spcBef>
                <a:spcPts val="0"/>
              </a:spcBef>
            </a:pPr>
            <a:r>
              <a:rPr lang="en-US" sz="2800" dirty="0">
                <a:ln>
                  <a:noFill/>
                </a:ln>
                <a:solidFill>
                  <a:schemeClr val="bg1"/>
                </a:solidFill>
                <a:effectLst/>
                <a:uFill>
                  <a:solidFill>
                    <a:srgbClr val="000000"/>
                  </a:solidFill>
                </a:uFill>
                <a:ea typeface="Arial Unicode MS"/>
                <a:cs typeface="Arial Unicode MS"/>
              </a:rPr>
              <a:t>She was quickly recognized as having a hypertensive emergency with end-organ effects on her cardiopulmonary system and kidneys.</a:t>
            </a:r>
            <a:r>
              <a:rPr lang="en-US" sz="2800" dirty="0">
                <a:solidFill>
                  <a:schemeClr val="bg1"/>
                </a:solidFill>
                <a:uFill>
                  <a:solidFill>
                    <a:srgbClr val="000000"/>
                  </a:solidFill>
                </a:uFill>
                <a:ea typeface="Arial Unicode MS"/>
                <a:cs typeface="Arial Unicode MS"/>
              </a:rPr>
              <a:t> </a:t>
            </a:r>
            <a:endParaRPr lang="en-US" sz="2800" dirty="0">
              <a:ln>
                <a:noFill/>
              </a:ln>
              <a:solidFill>
                <a:schemeClr val="bg1"/>
              </a:solidFill>
              <a:effectLst/>
              <a:uFill>
                <a:solidFill>
                  <a:srgbClr val="000000"/>
                </a:solidFill>
              </a:uFill>
              <a:latin typeface="Arial" panose="020B0604020202020204" pitchFamily="34" charset="0"/>
              <a:ea typeface="Arial Unicode MS"/>
              <a:cs typeface="Arial Unicode MS"/>
            </a:endParaRPr>
          </a:p>
          <a:p>
            <a:pPr>
              <a:spcBef>
                <a:spcPts val="0"/>
              </a:spcBef>
            </a:pPr>
            <a:r>
              <a:rPr lang="en-US" sz="2800" dirty="0">
                <a:ln>
                  <a:noFill/>
                </a:ln>
                <a:solidFill>
                  <a:schemeClr val="bg1"/>
                </a:solidFill>
                <a:effectLst/>
                <a:uFill>
                  <a:solidFill>
                    <a:srgbClr val="000000"/>
                  </a:solidFill>
                </a:uFill>
                <a:ea typeface="Arial Unicode MS"/>
                <a:cs typeface="Arial Unicode MS"/>
              </a:rPr>
              <a:t>However, it was not immediately recognized that she was in acute heart failure with left ventricular dysfunction and hypervolemia, leading to mismanagement of her hypertensive emergency, irreversible progression of cardiac injury, and a fatal hemorrhagic stroke.</a:t>
            </a: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10</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7064497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Background (2)</a:t>
            </a:r>
            <a:endParaRPr lang="en-US" dirty="0">
              <a:solidFill>
                <a:schemeClr val="bg1"/>
              </a:solidFill>
            </a:endParaRPr>
          </a:p>
        </p:txBody>
      </p:sp>
      <p:sp>
        <p:nvSpPr>
          <p:cNvPr id="3" name="Content Placeholder 2"/>
          <p:cNvSpPr>
            <a:spLocks noGrp="1"/>
          </p:cNvSpPr>
          <p:nvPr>
            <p:ph idx="1"/>
          </p:nvPr>
        </p:nvSpPr>
        <p:spPr>
          <a:xfrm>
            <a:off x="259264" y="1252826"/>
            <a:ext cx="11635245" cy="5432026"/>
          </a:xfrm>
        </p:spPr>
        <p:txBody>
          <a:bodyPr vert="horz" lIns="91440" tIns="45720" rIns="91440" bIns="45720" rtlCol="0" anchor="t">
            <a:noAutofit/>
          </a:bodyPr>
          <a:lstStyle/>
          <a:p>
            <a:pPr>
              <a:spcBef>
                <a:spcPts val="0"/>
              </a:spcBef>
            </a:pPr>
            <a:r>
              <a:rPr lang="en-US" sz="2600" dirty="0">
                <a:ln>
                  <a:noFill/>
                </a:ln>
                <a:solidFill>
                  <a:schemeClr val="bg1"/>
                </a:solidFill>
                <a:effectLst/>
                <a:uFill>
                  <a:solidFill>
                    <a:srgbClr val="000000"/>
                  </a:solidFill>
                </a:uFill>
                <a:ea typeface="Arial Unicode MS"/>
                <a:cs typeface="Arial Unicode MS"/>
              </a:rPr>
              <a:t>Syncope is a common ED presentation with a </a:t>
            </a:r>
            <a:r>
              <a:rPr lang="en-US" sz="2600" dirty="0">
                <a:ln>
                  <a:noFill/>
                </a:ln>
                <a:solidFill>
                  <a:schemeClr val="bg1"/>
                </a:solidFill>
                <a:effectLst/>
                <a:uFill>
                  <a:solidFill>
                    <a:srgbClr val="000000"/>
                  </a:solidFill>
                </a:uFill>
                <a:ea typeface="Arial Unicode MS"/>
                <a:cs typeface="Arial Unicode MS"/>
                <a:hlinkClick r:id="rId4">
                  <a:extLst>
                    <a:ext uri="{A12FA001-AC4F-418D-AE19-62706E023703}">
                      <ahyp:hlinkClr xmlns:ahyp="http://schemas.microsoft.com/office/drawing/2018/hyperlinkcolor" val="tx"/>
                    </a:ext>
                  </a:extLst>
                </a:hlinkClick>
              </a:rPr>
              <a:t>broad differential diagnosis </a:t>
            </a:r>
            <a:r>
              <a:rPr lang="en-US" sz="2600" dirty="0">
                <a:ln>
                  <a:noFill/>
                </a:ln>
                <a:solidFill>
                  <a:schemeClr val="bg1"/>
                </a:solidFill>
                <a:effectLst/>
                <a:uFill>
                  <a:solidFill>
                    <a:srgbClr val="000000"/>
                  </a:solidFill>
                </a:uFill>
                <a:ea typeface="Arial Unicode MS"/>
                <a:cs typeface="Arial Unicode MS"/>
              </a:rPr>
              <a:t>that includes multiple potential cardiovascular and non-cardiovascular causes.</a:t>
            </a:r>
          </a:p>
          <a:p>
            <a:pPr>
              <a:spcBef>
                <a:spcPts val="0"/>
              </a:spcBef>
            </a:pPr>
            <a:r>
              <a:rPr lang="en-US" sz="2600" dirty="0">
                <a:ln>
                  <a:noFill/>
                </a:ln>
                <a:solidFill>
                  <a:schemeClr val="bg1"/>
                </a:solidFill>
                <a:effectLst/>
                <a:uFill>
                  <a:solidFill>
                    <a:srgbClr val="000000"/>
                  </a:solidFill>
                </a:uFill>
                <a:ea typeface="Arial Unicode MS"/>
                <a:cs typeface="Arial Unicode MS"/>
              </a:rPr>
              <a:t>Considering there are many etiologies of syncope in which the patient may be volume-depleted, an intravenous (IV) fluid bolus is a reasonable part of initial management in many patients.</a:t>
            </a:r>
            <a:r>
              <a:rPr lang="en-US" sz="2600" dirty="0">
                <a:solidFill>
                  <a:schemeClr val="bg1"/>
                </a:solidFill>
                <a:uFill>
                  <a:solidFill>
                    <a:srgbClr val="000000"/>
                  </a:solidFill>
                </a:uFill>
                <a:ea typeface="Arial Unicode MS"/>
                <a:cs typeface="Arial Unicode MS"/>
              </a:rPr>
              <a:t> </a:t>
            </a:r>
            <a:endParaRPr lang="en-US" sz="2600" dirty="0">
              <a:ln>
                <a:noFill/>
              </a:ln>
              <a:solidFill>
                <a:schemeClr val="bg1"/>
              </a:solidFill>
              <a:effectLst/>
              <a:uFill>
                <a:solidFill>
                  <a:srgbClr val="000000"/>
                </a:solidFill>
              </a:uFill>
              <a:latin typeface="Arial" panose="020B0604020202020204" pitchFamily="34" charset="0"/>
              <a:ea typeface="Arial Unicode MS"/>
              <a:cs typeface="Arial Unicode MS"/>
            </a:endParaRPr>
          </a:p>
          <a:p>
            <a:pPr>
              <a:spcBef>
                <a:spcPts val="0"/>
              </a:spcBef>
            </a:pPr>
            <a:r>
              <a:rPr lang="en-US" sz="2600" dirty="0">
                <a:ln>
                  <a:noFill/>
                </a:ln>
                <a:solidFill>
                  <a:schemeClr val="bg1"/>
                </a:solidFill>
                <a:effectLst/>
                <a:uFill>
                  <a:solidFill>
                    <a:srgbClr val="000000"/>
                  </a:solidFill>
                </a:uFill>
                <a:ea typeface="Arial Unicode MS"/>
                <a:cs typeface="Arial Unicode MS"/>
              </a:rPr>
              <a:t>Furthermore, it is common practice to administer fluids to hospitalized patients with evidence for improved outcomes in patients with non-cardiac conditions.</a:t>
            </a:r>
            <a:r>
              <a:rPr lang="en-US" sz="2600" baseline="30000" dirty="0">
                <a:ln>
                  <a:noFill/>
                </a:ln>
                <a:solidFill>
                  <a:schemeClr val="bg1"/>
                </a:solidFill>
                <a:effectLst/>
                <a:uFill>
                  <a:solidFill>
                    <a:srgbClr val="000000"/>
                  </a:solidFill>
                </a:uFill>
                <a:ea typeface="Arial Unicode MS"/>
                <a:cs typeface="Arial Unicode MS"/>
              </a:rPr>
              <a:t>1</a:t>
            </a:r>
            <a:r>
              <a:rPr lang="en-US" sz="2600" dirty="0">
                <a:solidFill>
                  <a:schemeClr val="bg1"/>
                </a:solidFill>
                <a:uFill>
                  <a:solidFill>
                    <a:srgbClr val="000000"/>
                  </a:solidFill>
                </a:uFill>
                <a:ea typeface="Arial Unicode MS"/>
                <a:cs typeface="Arial Unicode MS"/>
              </a:rPr>
              <a:t> </a:t>
            </a:r>
            <a:endParaRPr lang="en-US" sz="2600" dirty="0">
              <a:ln>
                <a:noFill/>
              </a:ln>
              <a:solidFill>
                <a:schemeClr val="bg1"/>
              </a:solidFill>
              <a:effectLst/>
              <a:uFill>
                <a:solidFill>
                  <a:srgbClr val="000000"/>
                </a:solidFill>
              </a:uFill>
              <a:latin typeface="Arial" panose="020B0604020202020204" pitchFamily="34" charset="0"/>
              <a:ea typeface="Arial Unicode MS"/>
              <a:cs typeface="Arial Unicode MS"/>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11</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24962338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Background (3)</a:t>
            </a:r>
            <a:endParaRPr lang="en-US" dirty="0">
              <a:solidFill>
                <a:schemeClr val="bg1"/>
              </a:solidFill>
            </a:endParaRPr>
          </a:p>
        </p:txBody>
      </p:sp>
      <p:sp>
        <p:nvSpPr>
          <p:cNvPr id="3" name="Content Placeholder 2"/>
          <p:cNvSpPr>
            <a:spLocks noGrp="1"/>
          </p:cNvSpPr>
          <p:nvPr>
            <p:ph idx="1"/>
          </p:nvPr>
        </p:nvSpPr>
        <p:spPr>
          <a:xfrm>
            <a:off x="259264" y="1055270"/>
            <a:ext cx="11635245" cy="5432026"/>
          </a:xfrm>
        </p:spPr>
        <p:txBody>
          <a:bodyPr vert="horz" lIns="91440" tIns="45720" rIns="91440" bIns="45720" rtlCol="0" anchor="t">
            <a:noAutofit/>
          </a:bodyPr>
          <a:lstStyle/>
          <a:p>
            <a:pPr>
              <a:spcBef>
                <a:spcPts val="0"/>
              </a:spcBef>
            </a:pPr>
            <a:r>
              <a:rPr lang="en-US" sz="2400" dirty="0">
                <a:ln>
                  <a:noFill/>
                </a:ln>
                <a:solidFill>
                  <a:schemeClr val="bg1"/>
                </a:solidFill>
                <a:effectLst/>
                <a:uFill>
                  <a:solidFill>
                    <a:srgbClr val="000000"/>
                  </a:solidFill>
                </a:uFill>
                <a:latin typeface="Arial" panose="020B0604020202020204" pitchFamily="34" charset="0"/>
                <a:ea typeface="Arial Unicode MS"/>
                <a:cs typeface="Arial Unicode MS"/>
              </a:rPr>
              <a:t>However, the patient in this case presented with signs of volume overload including hypoxemia, pulmonary edema on chest x-ray, and elevated troponin and BNP. </a:t>
            </a:r>
          </a:p>
          <a:p>
            <a:pPr>
              <a:spcBef>
                <a:spcPts val="0"/>
              </a:spcBef>
            </a:pPr>
            <a:r>
              <a:rPr lang="en-US" sz="2400" dirty="0">
                <a:ln>
                  <a:noFill/>
                </a:ln>
                <a:solidFill>
                  <a:schemeClr val="bg1"/>
                </a:solidFill>
                <a:effectLst/>
                <a:uFill>
                  <a:solidFill>
                    <a:srgbClr val="000000"/>
                  </a:solidFill>
                </a:uFill>
                <a:latin typeface="Arial" panose="020B0604020202020204" pitchFamily="34" charset="0"/>
                <a:ea typeface="Arial Unicode MS"/>
                <a:cs typeface="Arial Unicode MS"/>
              </a:rPr>
              <a:t>In this case, there was a probable contraindication to IV fluids, which have been associated with worse outcomes when administered inappropriately in heart failure.</a:t>
            </a:r>
            <a:r>
              <a:rPr lang="en-US" sz="2400" baseline="30000" dirty="0">
                <a:ln>
                  <a:noFill/>
                </a:ln>
                <a:solidFill>
                  <a:schemeClr val="bg1"/>
                </a:solidFill>
                <a:effectLst/>
                <a:uFill>
                  <a:solidFill>
                    <a:srgbClr val="000000"/>
                  </a:solidFill>
                </a:uFill>
                <a:latin typeface="Arial" panose="020B0604020202020204" pitchFamily="34" charset="0"/>
                <a:ea typeface="Arial Unicode MS"/>
                <a:cs typeface="Arial Unicode MS"/>
              </a:rPr>
              <a:t>1</a:t>
            </a:r>
            <a:r>
              <a:rPr lang="en-US" sz="2400" dirty="0">
                <a:ln>
                  <a:noFill/>
                </a:ln>
                <a:solidFill>
                  <a:schemeClr val="bg1"/>
                </a:solidFill>
                <a:effectLst/>
                <a:uFill>
                  <a:solidFill>
                    <a:srgbClr val="000000"/>
                  </a:solidFill>
                </a:uFill>
                <a:latin typeface="Arial" panose="020B0604020202020204" pitchFamily="34" charset="0"/>
                <a:ea typeface="Arial Unicode MS"/>
                <a:cs typeface="Arial Unicode MS"/>
              </a:rPr>
              <a:t> </a:t>
            </a:r>
          </a:p>
          <a:p>
            <a:pPr>
              <a:spcBef>
                <a:spcPts val="0"/>
              </a:spcBef>
            </a:pPr>
            <a:r>
              <a:rPr lang="en-US" sz="2400" dirty="0">
                <a:ln>
                  <a:noFill/>
                </a:ln>
                <a:solidFill>
                  <a:schemeClr val="bg1"/>
                </a:solidFill>
                <a:effectLst/>
                <a:uFill>
                  <a:solidFill>
                    <a:srgbClr val="000000"/>
                  </a:solidFill>
                </a:uFill>
                <a:latin typeface="Arial" panose="020B0604020202020204" pitchFamily="34" charset="0"/>
                <a:ea typeface="Arial Unicode MS"/>
                <a:cs typeface="Arial Unicode MS"/>
              </a:rPr>
              <a:t>After completing their initial evaluation, the treating clinicians changed course, administering IV loop diuretics in accord with usual practice in acute decompensated heart failure.</a:t>
            </a:r>
            <a:r>
              <a:rPr lang="en-US" sz="2400" baseline="30000" dirty="0">
                <a:ln>
                  <a:noFill/>
                </a:ln>
                <a:solidFill>
                  <a:schemeClr val="bg1"/>
                </a:solidFill>
                <a:effectLst/>
                <a:uFill>
                  <a:solidFill>
                    <a:srgbClr val="000000"/>
                  </a:solidFill>
                </a:uFill>
                <a:latin typeface="Arial" panose="020B0604020202020204" pitchFamily="34" charset="0"/>
                <a:ea typeface="Arial Unicode MS"/>
                <a:cs typeface="Arial Unicode MS"/>
              </a:rPr>
              <a:t>2</a:t>
            </a:r>
            <a:r>
              <a:rPr lang="en-US" sz="2400" dirty="0">
                <a:ln>
                  <a:noFill/>
                </a:ln>
                <a:solidFill>
                  <a:schemeClr val="bg1"/>
                </a:solidFill>
                <a:effectLst/>
                <a:uFill>
                  <a:solidFill>
                    <a:srgbClr val="000000"/>
                  </a:solidFill>
                </a:uFill>
                <a:latin typeface="Arial" panose="020B0604020202020204" pitchFamily="34" charset="0"/>
                <a:ea typeface="Arial Unicode MS"/>
                <a:cs typeface="Arial Unicode MS"/>
              </a:rPr>
              <a:t> </a:t>
            </a:r>
          </a:p>
          <a:p>
            <a:pPr>
              <a:spcBef>
                <a:spcPts val="0"/>
              </a:spcBef>
            </a:pPr>
            <a:r>
              <a:rPr lang="en-US" sz="2400" dirty="0">
                <a:ln>
                  <a:noFill/>
                </a:ln>
                <a:solidFill>
                  <a:schemeClr val="bg1"/>
                </a:solidFill>
                <a:effectLst/>
                <a:uFill>
                  <a:solidFill>
                    <a:srgbClr val="000000"/>
                  </a:solidFill>
                </a:uFill>
                <a:latin typeface="Arial" panose="020B0604020202020204" pitchFamily="34" charset="0"/>
                <a:ea typeface="Arial Unicode MS"/>
                <a:cs typeface="Arial Unicode MS"/>
              </a:rPr>
              <a:t>It is not clear from the case report what factors drove the decision to start with a crystalloid bolus, but up to 10-20% of patients admitted to US hospitals with heart failure receive crystalloid followed by diuretics, perhaps reflecting the fact that signs of volume overload can be subtle and not apparent when patients first present to the ED.</a:t>
            </a:r>
            <a:r>
              <a:rPr lang="en-US" sz="2400" baseline="30000" dirty="0">
                <a:ln>
                  <a:noFill/>
                </a:ln>
                <a:solidFill>
                  <a:schemeClr val="bg1"/>
                </a:solidFill>
                <a:effectLst/>
                <a:uFill>
                  <a:solidFill>
                    <a:srgbClr val="000000"/>
                  </a:solidFill>
                </a:uFill>
                <a:latin typeface="Arial" panose="020B0604020202020204" pitchFamily="34" charset="0"/>
                <a:ea typeface="Arial Unicode MS"/>
                <a:cs typeface="Arial Unicode MS"/>
              </a:rPr>
              <a:t>1</a:t>
            </a:r>
            <a:endParaRPr lang="en-US" sz="2400" dirty="0">
              <a:ln>
                <a:noFill/>
              </a:ln>
              <a:solidFill>
                <a:schemeClr val="bg1"/>
              </a:solidFill>
              <a:effectLst/>
              <a:uFill>
                <a:solidFill>
                  <a:srgbClr val="000000"/>
                </a:solidFill>
              </a:uFill>
              <a:latin typeface="Calibri" panose="020F0502020204030204" pitchFamily="34" charset="0"/>
              <a:ea typeface="Arial Unicode MS"/>
              <a:cs typeface="Arial Unicode MS"/>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12</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32246478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Background (4)</a:t>
            </a:r>
            <a:endParaRPr lang="en-US" dirty="0">
              <a:solidFill>
                <a:schemeClr val="bg1"/>
              </a:solidFill>
            </a:endParaRPr>
          </a:p>
        </p:txBody>
      </p:sp>
      <p:sp>
        <p:nvSpPr>
          <p:cNvPr id="3" name="Content Placeholder 2"/>
          <p:cNvSpPr>
            <a:spLocks noGrp="1"/>
          </p:cNvSpPr>
          <p:nvPr>
            <p:ph idx="1"/>
          </p:nvPr>
        </p:nvSpPr>
        <p:spPr>
          <a:xfrm>
            <a:off x="259264" y="1055270"/>
            <a:ext cx="11635245" cy="5432026"/>
          </a:xfrm>
        </p:spPr>
        <p:txBody>
          <a:bodyPr vert="horz" lIns="91440" tIns="45720" rIns="91440" bIns="45720" rtlCol="0" anchor="t">
            <a:noAutofit/>
          </a:bodyPr>
          <a:lstStyle/>
          <a:p>
            <a:pPr>
              <a:spcBef>
                <a:spcPts val="0"/>
              </a:spcBef>
            </a:pPr>
            <a:r>
              <a:rPr lang="en-US" sz="2400" dirty="0">
                <a:ln>
                  <a:noFill/>
                </a:ln>
                <a:solidFill>
                  <a:schemeClr val="bg1"/>
                </a:solidFill>
                <a:effectLst/>
                <a:uFill>
                  <a:solidFill>
                    <a:srgbClr val="000000"/>
                  </a:solidFill>
                </a:uFill>
                <a:ea typeface="Arial Unicode MS"/>
                <a:cs typeface="Arial Unicode MS"/>
              </a:rPr>
              <a:t>The presence of pulmonary edema with hypoxemia and acute kidney injury in the setting of hypertension was indicative of hypertensive emergency at presentation, not hypertensive urgency.</a:t>
            </a:r>
            <a:r>
              <a:rPr lang="en-US" sz="2400" dirty="0">
                <a:solidFill>
                  <a:schemeClr val="bg1"/>
                </a:solidFill>
                <a:uFill>
                  <a:solidFill>
                    <a:srgbClr val="000000"/>
                  </a:solidFill>
                </a:uFill>
                <a:ea typeface="Arial Unicode MS"/>
                <a:cs typeface="Arial Unicode MS"/>
              </a:rPr>
              <a:t> </a:t>
            </a:r>
            <a:endParaRPr lang="en-US" sz="2400" dirty="0">
              <a:ln>
                <a:noFill/>
              </a:ln>
              <a:solidFill>
                <a:schemeClr val="bg1"/>
              </a:solidFill>
              <a:effectLst/>
              <a:uFill>
                <a:solidFill>
                  <a:srgbClr val="000000"/>
                </a:solidFill>
              </a:uFill>
              <a:latin typeface="Arial" panose="020B0604020202020204" pitchFamily="34" charset="0"/>
              <a:ea typeface="Arial Unicode MS"/>
              <a:cs typeface="Arial Unicode MS"/>
            </a:endParaRPr>
          </a:p>
          <a:p>
            <a:pPr>
              <a:spcBef>
                <a:spcPts val="0"/>
              </a:spcBef>
            </a:pPr>
            <a:r>
              <a:rPr lang="en-US" sz="2400" dirty="0">
                <a:ln>
                  <a:noFill/>
                </a:ln>
                <a:solidFill>
                  <a:schemeClr val="bg1"/>
                </a:solidFill>
                <a:effectLst/>
                <a:uFill>
                  <a:solidFill>
                    <a:srgbClr val="000000"/>
                  </a:solidFill>
                </a:uFill>
                <a:ea typeface="Arial Unicode MS"/>
                <a:cs typeface="Arial Unicode MS"/>
              </a:rPr>
              <a:t>Once severe hypertension is linked to end organ damage, that is an indication for rapid blood pressure control using a titratable drip</a:t>
            </a:r>
            <a:r>
              <a:rPr lang="en-US" sz="2400" dirty="0">
                <a:ln>
                  <a:noFill/>
                </a:ln>
                <a:solidFill>
                  <a:schemeClr val="bg1"/>
                </a:solidFill>
                <a:effectLst/>
                <a:uFill>
                  <a:solidFill>
                    <a:srgbClr val="000000"/>
                  </a:solidFill>
                </a:uFill>
                <a:latin typeface="Helvetica Neue"/>
                <a:ea typeface="Arial Unicode MS"/>
                <a:cs typeface="Helvetica Neue"/>
              </a:rPr>
              <a:t>.</a:t>
            </a:r>
            <a:r>
              <a:rPr lang="en-US" sz="2400" baseline="30000" dirty="0">
                <a:ln>
                  <a:noFill/>
                </a:ln>
                <a:solidFill>
                  <a:schemeClr val="bg1"/>
                </a:solidFill>
                <a:effectLst/>
                <a:uFill>
                  <a:solidFill>
                    <a:srgbClr val="000000"/>
                  </a:solidFill>
                </a:uFill>
                <a:latin typeface="Helvetica Neue"/>
                <a:ea typeface="Arial Unicode MS"/>
                <a:cs typeface="Helvetica Neue"/>
              </a:rPr>
              <a:t>3</a:t>
            </a:r>
            <a:r>
              <a:rPr lang="en-US" sz="2400" dirty="0">
                <a:ln>
                  <a:noFill/>
                </a:ln>
                <a:solidFill>
                  <a:schemeClr val="bg1"/>
                </a:solidFill>
                <a:effectLst/>
                <a:uFill>
                  <a:solidFill>
                    <a:srgbClr val="000000"/>
                  </a:solidFill>
                </a:uFill>
                <a:latin typeface="Helvetica Neue"/>
                <a:ea typeface="Arial Unicode MS"/>
                <a:cs typeface="Helvetica Neue"/>
              </a:rPr>
              <a:t> </a:t>
            </a:r>
            <a:endParaRPr lang="en-US" sz="2400" dirty="0">
              <a:solidFill>
                <a:schemeClr val="bg1"/>
              </a:solidFill>
              <a:uFill>
                <a:solidFill>
                  <a:srgbClr val="000000"/>
                </a:solidFill>
              </a:uFill>
              <a:latin typeface="Helvetica Neue"/>
              <a:ea typeface="Arial Unicode MS"/>
              <a:cs typeface="Arial Unicode MS"/>
            </a:endParaRPr>
          </a:p>
          <a:p>
            <a:pPr>
              <a:spcBef>
                <a:spcPts val="0"/>
              </a:spcBef>
            </a:pPr>
            <a:r>
              <a:rPr lang="en-US" sz="2400" dirty="0">
                <a:ln>
                  <a:noFill/>
                </a:ln>
                <a:solidFill>
                  <a:schemeClr val="bg1"/>
                </a:solidFill>
                <a:effectLst/>
                <a:uFill>
                  <a:solidFill>
                    <a:srgbClr val="000000"/>
                  </a:solidFill>
                </a:uFill>
                <a:ea typeface="Arial Unicode MS"/>
                <a:cs typeface="Arial Unicode MS"/>
              </a:rPr>
              <a:t>For emergent management in the setting of pulmonary edema and suspected heart failure, combined preload and afterload control with a nitroglycerin drip and intensive monitoring may permit optimal titration of dosage.</a:t>
            </a:r>
            <a:r>
              <a:rPr lang="en-US" sz="2400" baseline="30000" dirty="0">
                <a:ln>
                  <a:noFill/>
                </a:ln>
                <a:solidFill>
                  <a:schemeClr val="bg1"/>
                </a:solidFill>
                <a:effectLst/>
                <a:uFill>
                  <a:solidFill>
                    <a:srgbClr val="000000"/>
                  </a:solidFill>
                </a:uFill>
                <a:ea typeface="Arial Unicode MS"/>
                <a:cs typeface="Arial Unicode MS"/>
              </a:rPr>
              <a:t>3,4</a:t>
            </a:r>
            <a:r>
              <a:rPr lang="en-US" sz="2400" dirty="0">
                <a:solidFill>
                  <a:schemeClr val="bg1"/>
                </a:solidFill>
                <a:uFill>
                  <a:solidFill>
                    <a:srgbClr val="000000"/>
                  </a:solidFill>
                </a:uFill>
                <a:ea typeface="Arial Unicode MS"/>
                <a:cs typeface="Arial Unicode MS"/>
              </a:rPr>
              <a:t> </a:t>
            </a:r>
            <a:endParaRPr lang="en-US" dirty="0">
              <a:solidFill>
                <a:schemeClr val="bg1"/>
              </a:solidFill>
            </a:endParaRPr>
          </a:p>
          <a:p>
            <a:pPr lvl="1">
              <a:spcBef>
                <a:spcPts val="0"/>
              </a:spcBef>
            </a:pPr>
            <a:r>
              <a:rPr lang="en-US" sz="2000" dirty="0">
                <a:ln>
                  <a:noFill/>
                </a:ln>
                <a:solidFill>
                  <a:schemeClr val="bg1"/>
                </a:solidFill>
                <a:effectLst/>
                <a:uFill>
                  <a:solidFill>
                    <a:srgbClr val="000000"/>
                  </a:solidFill>
                </a:uFill>
                <a:latin typeface="Arial" panose="020B0604020202020204" pitchFamily="34" charset="0"/>
                <a:ea typeface="Arial Unicode MS"/>
                <a:cs typeface="Arial Unicode MS"/>
              </a:rPr>
              <a:t>Trials have not demonstrated significant adverse effects of IV nitroglycerin when used during heart failure exacerbations.</a:t>
            </a:r>
            <a:r>
              <a:rPr lang="en-US" sz="2000" baseline="30000" dirty="0">
                <a:ln>
                  <a:noFill/>
                </a:ln>
                <a:solidFill>
                  <a:schemeClr val="bg1"/>
                </a:solidFill>
                <a:effectLst/>
                <a:uFill>
                  <a:solidFill>
                    <a:srgbClr val="000000"/>
                  </a:solidFill>
                </a:uFill>
                <a:latin typeface="Arial" panose="020B0604020202020204" pitchFamily="34" charset="0"/>
                <a:ea typeface="Arial Unicode MS"/>
                <a:cs typeface="Arial Unicode MS"/>
              </a:rPr>
              <a:t>3</a:t>
            </a:r>
            <a:r>
              <a:rPr lang="en-US" sz="2000" dirty="0">
                <a:ln>
                  <a:noFill/>
                </a:ln>
                <a:solidFill>
                  <a:schemeClr val="bg1"/>
                </a:solidFill>
                <a:effectLst/>
                <a:uFill>
                  <a:solidFill>
                    <a:srgbClr val="000000"/>
                  </a:solidFill>
                </a:uFill>
                <a:latin typeface="Arial" panose="020B0604020202020204" pitchFamily="34" charset="0"/>
                <a:ea typeface="Arial Unicode MS"/>
                <a:cs typeface="Arial Unicode MS"/>
              </a:rPr>
              <a:t> </a:t>
            </a:r>
          </a:p>
          <a:p>
            <a:pPr lvl="1">
              <a:spcBef>
                <a:spcPts val="0"/>
              </a:spcBef>
            </a:pPr>
            <a:r>
              <a:rPr lang="en-US" sz="2000" dirty="0" err="1">
                <a:ln>
                  <a:noFill/>
                </a:ln>
                <a:solidFill>
                  <a:schemeClr val="bg1"/>
                </a:solidFill>
                <a:effectLst/>
                <a:uFill>
                  <a:solidFill>
                    <a:srgbClr val="000000"/>
                  </a:solidFill>
                </a:uFill>
                <a:latin typeface="Arial" panose="020B0604020202020204" pitchFamily="34" charset="0"/>
                <a:ea typeface="Arial Unicode MS"/>
                <a:cs typeface="Arial Unicode MS"/>
              </a:rPr>
              <a:t>Clevidipine</a:t>
            </a:r>
            <a:r>
              <a:rPr lang="en-US" sz="2000" dirty="0">
                <a:ln>
                  <a:noFill/>
                </a:ln>
                <a:solidFill>
                  <a:schemeClr val="bg1"/>
                </a:solidFill>
                <a:effectLst/>
                <a:uFill>
                  <a:solidFill>
                    <a:srgbClr val="000000"/>
                  </a:solidFill>
                </a:uFill>
                <a:latin typeface="Arial" panose="020B0604020202020204" pitchFamily="34" charset="0"/>
                <a:ea typeface="Arial Unicode MS"/>
                <a:cs typeface="Arial Unicode MS"/>
              </a:rPr>
              <a:t> and nicardipine are dihydropyridine calcium channel blockers that can also be given by continuous infusion to safely treat hypertensive emergencies.</a:t>
            </a:r>
            <a:r>
              <a:rPr lang="en-US" sz="2000" baseline="30000" dirty="0">
                <a:ln>
                  <a:noFill/>
                </a:ln>
                <a:solidFill>
                  <a:schemeClr val="bg1"/>
                </a:solidFill>
                <a:effectLst/>
                <a:uFill>
                  <a:solidFill>
                    <a:srgbClr val="000000"/>
                  </a:solidFill>
                </a:uFill>
                <a:latin typeface="Arial" panose="020B0604020202020204" pitchFamily="34" charset="0"/>
                <a:ea typeface="Arial Unicode MS"/>
                <a:cs typeface="Arial Unicode MS"/>
              </a:rPr>
              <a:t>5,6</a:t>
            </a:r>
            <a:r>
              <a:rPr lang="en-US" sz="2000" dirty="0">
                <a:ln>
                  <a:noFill/>
                </a:ln>
                <a:solidFill>
                  <a:schemeClr val="bg1"/>
                </a:solidFill>
                <a:effectLst/>
                <a:uFill>
                  <a:solidFill>
                    <a:srgbClr val="000000"/>
                  </a:solidFill>
                </a:uFill>
                <a:latin typeface="Arial" panose="020B0604020202020204" pitchFamily="34" charset="0"/>
                <a:ea typeface="Arial Unicode MS"/>
                <a:cs typeface="Arial Unicode MS"/>
              </a:rPr>
              <a:t> </a:t>
            </a:r>
          </a:p>
          <a:p>
            <a:pPr lvl="1">
              <a:spcBef>
                <a:spcPts val="0"/>
              </a:spcBef>
            </a:pPr>
            <a:r>
              <a:rPr lang="en-US" sz="2000" dirty="0">
                <a:ln>
                  <a:noFill/>
                </a:ln>
                <a:solidFill>
                  <a:schemeClr val="bg1"/>
                </a:solidFill>
                <a:effectLst/>
                <a:uFill>
                  <a:solidFill>
                    <a:srgbClr val="000000"/>
                  </a:solidFill>
                </a:uFill>
                <a:latin typeface="Arial" panose="020B0604020202020204" pitchFamily="34" charset="0"/>
                <a:ea typeface="Arial Unicode MS"/>
                <a:cs typeface="Arial Unicode MS"/>
              </a:rPr>
              <a:t>Angiotensin converting enzyme (ACE) inhibitors and angiotensin receptor blockers (ARBs) have also been shown to be beneficial in reducing afterload in this setting, but ACE/ARB therapy was not immediately indicated for this patient given the uncertain condition of her kidneys.</a:t>
            </a:r>
            <a:r>
              <a:rPr lang="en-US" sz="2000" baseline="30000" dirty="0">
                <a:ln>
                  <a:noFill/>
                </a:ln>
                <a:solidFill>
                  <a:schemeClr val="bg1"/>
                </a:solidFill>
                <a:effectLst/>
                <a:uFill>
                  <a:solidFill>
                    <a:srgbClr val="000000"/>
                  </a:solidFill>
                </a:uFill>
                <a:latin typeface="Arial" panose="020B0604020202020204" pitchFamily="34" charset="0"/>
                <a:ea typeface="Arial Unicode MS"/>
                <a:cs typeface="Arial Unicode MS"/>
              </a:rPr>
              <a:t>4</a:t>
            </a:r>
            <a:r>
              <a:rPr lang="en-US" sz="2000" dirty="0">
                <a:ln>
                  <a:noFill/>
                </a:ln>
                <a:solidFill>
                  <a:schemeClr val="bg1"/>
                </a:solidFill>
                <a:effectLst/>
                <a:uFill>
                  <a:solidFill>
                    <a:srgbClr val="000000"/>
                  </a:solidFill>
                </a:uFill>
                <a:latin typeface="Arial" panose="020B0604020202020204" pitchFamily="34" charset="0"/>
                <a:ea typeface="Arial Unicode MS"/>
                <a:cs typeface="Arial Unicode MS"/>
              </a:rPr>
              <a:t>  </a:t>
            </a:r>
            <a:endParaRPr lang="en-US" sz="2000" dirty="0">
              <a:ln>
                <a:noFill/>
              </a:ln>
              <a:solidFill>
                <a:schemeClr val="bg1"/>
              </a:solidFill>
              <a:effectLst/>
              <a:uFill>
                <a:solidFill>
                  <a:srgbClr val="000000"/>
                </a:solidFill>
              </a:uFill>
              <a:latin typeface="Calibri" panose="020F0502020204030204" pitchFamily="34" charset="0"/>
              <a:ea typeface="Arial Unicode MS"/>
              <a:cs typeface="Arial Unicode MS"/>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13</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6322955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Background (5)</a:t>
            </a:r>
            <a:endParaRPr lang="en-US" dirty="0">
              <a:solidFill>
                <a:schemeClr val="bg1"/>
              </a:solidFill>
            </a:endParaRPr>
          </a:p>
        </p:txBody>
      </p:sp>
      <p:sp>
        <p:nvSpPr>
          <p:cNvPr id="3" name="Content Placeholder 2"/>
          <p:cNvSpPr>
            <a:spLocks noGrp="1"/>
          </p:cNvSpPr>
          <p:nvPr>
            <p:ph idx="1"/>
          </p:nvPr>
        </p:nvSpPr>
        <p:spPr>
          <a:xfrm>
            <a:off x="259264" y="1055270"/>
            <a:ext cx="11635245" cy="5432026"/>
          </a:xfrm>
        </p:spPr>
        <p:txBody>
          <a:bodyPr vert="horz" lIns="91440" tIns="45720" rIns="91440" bIns="45720" rtlCol="0" anchor="t">
            <a:noAutofit/>
          </a:bodyPr>
          <a:lstStyle/>
          <a:p>
            <a:pPr>
              <a:spcBef>
                <a:spcPts val="0"/>
              </a:spcBef>
            </a:pPr>
            <a:r>
              <a:rPr lang="en-US" sz="2400" dirty="0">
                <a:ln>
                  <a:noFill/>
                </a:ln>
                <a:solidFill>
                  <a:schemeClr val="bg1"/>
                </a:solidFill>
                <a:effectLst/>
                <a:uFill>
                  <a:solidFill>
                    <a:srgbClr val="000000"/>
                  </a:solidFill>
                </a:uFill>
                <a:latin typeface="Arial" panose="020B0604020202020204" pitchFamily="34" charset="0"/>
                <a:ea typeface="Arial Unicode MS"/>
                <a:cs typeface="Arial Unicode MS"/>
              </a:rPr>
              <a:t>As a combined alpha/beta adrenergic blocker, labetalol is seen as an attractive choice in the ED because of its rapid onset of action when given IV.</a:t>
            </a:r>
            <a:r>
              <a:rPr lang="en-US" sz="2400" baseline="30000" dirty="0">
                <a:ln>
                  <a:noFill/>
                </a:ln>
                <a:solidFill>
                  <a:schemeClr val="bg1"/>
                </a:solidFill>
                <a:effectLst/>
                <a:uFill>
                  <a:solidFill>
                    <a:srgbClr val="000000"/>
                  </a:solidFill>
                </a:uFill>
                <a:latin typeface="Arial" panose="020B0604020202020204" pitchFamily="34" charset="0"/>
                <a:ea typeface="Arial Unicode MS"/>
                <a:cs typeface="Arial Unicode MS"/>
              </a:rPr>
              <a:t>4</a:t>
            </a:r>
            <a:r>
              <a:rPr lang="en-US" sz="2400" dirty="0">
                <a:ln>
                  <a:noFill/>
                </a:ln>
                <a:solidFill>
                  <a:schemeClr val="bg1"/>
                </a:solidFill>
                <a:effectLst/>
                <a:uFill>
                  <a:solidFill>
                    <a:srgbClr val="000000"/>
                  </a:solidFill>
                </a:uFill>
                <a:latin typeface="Arial" panose="020B0604020202020204" pitchFamily="34" charset="0"/>
                <a:ea typeface="Arial Unicode MS"/>
                <a:cs typeface="Arial Unicode MS"/>
              </a:rPr>
              <a:t> </a:t>
            </a:r>
          </a:p>
          <a:p>
            <a:pPr lvl="1">
              <a:spcBef>
                <a:spcPts val="0"/>
              </a:spcBef>
            </a:pPr>
            <a:r>
              <a:rPr lang="en-US" sz="2000" dirty="0">
                <a:ln>
                  <a:noFill/>
                </a:ln>
                <a:solidFill>
                  <a:schemeClr val="bg1"/>
                </a:solidFill>
                <a:effectLst/>
                <a:uFill>
                  <a:solidFill>
                    <a:srgbClr val="000000"/>
                  </a:solidFill>
                </a:uFill>
                <a:latin typeface="Arial" panose="020B0604020202020204" pitchFamily="34" charset="0"/>
                <a:ea typeface="Arial Unicode MS"/>
                <a:cs typeface="Arial Unicode MS"/>
              </a:rPr>
              <a:t>However, there are reasons to be cautious with labetalol, as its alpha blocking properties address the problem of increased afterload, but its beta blocking properties reduce inotropy and chronotropy.</a:t>
            </a:r>
            <a:r>
              <a:rPr lang="en-US" sz="2000" baseline="30000" dirty="0">
                <a:ln>
                  <a:noFill/>
                </a:ln>
                <a:solidFill>
                  <a:schemeClr val="bg1"/>
                </a:solidFill>
                <a:effectLst/>
                <a:uFill>
                  <a:solidFill>
                    <a:srgbClr val="000000"/>
                  </a:solidFill>
                </a:uFill>
                <a:latin typeface="Arial" panose="020B0604020202020204" pitchFamily="34" charset="0"/>
                <a:ea typeface="Arial Unicode MS"/>
                <a:cs typeface="Arial Unicode MS"/>
              </a:rPr>
              <a:t>7</a:t>
            </a:r>
            <a:r>
              <a:rPr lang="en-US" sz="2000" dirty="0">
                <a:ln>
                  <a:noFill/>
                </a:ln>
                <a:solidFill>
                  <a:schemeClr val="bg1"/>
                </a:solidFill>
                <a:effectLst/>
                <a:uFill>
                  <a:solidFill>
                    <a:srgbClr val="000000"/>
                  </a:solidFill>
                </a:uFill>
                <a:latin typeface="Arial" panose="020B0604020202020204" pitchFamily="34" charset="0"/>
                <a:ea typeface="Arial Unicode MS"/>
                <a:cs typeface="Arial Unicode MS"/>
              </a:rPr>
              <a:t> </a:t>
            </a:r>
          </a:p>
          <a:p>
            <a:pPr lvl="1">
              <a:spcBef>
                <a:spcPts val="0"/>
              </a:spcBef>
            </a:pPr>
            <a:r>
              <a:rPr lang="en-US" sz="2000" dirty="0">
                <a:ln>
                  <a:noFill/>
                </a:ln>
                <a:solidFill>
                  <a:schemeClr val="bg1"/>
                </a:solidFill>
                <a:effectLst/>
                <a:uFill>
                  <a:solidFill>
                    <a:srgbClr val="000000"/>
                  </a:solidFill>
                </a:uFill>
                <a:latin typeface="Arial" panose="020B0604020202020204" pitchFamily="34" charset="0"/>
                <a:ea typeface="Arial Unicode MS"/>
                <a:cs typeface="Arial Unicode MS"/>
              </a:rPr>
              <a:t>In addition, labetalol has not been shown to reduce morbidity and mortality in heart failure, unlike carvedilol and metoprolol.</a:t>
            </a:r>
            <a:r>
              <a:rPr lang="en-US" sz="2000" baseline="30000" dirty="0">
                <a:ln>
                  <a:noFill/>
                </a:ln>
                <a:solidFill>
                  <a:schemeClr val="bg1"/>
                </a:solidFill>
                <a:effectLst/>
                <a:uFill>
                  <a:solidFill>
                    <a:srgbClr val="000000"/>
                  </a:solidFill>
                </a:uFill>
                <a:latin typeface="Arial" panose="020B0604020202020204" pitchFamily="34" charset="0"/>
                <a:ea typeface="Arial Unicode MS"/>
                <a:cs typeface="Arial Unicode MS"/>
              </a:rPr>
              <a:t>8,9,10</a:t>
            </a:r>
            <a:r>
              <a:rPr lang="en-US" sz="2000" dirty="0">
                <a:ln>
                  <a:noFill/>
                </a:ln>
                <a:solidFill>
                  <a:schemeClr val="bg1"/>
                </a:solidFill>
                <a:effectLst/>
                <a:uFill>
                  <a:solidFill>
                    <a:srgbClr val="000000"/>
                  </a:solidFill>
                </a:uFill>
                <a:latin typeface="Arial" panose="020B0604020202020204" pitchFamily="34" charset="0"/>
                <a:ea typeface="Arial Unicode MS"/>
                <a:cs typeface="Arial Unicode MS"/>
              </a:rPr>
              <a:t> </a:t>
            </a:r>
          </a:p>
          <a:p>
            <a:pPr lvl="1">
              <a:spcBef>
                <a:spcPts val="0"/>
              </a:spcBef>
            </a:pPr>
            <a:r>
              <a:rPr lang="en-US" sz="2000" dirty="0">
                <a:ln>
                  <a:noFill/>
                </a:ln>
                <a:solidFill>
                  <a:schemeClr val="bg1"/>
                </a:solidFill>
                <a:effectLst/>
                <a:uFill>
                  <a:solidFill>
                    <a:srgbClr val="000000"/>
                  </a:solidFill>
                </a:uFill>
                <a:latin typeface="Arial" panose="020B0604020202020204" pitchFamily="34" charset="0"/>
                <a:ea typeface="Arial Unicode MS"/>
                <a:cs typeface="Arial Unicode MS"/>
              </a:rPr>
              <a:t>Beta blockers have an important role in the management of heart failure with reduced ejection fraction (</a:t>
            </a:r>
            <a:r>
              <a:rPr lang="en-US" sz="2000" dirty="0" err="1">
                <a:ln>
                  <a:noFill/>
                </a:ln>
                <a:solidFill>
                  <a:schemeClr val="bg1"/>
                </a:solidFill>
                <a:effectLst/>
                <a:uFill>
                  <a:solidFill>
                    <a:srgbClr val="000000"/>
                  </a:solidFill>
                </a:uFill>
                <a:latin typeface="Arial" panose="020B0604020202020204" pitchFamily="34" charset="0"/>
                <a:ea typeface="Arial Unicode MS"/>
                <a:cs typeface="Arial Unicode MS"/>
              </a:rPr>
              <a:t>HFrEF</a:t>
            </a:r>
            <a:r>
              <a:rPr lang="en-US" sz="2000" dirty="0">
                <a:ln>
                  <a:noFill/>
                </a:ln>
                <a:solidFill>
                  <a:schemeClr val="bg1"/>
                </a:solidFill>
                <a:effectLst/>
                <a:uFill>
                  <a:solidFill>
                    <a:srgbClr val="000000"/>
                  </a:solidFill>
                </a:uFill>
                <a:latin typeface="Arial" panose="020B0604020202020204" pitchFamily="34" charset="0"/>
                <a:ea typeface="Arial Unicode MS"/>
                <a:cs typeface="Arial Unicode MS"/>
              </a:rPr>
              <a:t>), but this therapy should be started after the patient’s cardiac afterload has been reduced (i.e., after initiation of a renin-angiotensin-aldosterone system or angiotensin receptor/neprilysin inhibitor) and volume overload has been corrected.</a:t>
            </a:r>
            <a:r>
              <a:rPr lang="en-US" sz="2000" baseline="30000" dirty="0">
                <a:ln>
                  <a:noFill/>
                </a:ln>
                <a:solidFill>
                  <a:schemeClr val="bg1"/>
                </a:solidFill>
                <a:effectLst/>
                <a:uFill>
                  <a:solidFill>
                    <a:srgbClr val="000000"/>
                  </a:solidFill>
                </a:uFill>
                <a:latin typeface="Arial" panose="020B0604020202020204" pitchFamily="34" charset="0"/>
                <a:ea typeface="Arial Unicode MS"/>
                <a:cs typeface="Arial Unicode MS"/>
              </a:rPr>
              <a:t>2,11,12</a:t>
            </a:r>
            <a:r>
              <a:rPr lang="en-US" sz="2000" dirty="0">
                <a:ln>
                  <a:noFill/>
                </a:ln>
                <a:solidFill>
                  <a:schemeClr val="bg1"/>
                </a:solidFill>
                <a:effectLst/>
                <a:uFill>
                  <a:solidFill>
                    <a:srgbClr val="000000"/>
                  </a:solidFill>
                </a:uFill>
                <a:latin typeface="Arial" panose="020B0604020202020204" pitchFamily="34" charset="0"/>
                <a:ea typeface="Arial Unicode MS"/>
                <a:cs typeface="Arial Unicode MS"/>
              </a:rPr>
              <a:t> </a:t>
            </a:r>
          </a:p>
          <a:p>
            <a:pPr lvl="1">
              <a:spcBef>
                <a:spcPts val="0"/>
              </a:spcBef>
            </a:pPr>
            <a:r>
              <a:rPr lang="en-US" sz="2000" dirty="0">
                <a:ln>
                  <a:noFill/>
                </a:ln>
                <a:solidFill>
                  <a:schemeClr val="bg1"/>
                </a:solidFill>
                <a:effectLst/>
                <a:uFill>
                  <a:solidFill>
                    <a:srgbClr val="000000"/>
                  </a:solidFill>
                </a:uFill>
                <a:latin typeface="Arial" panose="020B0604020202020204" pitchFamily="34" charset="0"/>
                <a:ea typeface="Arial Unicode MS"/>
                <a:cs typeface="Arial Unicode MS"/>
              </a:rPr>
              <a:t>In this case, labetalol may have been chosen as a way to emergently lower the blood pressure while sparing the patient continuous infusion, which would have required admission to an ICU. </a:t>
            </a:r>
            <a:endParaRPr lang="en-US" sz="2000" dirty="0">
              <a:ln>
                <a:noFill/>
              </a:ln>
              <a:solidFill>
                <a:schemeClr val="bg1"/>
              </a:solidFill>
              <a:effectLst/>
              <a:uFill>
                <a:solidFill>
                  <a:srgbClr val="000000"/>
                </a:solidFill>
              </a:uFill>
              <a:latin typeface="Calibri" panose="020F0502020204030204" pitchFamily="34" charset="0"/>
              <a:ea typeface="Arial Unicode MS"/>
              <a:cs typeface="Arial Unicode MS"/>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14</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33670736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Background (6)</a:t>
            </a:r>
            <a:endParaRPr lang="en-US" dirty="0">
              <a:solidFill>
                <a:schemeClr val="bg1"/>
              </a:solidFill>
            </a:endParaRPr>
          </a:p>
        </p:txBody>
      </p:sp>
      <p:sp>
        <p:nvSpPr>
          <p:cNvPr id="3" name="Content Placeholder 2"/>
          <p:cNvSpPr>
            <a:spLocks noGrp="1"/>
          </p:cNvSpPr>
          <p:nvPr>
            <p:ph idx="1"/>
          </p:nvPr>
        </p:nvSpPr>
        <p:spPr>
          <a:xfrm>
            <a:off x="259264" y="979070"/>
            <a:ext cx="11635245" cy="5432026"/>
          </a:xfrm>
        </p:spPr>
        <p:txBody>
          <a:bodyPr vert="horz" lIns="91440" tIns="45720" rIns="91440" bIns="45720" rtlCol="0" anchor="t">
            <a:noAutofit/>
          </a:bodyPr>
          <a:lstStyle/>
          <a:p>
            <a:pPr>
              <a:spcBef>
                <a:spcPts val="0"/>
              </a:spcBef>
            </a:pPr>
            <a:r>
              <a:rPr lang="en-US" sz="2400" dirty="0">
                <a:ln>
                  <a:noFill/>
                </a:ln>
                <a:solidFill>
                  <a:schemeClr val="bg1"/>
                </a:solidFill>
                <a:effectLst/>
                <a:uFill>
                  <a:solidFill>
                    <a:srgbClr val="000000"/>
                  </a:solidFill>
                </a:uFill>
                <a:latin typeface="Arial" panose="020B0604020202020204" pitchFamily="34" charset="0"/>
                <a:ea typeface="Arial Unicode MS"/>
                <a:cs typeface="Arial Unicode MS"/>
              </a:rPr>
              <a:t>ICU level care may be a limited resource in busy hospitals, and ED staff are expected to help manage this resource effectively by limiting ICU admissions to the most critically ill patients. </a:t>
            </a:r>
          </a:p>
          <a:p>
            <a:pPr lvl="1">
              <a:spcBef>
                <a:spcPts val="0"/>
              </a:spcBef>
            </a:pPr>
            <a:r>
              <a:rPr lang="en-US" sz="2000" dirty="0">
                <a:ln>
                  <a:noFill/>
                </a:ln>
                <a:solidFill>
                  <a:schemeClr val="bg1"/>
                </a:solidFill>
                <a:effectLst/>
                <a:uFill>
                  <a:solidFill>
                    <a:srgbClr val="000000"/>
                  </a:solidFill>
                </a:uFill>
                <a:latin typeface="Arial" panose="020B0604020202020204" pitchFamily="34" charset="0"/>
                <a:ea typeface="Arial Unicode MS"/>
                <a:cs typeface="Arial Unicode MS"/>
              </a:rPr>
              <a:t>In this patient’s case, after two doses of IV labetalol controlled the blood pressure, she appeared to be safe for admission to the general medical ward. By the time the effects of labetalol wore off, she had already been seen by the admitting team and orders had been written to cover her care overnight. </a:t>
            </a:r>
          </a:p>
          <a:p>
            <a:pPr lvl="1">
              <a:spcBef>
                <a:spcPts val="0"/>
              </a:spcBef>
            </a:pPr>
            <a:r>
              <a:rPr lang="en-US" sz="2000" dirty="0">
                <a:ln>
                  <a:noFill/>
                </a:ln>
                <a:solidFill>
                  <a:schemeClr val="bg1"/>
                </a:solidFill>
                <a:effectLst/>
                <a:uFill>
                  <a:solidFill>
                    <a:srgbClr val="000000"/>
                  </a:solidFill>
                </a:uFill>
                <a:latin typeface="Arial" panose="020B0604020202020204" pitchFamily="34" charset="0"/>
                <a:ea typeface="Arial Unicode MS"/>
                <a:cs typeface="Arial Unicode MS"/>
              </a:rPr>
              <a:t>Between her admission evaluation in the ED and her re-evaluation by the day team on the medical ward, there was </a:t>
            </a:r>
            <a:r>
              <a:rPr lang="en-US" sz="2000" dirty="0">
                <a:ln>
                  <a:noFill/>
                </a:ln>
                <a:solidFill>
                  <a:schemeClr val="bg1"/>
                </a:solidFill>
                <a:effectLst/>
                <a:uFill>
                  <a:solidFill>
                    <a:srgbClr val="000000"/>
                  </a:solidFill>
                </a:uFill>
                <a:latin typeface="Arial" panose="020B0604020202020204" pitchFamily="34" charset="0"/>
                <a:ea typeface="Arial Unicode MS"/>
                <a:cs typeface="Arial Unicode MS"/>
                <a:hlinkClick r:id="rId4">
                  <a:extLst>
                    <a:ext uri="{A12FA001-AC4F-418D-AE19-62706E023703}">
                      <ahyp:hlinkClr xmlns:ahyp="http://schemas.microsoft.com/office/drawing/2018/hyperlinkcolor" val="tx"/>
                    </a:ext>
                  </a:extLst>
                </a:hlinkClick>
              </a:rPr>
              <a:t>clinically apparent deterioration </a:t>
            </a:r>
            <a:r>
              <a:rPr lang="en-US" sz="2000" dirty="0">
                <a:ln>
                  <a:noFill/>
                </a:ln>
                <a:solidFill>
                  <a:schemeClr val="bg1"/>
                </a:solidFill>
                <a:effectLst/>
                <a:uFill>
                  <a:solidFill>
                    <a:srgbClr val="000000"/>
                  </a:solidFill>
                </a:uFill>
                <a:latin typeface="Arial" panose="020B0604020202020204" pitchFamily="34" charset="0"/>
                <a:ea typeface="Arial Unicode MS"/>
                <a:cs typeface="Arial Unicode MS"/>
              </a:rPr>
              <a:t>requiring a higher level of care. Therefore, it is reasonable to ask whether disposition to a higher level of care, with more frequent monitoring and greater nursing attention, may have prevented the poor outcomes in this case. </a:t>
            </a:r>
          </a:p>
          <a:p>
            <a:pPr lvl="1">
              <a:spcBef>
                <a:spcPts val="0"/>
              </a:spcBef>
            </a:pPr>
            <a:r>
              <a:rPr lang="en-US" sz="2000" dirty="0">
                <a:ln>
                  <a:noFill/>
                </a:ln>
                <a:solidFill>
                  <a:schemeClr val="bg1"/>
                </a:solidFill>
                <a:effectLst/>
                <a:uFill>
                  <a:solidFill>
                    <a:srgbClr val="000000"/>
                  </a:solidFill>
                </a:uFill>
                <a:ea typeface="Arial Unicode MS"/>
                <a:cs typeface="Arial Unicode MS"/>
              </a:rPr>
              <a:t>For a patient with only one “ICU level need” (i.e., a titratable infusion), a stepdown unit may have been appropriate; however, many hospitals do not have such units or limit them to patients coming out of the ICU.</a:t>
            </a:r>
            <a:r>
              <a:rPr lang="en-US" sz="2000" dirty="0">
                <a:solidFill>
                  <a:schemeClr val="bg1"/>
                </a:solidFill>
                <a:uFill>
                  <a:solidFill>
                    <a:srgbClr val="000000"/>
                  </a:solidFill>
                </a:uFill>
                <a:ea typeface="Arial Unicode MS"/>
                <a:cs typeface="Arial Unicode MS"/>
              </a:rPr>
              <a:t> </a:t>
            </a:r>
            <a:r>
              <a:rPr lang="en-US" sz="2000" dirty="0">
                <a:ln>
                  <a:noFill/>
                </a:ln>
                <a:solidFill>
                  <a:schemeClr val="bg1"/>
                </a:solidFill>
                <a:effectLst/>
                <a:uFill>
                  <a:solidFill>
                    <a:srgbClr val="000000"/>
                  </a:solidFill>
                </a:uFill>
                <a:ea typeface="Arial Unicode MS"/>
                <a:cs typeface="Arial Unicode MS"/>
              </a:rPr>
              <a:t>This predicament apparently led to repeated administration of “as needed” anti-hypertensives to keep the patient’s condition appropriate for admission to a medical ward, which led to patient harm.</a:t>
            </a:r>
            <a:r>
              <a:rPr lang="en-US" sz="2000" dirty="0">
                <a:solidFill>
                  <a:schemeClr val="bg1"/>
                </a:solidFill>
                <a:uFill>
                  <a:solidFill>
                    <a:srgbClr val="000000"/>
                  </a:solidFill>
                </a:uFill>
                <a:ea typeface="Arial Unicode MS"/>
                <a:cs typeface="Arial Unicode MS"/>
              </a:rPr>
              <a:t>  </a:t>
            </a:r>
            <a:endParaRPr lang="en-US" sz="2000" dirty="0">
              <a:ln>
                <a:noFill/>
              </a:ln>
              <a:solidFill>
                <a:schemeClr val="bg1"/>
              </a:solidFill>
              <a:effectLst/>
              <a:uFill>
                <a:solidFill>
                  <a:srgbClr val="000000"/>
                </a:solidFill>
              </a:uFill>
              <a:latin typeface="Calibri" panose="020F0502020204030204" pitchFamily="34" charset="0"/>
              <a:ea typeface="Arial Unicode MS"/>
              <a:cs typeface="Arial Unicode MS"/>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15</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1643811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Background (7)</a:t>
            </a:r>
            <a:endParaRPr lang="en-US" dirty="0">
              <a:solidFill>
                <a:schemeClr val="bg1"/>
              </a:solidFill>
            </a:endParaRPr>
          </a:p>
        </p:txBody>
      </p:sp>
      <p:sp>
        <p:nvSpPr>
          <p:cNvPr id="3" name="Content Placeholder 2"/>
          <p:cNvSpPr>
            <a:spLocks noGrp="1"/>
          </p:cNvSpPr>
          <p:nvPr>
            <p:ph idx="1"/>
          </p:nvPr>
        </p:nvSpPr>
        <p:spPr>
          <a:xfrm>
            <a:off x="259264" y="979070"/>
            <a:ext cx="11635245" cy="5432026"/>
          </a:xfrm>
        </p:spPr>
        <p:txBody>
          <a:bodyPr vert="horz" lIns="91440" tIns="45720" rIns="91440" bIns="45720" rtlCol="0" anchor="t">
            <a:noAutofit/>
          </a:bodyPr>
          <a:lstStyle/>
          <a:p>
            <a:pPr>
              <a:spcBef>
                <a:spcPts val="0"/>
              </a:spcBef>
            </a:pPr>
            <a:r>
              <a:rPr lang="en-US" sz="2400" dirty="0">
                <a:ln>
                  <a:noFill/>
                </a:ln>
                <a:solidFill>
                  <a:schemeClr val="bg1"/>
                </a:solidFill>
                <a:effectLst/>
                <a:uFill>
                  <a:solidFill>
                    <a:srgbClr val="000000"/>
                  </a:solidFill>
                </a:uFill>
                <a:ea typeface="Arial Unicode MS"/>
                <a:cs typeface="Arial Unicode MS"/>
              </a:rPr>
              <a:t>The patient’s hospital course was then complicated by a hemorrhagic stroke, but there is no way to know whether more effective treatment of her hypertensive emergency would have prevented this complication.</a:t>
            </a:r>
            <a:r>
              <a:rPr lang="en-US" sz="2400" dirty="0">
                <a:solidFill>
                  <a:schemeClr val="bg1"/>
                </a:solidFill>
                <a:uFill>
                  <a:solidFill>
                    <a:srgbClr val="000000"/>
                  </a:solidFill>
                </a:uFill>
                <a:ea typeface="Arial Unicode MS"/>
                <a:cs typeface="Arial Unicode MS"/>
              </a:rPr>
              <a:t> </a:t>
            </a:r>
            <a:endParaRPr lang="en-US" dirty="0">
              <a:solidFill>
                <a:schemeClr val="bg1"/>
              </a:solidFill>
              <a:ea typeface="Arial Unicode MS"/>
            </a:endParaRPr>
          </a:p>
          <a:p>
            <a:pPr lvl="1">
              <a:spcBef>
                <a:spcPts val="0"/>
              </a:spcBef>
            </a:pPr>
            <a:r>
              <a:rPr lang="en-US" sz="2200" dirty="0">
                <a:ln>
                  <a:noFill/>
                </a:ln>
                <a:solidFill>
                  <a:schemeClr val="bg1"/>
                </a:solidFill>
                <a:effectLst/>
                <a:uFill>
                  <a:solidFill>
                    <a:srgbClr val="000000"/>
                  </a:solidFill>
                </a:uFill>
                <a:ea typeface="Arial Unicode MS"/>
                <a:cs typeface="Arial Unicode MS"/>
              </a:rPr>
              <a:t>The patient likely had severe hypertension for several years without treatment and severe heart failure</a:t>
            </a:r>
            <a:r>
              <a:rPr lang="en-US" sz="2200" dirty="0">
                <a:solidFill>
                  <a:schemeClr val="bg1"/>
                </a:solidFill>
                <a:uFill>
                  <a:solidFill>
                    <a:srgbClr val="000000"/>
                  </a:solidFill>
                </a:uFill>
                <a:ea typeface="Arial Unicode MS"/>
                <a:cs typeface="Arial Unicode MS"/>
              </a:rPr>
              <a:t> </a:t>
            </a:r>
            <a:r>
              <a:rPr lang="en-US" sz="2200" dirty="0">
                <a:ln>
                  <a:noFill/>
                </a:ln>
                <a:solidFill>
                  <a:schemeClr val="bg1"/>
                </a:solidFill>
                <a:effectLst/>
                <a:uFill>
                  <a:solidFill>
                    <a:srgbClr val="000000"/>
                  </a:solidFill>
                </a:uFill>
                <a:ea typeface="Arial Unicode MS"/>
                <a:cs typeface="Arial Unicode MS"/>
              </a:rPr>
              <a:t>before her syncopal episode and arrival in the ED.</a:t>
            </a:r>
            <a:r>
              <a:rPr lang="en-US" sz="2200" dirty="0">
                <a:solidFill>
                  <a:schemeClr val="bg1"/>
                </a:solidFill>
                <a:uFill>
                  <a:solidFill>
                    <a:srgbClr val="000000"/>
                  </a:solidFill>
                </a:uFill>
                <a:ea typeface="Arial Unicode MS"/>
                <a:cs typeface="Arial Unicode MS"/>
              </a:rPr>
              <a:t> </a:t>
            </a:r>
            <a:endParaRPr lang="en-US" sz="2200" dirty="0">
              <a:solidFill>
                <a:schemeClr val="bg1"/>
              </a:solidFill>
              <a:latin typeface="Arial" panose="020B0604020202020204" pitchFamily="34" charset="0"/>
              <a:ea typeface="Arial Unicode MS"/>
            </a:endParaRPr>
          </a:p>
          <a:p>
            <a:pPr lvl="1">
              <a:spcBef>
                <a:spcPts val="0"/>
              </a:spcBef>
            </a:pPr>
            <a:r>
              <a:rPr lang="en-US" sz="2200" dirty="0" err="1">
                <a:ln>
                  <a:noFill/>
                </a:ln>
                <a:solidFill>
                  <a:schemeClr val="bg1"/>
                </a:solidFill>
                <a:effectLst/>
                <a:uFill>
                  <a:solidFill>
                    <a:srgbClr val="000000"/>
                  </a:solidFill>
                </a:uFill>
                <a:ea typeface="Arial Unicode MS"/>
                <a:cs typeface="Arial Unicode MS"/>
              </a:rPr>
              <a:t>HFrEF</a:t>
            </a:r>
            <a:r>
              <a:rPr lang="en-US" sz="2200" dirty="0">
                <a:ln>
                  <a:noFill/>
                </a:ln>
                <a:solidFill>
                  <a:schemeClr val="bg1"/>
                </a:solidFill>
                <a:effectLst/>
                <a:uFill>
                  <a:solidFill>
                    <a:srgbClr val="000000"/>
                  </a:solidFill>
                </a:uFill>
                <a:ea typeface="Arial Unicode MS"/>
                <a:cs typeface="Arial Unicode MS"/>
              </a:rPr>
              <a:t> is known to be associated with poor outcomes such as stroke.</a:t>
            </a:r>
            <a:r>
              <a:rPr lang="en-US" sz="2200" baseline="30000" dirty="0">
                <a:solidFill>
                  <a:schemeClr val="bg1"/>
                </a:solidFill>
                <a:uFill>
                  <a:solidFill>
                    <a:srgbClr val="000000"/>
                  </a:solidFill>
                </a:uFill>
                <a:ea typeface="Arial Unicode MS"/>
                <a:cs typeface="Arial Unicode MS"/>
              </a:rPr>
              <a:t>13</a:t>
            </a:r>
            <a:r>
              <a:rPr lang="en-US" sz="2200" dirty="0">
                <a:solidFill>
                  <a:schemeClr val="bg1"/>
                </a:solidFill>
                <a:uFill>
                  <a:solidFill>
                    <a:srgbClr val="000000"/>
                  </a:solidFill>
                </a:uFill>
                <a:ea typeface="Arial Unicode MS"/>
                <a:cs typeface="Arial Unicode MS"/>
              </a:rPr>
              <a:t> </a:t>
            </a:r>
            <a:endParaRPr lang="en-US" sz="2200" dirty="0">
              <a:solidFill>
                <a:schemeClr val="bg1"/>
              </a:solidFill>
              <a:uFill>
                <a:solidFill>
                  <a:srgbClr val="000000"/>
                </a:solidFill>
              </a:uFill>
              <a:latin typeface="Calibri" panose="020F0502020204030204" pitchFamily="34" charset="0"/>
              <a:ea typeface="Arial Unicode MS"/>
              <a:cs typeface="Arial Unicode MS"/>
            </a:endParaRPr>
          </a:p>
          <a:p>
            <a:pPr lvl="1">
              <a:spcBef>
                <a:spcPts val="0"/>
              </a:spcBef>
            </a:pPr>
            <a:r>
              <a:rPr lang="en-US" sz="2200" dirty="0">
                <a:ln>
                  <a:noFill/>
                </a:ln>
                <a:solidFill>
                  <a:schemeClr val="bg1"/>
                </a:solidFill>
                <a:effectLst/>
                <a:uFill>
                  <a:solidFill>
                    <a:srgbClr val="000000"/>
                  </a:solidFill>
                </a:uFill>
                <a:ea typeface="Arial Unicode MS"/>
                <a:cs typeface="Arial Unicode MS"/>
              </a:rPr>
              <a:t>Furthermore, the etiology of her heart failure was not known, but it seems likely attributable, at least in part, to decompensated hypertensive cardiomyopathy.</a:t>
            </a:r>
            <a:r>
              <a:rPr lang="en-US" sz="2200" dirty="0">
                <a:solidFill>
                  <a:schemeClr val="bg1"/>
                </a:solidFill>
                <a:uFill>
                  <a:solidFill>
                    <a:srgbClr val="000000"/>
                  </a:solidFill>
                </a:uFill>
                <a:ea typeface="Arial Unicode MS"/>
                <a:cs typeface="Arial Unicode MS"/>
              </a:rPr>
              <a:t> </a:t>
            </a:r>
          </a:p>
          <a:p>
            <a:pPr>
              <a:spcBef>
                <a:spcPts val="0"/>
              </a:spcBef>
            </a:pPr>
            <a:endParaRPr lang="en-US" sz="2000" dirty="0">
              <a:solidFill>
                <a:schemeClr val="bg1"/>
              </a:solidFill>
              <a:uFill>
                <a:solidFill>
                  <a:srgbClr val="000000"/>
                </a:solidFill>
              </a:uFill>
              <a:ea typeface="Arial Unicode MS"/>
              <a:cs typeface="Arial Unicode MS"/>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16</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23008339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Background (8)</a:t>
            </a:r>
            <a:endParaRPr lang="en-US" dirty="0">
              <a:solidFill>
                <a:schemeClr val="bg1"/>
              </a:solidFill>
            </a:endParaRPr>
          </a:p>
        </p:txBody>
      </p:sp>
      <p:sp>
        <p:nvSpPr>
          <p:cNvPr id="3" name="Content Placeholder 2"/>
          <p:cNvSpPr>
            <a:spLocks noGrp="1"/>
          </p:cNvSpPr>
          <p:nvPr>
            <p:ph idx="1"/>
          </p:nvPr>
        </p:nvSpPr>
        <p:spPr>
          <a:xfrm>
            <a:off x="259264" y="979070"/>
            <a:ext cx="11635245" cy="5432026"/>
          </a:xfrm>
        </p:spPr>
        <p:txBody>
          <a:bodyPr vert="horz" lIns="91440" tIns="45720" rIns="91440" bIns="45720" rtlCol="0" anchor="t">
            <a:noAutofit/>
          </a:bodyPr>
          <a:lstStyle/>
          <a:p>
            <a:pPr>
              <a:spcBef>
                <a:spcPts val="0"/>
              </a:spcBef>
            </a:pPr>
            <a:r>
              <a:rPr lang="en-US" sz="2400" dirty="0">
                <a:ln>
                  <a:noFill/>
                </a:ln>
                <a:solidFill>
                  <a:schemeClr val="bg1"/>
                </a:solidFill>
                <a:effectLst/>
                <a:uFill>
                  <a:solidFill>
                    <a:srgbClr val="000000"/>
                  </a:solidFill>
                </a:uFill>
                <a:latin typeface="Arial" panose="020B0604020202020204" pitchFamily="34" charset="0"/>
                <a:ea typeface="Arial Unicode MS"/>
                <a:cs typeface="Arial Unicode MS"/>
              </a:rPr>
              <a:t>With hindsight, it is reasonable to conclude that the initial fluid bolus and repeated administration of beta blockers may have contributed to the patient’s poor outcome. </a:t>
            </a:r>
          </a:p>
          <a:p>
            <a:pPr>
              <a:spcBef>
                <a:spcPts val="0"/>
              </a:spcBef>
            </a:pPr>
            <a:r>
              <a:rPr lang="en-US" sz="2400" dirty="0">
                <a:ln>
                  <a:noFill/>
                </a:ln>
                <a:solidFill>
                  <a:schemeClr val="bg1"/>
                </a:solidFill>
                <a:effectLst/>
                <a:uFill>
                  <a:solidFill>
                    <a:srgbClr val="000000"/>
                  </a:solidFill>
                </a:uFill>
                <a:latin typeface="Arial" panose="020B0604020202020204" pitchFamily="34" charset="0"/>
                <a:ea typeface="Arial Unicode MS"/>
                <a:cs typeface="Arial Unicode MS"/>
              </a:rPr>
              <a:t>It is unclear why the patient initially received a fluid bolus, and whether clinicians assessed for signs of heart failure with hypervolemia, such as orthopnea (dyspnea when supine), </a:t>
            </a:r>
            <a:r>
              <a:rPr lang="en-US" sz="2400" dirty="0" err="1">
                <a:ln>
                  <a:noFill/>
                </a:ln>
                <a:solidFill>
                  <a:schemeClr val="bg1"/>
                </a:solidFill>
                <a:effectLst/>
                <a:uFill>
                  <a:solidFill>
                    <a:srgbClr val="000000"/>
                  </a:solidFill>
                </a:uFill>
                <a:latin typeface="Arial" panose="020B0604020202020204" pitchFamily="34" charset="0"/>
                <a:ea typeface="Arial Unicode MS"/>
                <a:cs typeface="Arial Unicode MS"/>
              </a:rPr>
              <a:t>bendopnea</a:t>
            </a:r>
            <a:r>
              <a:rPr lang="en-US" sz="2400" dirty="0">
                <a:ln>
                  <a:noFill/>
                </a:ln>
                <a:solidFill>
                  <a:schemeClr val="bg1"/>
                </a:solidFill>
                <a:effectLst/>
                <a:uFill>
                  <a:solidFill>
                    <a:srgbClr val="000000"/>
                  </a:solidFill>
                </a:uFill>
                <a:latin typeface="Arial" panose="020B0604020202020204" pitchFamily="34" charset="0"/>
                <a:ea typeface="Arial Unicode MS"/>
                <a:cs typeface="Arial Unicode MS"/>
              </a:rPr>
              <a:t> (dyspnea when bending forward at the waist for 30 seconds, while sitting in a chair), jugular venous distension, and hepatojugular reflex (sustained increase of jugular venous pressure by &gt;3 cm with 10 seconds of continuous abdominal pressure).</a:t>
            </a:r>
            <a:r>
              <a:rPr lang="en-US" sz="2400" baseline="30000" dirty="0">
                <a:ln>
                  <a:noFill/>
                </a:ln>
                <a:solidFill>
                  <a:schemeClr val="bg1"/>
                </a:solidFill>
                <a:effectLst/>
                <a:uFill>
                  <a:solidFill>
                    <a:srgbClr val="000000"/>
                  </a:solidFill>
                </a:uFill>
                <a:latin typeface="Arial" panose="020B0604020202020204" pitchFamily="34" charset="0"/>
                <a:ea typeface="Arial Unicode MS"/>
                <a:cs typeface="Arial Unicode MS"/>
              </a:rPr>
              <a:t>14</a:t>
            </a:r>
            <a:r>
              <a:rPr lang="en-US" sz="2400" dirty="0">
                <a:ln>
                  <a:noFill/>
                </a:ln>
                <a:solidFill>
                  <a:schemeClr val="bg1"/>
                </a:solidFill>
                <a:effectLst/>
                <a:uFill>
                  <a:solidFill>
                    <a:srgbClr val="000000"/>
                  </a:solidFill>
                </a:uFill>
                <a:latin typeface="Arial" panose="020B0604020202020204" pitchFamily="34" charset="0"/>
                <a:ea typeface="Arial Unicode MS"/>
                <a:cs typeface="Arial Unicode MS"/>
              </a:rPr>
              <a:t> </a:t>
            </a:r>
          </a:p>
          <a:p>
            <a:pPr>
              <a:spcBef>
                <a:spcPts val="0"/>
              </a:spcBef>
            </a:pPr>
            <a:r>
              <a:rPr lang="en-US" sz="2400" dirty="0">
                <a:ln>
                  <a:noFill/>
                </a:ln>
                <a:solidFill>
                  <a:schemeClr val="bg1"/>
                </a:solidFill>
                <a:effectLst/>
                <a:uFill>
                  <a:solidFill>
                    <a:srgbClr val="000000"/>
                  </a:solidFill>
                </a:uFill>
                <a:latin typeface="Arial" panose="020B0604020202020204" pitchFamily="34" charset="0"/>
                <a:ea typeface="Arial Unicode MS"/>
                <a:cs typeface="Arial Unicode MS"/>
              </a:rPr>
              <a:t>Higher rates of late critical care admission, late intubation, late renal replacement therapy, and in-hospital death have been observed in heart failure patients who received IV fluids versus those who did not.</a:t>
            </a:r>
            <a:r>
              <a:rPr lang="en-US" sz="2400" baseline="30000" dirty="0">
                <a:ln>
                  <a:noFill/>
                </a:ln>
                <a:solidFill>
                  <a:schemeClr val="bg1"/>
                </a:solidFill>
                <a:effectLst/>
                <a:uFill>
                  <a:solidFill>
                    <a:srgbClr val="000000"/>
                  </a:solidFill>
                </a:uFill>
                <a:latin typeface="Arial" panose="020B0604020202020204" pitchFamily="34" charset="0"/>
                <a:ea typeface="Arial Unicode MS"/>
                <a:cs typeface="Arial Unicode MS"/>
              </a:rPr>
              <a:t>1</a:t>
            </a:r>
            <a:endParaRPr lang="en-US" sz="2400" dirty="0">
              <a:ln>
                <a:noFill/>
              </a:ln>
              <a:solidFill>
                <a:schemeClr val="bg1"/>
              </a:solidFill>
              <a:effectLst/>
              <a:uFill>
                <a:solidFill>
                  <a:srgbClr val="000000"/>
                </a:solidFill>
              </a:uFill>
              <a:latin typeface="Calibri" panose="020F0502020204030204" pitchFamily="34" charset="0"/>
              <a:ea typeface="Arial Unicode MS"/>
              <a:cs typeface="Arial Unicode MS"/>
            </a:endParaRPr>
          </a:p>
          <a:p>
            <a:pPr>
              <a:spcBef>
                <a:spcPts val="0"/>
              </a:spcBef>
            </a:pPr>
            <a:endParaRPr lang="en-US" sz="2000" dirty="0">
              <a:solidFill>
                <a:schemeClr val="bg1"/>
              </a:solidFill>
              <a:uFill>
                <a:solidFill>
                  <a:srgbClr val="000000"/>
                </a:solidFill>
              </a:uFill>
              <a:ea typeface="Arial Unicode MS"/>
              <a:cs typeface="Arial Unicode MS"/>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17</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21791516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Background (9)</a:t>
            </a:r>
            <a:endParaRPr lang="en-US" dirty="0">
              <a:solidFill>
                <a:schemeClr val="bg1"/>
              </a:solidFill>
            </a:endParaRPr>
          </a:p>
        </p:txBody>
      </p:sp>
      <p:sp>
        <p:nvSpPr>
          <p:cNvPr id="3" name="Content Placeholder 2"/>
          <p:cNvSpPr>
            <a:spLocks noGrp="1"/>
          </p:cNvSpPr>
          <p:nvPr>
            <p:ph idx="1"/>
          </p:nvPr>
        </p:nvSpPr>
        <p:spPr>
          <a:xfrm>
            <a:off x="259264" y="1160499"/>
            <a:ext cx="11635245" cy="5432026"/>
          </a:xfrm>
        </p:spPr>
        <p:txBody>
          <a:bodyPr vert="horz" lIns="91440" tIns="45720" rIns="91440" bIns="45720" rtlCol="0" anchor="t">
            <a:noAutofit/>
          </a:bodyPr>
          <a:lstStyle/>
          <a:p>
            <a:pPr>
              <a:spcBef>
                <a:spcPts val="0"/>
              </a:spcBef>
            </a:pPr>
            <a:r>
              <a:rPr lang="en-US" sz="2400" dirty="0">
                <a:ln>
                  <a:noFill/>
                </a:ln>
                <a:solidFill>
                  <a:schemeClr val="bg1"/>
                </a:solidFill>
                <a:effectLst/>
                <a:uFill>
                  <a:solidFill>
                    <a:srgbClr val="000000"/>
                  </a:solidFill>
                </a:uFill>
                <a:ea typeface="Arial Unicode MS"/>
                <a:cs typeface="Arial Unicode MS"/>
              </a:rPr>
              <a:t>The patient was given IV furosemide after crystalloids, but </a:t>
            </a:r>
            <a:r>
              <a:rPr lang="en-US" sz="2400" dirty="0">
                <a:ln>
                  <a:noFill/>
                </a:ln>
                <a:solidFill>
                  <a:schemeClr val="bg1"/>
                </a:solidFill>
                <a:effectLst/>
                <a:uFill>
                  <a:solidFill>
                    <a:srgbClr val="000000"/>
                  </a:solidFill>
                </a:uFill>
                <a:ea typeface="Arial Unicode MS"/>
                <a:cs typeface="Segoe UI"/>
              </a:rPr>
              <a:t>she may have benefited from doses higher than 40 mg due to her worsening kidney function, likely from cardiorenal syndrome</a:t>
            </a:r>
            <a:r>
              <a:rPr lang="en-US" sz="2400" dirty="0">
                <a:ln>
                  <a:noFill/>
                </a:ln>
                <a:solidFill>
                  <a:schemeClr val="bg1"/>
                </a:solidFill>
                <a:effectLst/>
                <a:uFill>
                  <a:solidFill>
                    <a:srgbClr val="000000"/>
                  </a:solidFill>
                </a:uFill>
                <a:ea typeface="Arial Unicode MS"/>
                <a:cs typeface="Arial Unicode MS"/>
              </a:rPr>
              <a:t>.</a:t>
            </a:r>
            <a:r>
              <a:rPr lang="en-US" sz="2400" dirty="0">
                <a:solidFill>
                  <a:schemeClr val="bg1"/>
                </a:solidFill>
                <a:uFill>
                  <a:solidFill>
                    <a:srgbClr val="000000"/>
                  </a:solidFill>
                </a:uFill>
                <a:ea typeface="Arial Unicode MS"/>
                <a:cs typeface="Arial Unicode MS"/>
              </a:rPr>
              <a:t> </a:t>
            </a:r>
            <a:endParaRPr lang="en-US" sz="2400" dirty="0">
              <a:ln>
                <a:noFill/>
              </a:ln>
              <a:solidFill>
                <a:schemeClr val="bg1"/>
              </a:solidFill>
              <a:effectLst/>
              <a:uFill>
                <a:solidFill>
                  <a:srgbClr val="000000"/>
                </a:solidFill>
              </a:uFill>
              <a:latin typeface="Arial" panose="020B0604020202020204" pitchFamily="34" charset="0"/>
              <a:ea typeface="Arial Unicode MS"/>
              <a:cs typeface="Arial Unicode MS"/>
            </a:endParaRPr>
          </a:p>
          <a:p>
            <a:pPr>
              <a:spcBef>
                <a:spcPts val="0"/>
              </a:spcBef>
            </a:pPr>
            <a:r>
              <a:rPr lang="en-US" sz="2400" dirty="0">
                <a:ln>
                  <a:noFill/>
                </a:ln>
                <a:solidFill>
                  <a:schemeClr val="bg1"/>
                </a:solidFill>
                <a:effectLst/>
                <a:uFill>
                  <a:solidFill>
                    <a:srgbClr val="000000"/>
                  </a:solidFill>
                </a:uFill>
                <a:ea typeface="Arial Unicode MS"/>
                <a:cs typeface="Arial Unicode MS"/>
              </a:rPr>
              <a:t>While labetalol initially helped control the patient’s blood pressure, she experienced persistent hypertension with an especially elevated diastolic pressure.</a:t>
            </a:r>
            <a:r>
              <a:rPr lang="en-US" sz="2400" dirty="0">
                <a:solidFill>
                  <a:schemeClr val="bg1"/>
                </a:solidFill>
                <a:uFill>
                  <a:solidFill>
                    <a:srgbClr val="000000"/>
                  </a:solidFill>
                </a:uFill>
                <a:ea typeface="Arial Unicode MS"/>
                <a:cs typeface="Arial Unicode MS"/>
              </a:rPr>
              <a:t> </a:t>
            </a:r>
            <a:endParaRPr lang="en-US" sz="2400" dirty="0">
              <a:ln>
                <a:noFill/>
              </a:ln>
              <a:solidFill>
                <a:schemeClr val="bg1"/>
              </a:solidFill>
              <a:effectLst/>
              <a:uFill>
                <a:solidFill>
                  <a:srgbClr val="000000"/>
                </a:solidFill>
              </a:uFill>
              <a:latin typeface="Arial" panose="020B0604020202020204" pitchFamily="34" charset="0"/>
              <a:ea typeface="Arial Unicode MS"/>
              <a:cs typeface="Arial Unicode MS"/>
            </a:endParaRPr>
          </a:p>
          <a:p>
            <a:pPr>
              <a:spcBef>
                <a:spcPts val="0"/>
              </a:spcBef>
            </a:pPr>
            <a:r>
              <a:rPr lang="en-US" sz="2400" dirty="0">
                <a:ln>
                  <a:noFill/>
                </a:ln>
                <a:solidFill>
                  <a:schemeClr val="bg1"/>
                </a:solidFill>
                <a:effectLst/>
                <a:uFill>
                  <a:solidFill>
                    <a:srgbClr val="000000"/>
                  </a:solidFill>
                </a:uFill>
                <a:ea typeface="Arial Unicode MS"/>
                <a:cs typeface="Arial Unicode MS"/>
              </a:rPr>
              <a:t>Maintenance of cardiac output in patients with acute heart failure depends in part upon sympathetic drive.</a:t>
            </a:r>
            <a:r>
              <a:rPr lang="en-US" sz="2400" baseline="30000" dirty="0">
                <a:solidFill>
                  <a:schemeClr val="bg1"/>
                </a:solidFill>
                <a:uFill>
                  <a:solidFill>
                    <a:srgbClr val="000000"/>
                  </a:solidFill>
                </a:uFill>
                <a:ea typeface="Arial Unicode MS"/>
                <a:cs typeface="Arial Unicode MS"/>
              </a:rPr>
              <a:t>7</a:t>
            </a:r>
            <a:r>
              <a:rPr lang="en-US" sz="2400" dirty="0">
                <a:solidFill>
                  <a:schemeClr val="bg1"/>
                </a:solidFill>
                <a:uFill>
                  <a:solidFill>
                    <a:srgbClr val="000000"/>
                  </a:solidFill>
                </a:uFill>
                <a:ea typeface="Arial Unicode MS"/>
                <a:cs typeface="Arial Unicode MS"/>
              </a:rPr>
              <a:t> </a:t>
            </a:r>
            <a:r>
              <a:rPr lang="en-US" sz="2400" dirty="0">
                <a:ln>
                  <a:noFill/>
                </a:ln>
                <a:solidFill>
                  <a:schemeClr val="bg1"/>
                </a:solidFill>
                <a:effectLst/>
                <a:uFill>
                  <a:solidFill>
                    <a:srgbClr val="000000"/>
                  </a:solidFill>
                </a:uFill>
                <a:ea typeface="Arial Unicode MS"/>
                <a:cs typeface="Arial Unicode MS"/>
              </a:rPr>
              <a:t>The administration of a beta blocker likely worsened perfusion in the setting of acute heart failure.</a:t>
            </a:r>
            <a:r>
              <a:rPr lang="en-US" sz="2400" baseline="30000" dirty="0">
                <a:solidFill>
                  <a:schemeClr val="bg1"/>
                </a:solidFill>
                <a:uFill>
                  <a:solidFill>
                    <a:srgbClr val="000000"/>
                  </a:solidFill>
                </a:uFill>
                <a:ea typeface="Arial Unicode MS"/>
                <a:cs typeface="Arial Unicode MS"/>
              </a:rPr>
              <a:t>15</a:t>
            </a:r>
            <a:r>
              <a:rPr lang="en-US" sz="2400" dirty="0">
                <a:solidFill>
                  <a:schemeClr val="bg1"/>
                </a:solidFill>
                <a:uFill>
                  <a:solidFill>
                    <a:srgbClr val="000000"/>
                  </a:solidFill>
                </a:uFill>
                <a:ea typeface="Arial Unicode MS"/>
                <a:cs typeface="Arial Unicode MS"/>
              </a:rPr>
              <a:t> </a:t>
            </a:r>
            <a:endParaRPr lang="en-US" sz="2400" dirty="0">
              <a:ln>
                <a:noFill/>
              </a:ln>
              <a:solidFill>
                <a:schemeClr val="bg1"/>
              </a:solidFill>
              <a:effectLst/>
              <a:uFill>
                <a:solidFill>
                  <a:srgbClr val="000000"/>
                </a:solidFill>
              </a:uFill>
              <a:latin typeface="Arial" panose="020B0604020202020204" pitchFamily="34" charset="0"/>
              <a:ea typeface="Arial Unicode MS"/>
              <a:cs typeface="Arial Unicode MS"/>
            </a:endParaRPr>
          </a:p>
          <a:p>
            <a:pPr>
              <a:spcBef>
                <a:spcPts val="0"/>
              </a:spcBef>
            </a:pPr>
            <a:r>
              <a:rPr lang="en-US" sz="2400" dirty="0">
                <a:ln>
                  <a:noFill/>
                </a:ln>
                <a:solidFill>
                  <a:schemeClr val="bg1"/>
                </a:solidFill>
                <a:effectLst/>
                <a:uFill>
                  <a:solidFill>
                    <a:srgbClr val="000000"/>
                  </a:solidFill>
                </a:uFill>
                <a:ea typeface="Arial Unicode MS"/>
                <a:cs typeface="Arial Unicode MS"/>
              </a:rPr>
              <a:t>The patient may have responded better to a parenteral nitrate such as nitroglycerin (given that nitroprusside is relatively contraindicated in the setting of acute kidney injury) or a calcium channel blocker such as nicardipine or </a:t>
            </a:r>
            <a:r>
              <a:rPr lang="en-US" sz="2400" dirty="0" err="1">
                <a:ln>
                  <a:noFill/>
                </a:ln>
                <a:solidFill>
                  <a:schemeClr val="bg1"/>
                </a:solidFill>
                <a:effectLst/>
                <a:uFill>
                  <a:solidFill>
                    <a:srgbClr val="000000"/>
                  </a:solidFill>
                </a:uFill>
                <a:ea typeface="Arial Unicode MS"/>
                <a:cs typeface="Arial Unicode MS"/>
              </a:rPr>
              <a:t>clevidpine</a:t>
            </a:r>
            <a:r>
              <a:rPr lang="en-US" sz="2400" dirty="0">
                <a:ln>
                  <a:noFill/>
                </a:ln>
                <a:solidFill>
                  <a:schemeClr val="bg1"/>
                </a:solidFill>
                <a:effectLst/>
                <a:uFill>
                  <a:solidFill>
                    <a:srgbClr val="000000"/>
                  </a:solidFill>
                </a:uFill>
                <a:ea typeface="Arial Unicode MS"/>
                <a:cs typeface="Arial Unicode MS"/>
              </a:rPr>
              <a:t>.</a:t>
            </a:r>
            <a:endParaRPr lang="en-US" sz="2400" dirty="0">
              <a:ln>
                <a:noFill/>
              </a:ln>
              <a:solidFill>
                <a:schemeClr val="bg1"/>
              </a:solidFill>
              <a:effectLst/>
              <a:uFill>
                <a:solidFill>
                  <a:srgbClr val="000000"/>
                </a:solidFill>
              </a:uFill>
              <a:latin typeface="Calibri"/>
              <a:ea typeface="Arial Unicode MS"/>
              <a:cs typeface="Arial Unicode MS"/>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18</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37639592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BC67025-0251-482B-BC3E-6385C2FCB8EE}"/>
              </a:ext>
            </a:extLst>
          </p:cNvPr>
          <p:cNvSpPr>
            <a:spLocks noGrp="1"/>
          </p:cNvSpPr>
          <p:nvPr>
            <p:ph type="title"/>
          </p:nvPr>
        </p:nvSpPr>
        <p:spPr>
          <a:xfrm>
            <a:off x="914400" y="2747962"/>
            <a:ext cx="10363200" cy="1362075"/>
          </a:xfrm>
        </p:spPr>
        <p:txBody>
          <a:bodyPr>
            <a:noAutofit/>
          </a:bodyPr>
          <a:lstStyle/>
          <a:p>
            <a:pPr algn="ctr"/>
            <a:r>
              <a:rPr lang="en-US" cap="none" dirty="0"/>
              <a:t>APPROACHES TO IMPROVING PATIENT SAFETY</a:t>
            </a:r>
          </a:p>
        </p:txBody>
      </p:sp>
      <p:sp>
        <p:nvSpPr>
          <p:cNvPr id="4" name="Slide Number Placeholder 3">
            <a:extLst>
              <a:ext uri="{FF2B5EF4-FFF2-40B4-BE49-F238E27FC236}">
                <a16:creationId xmlns:a16="http://schemas.microsoft.com/office/drawing/2014/main" id="{102A91A6-7964-4699-9DD8-61D891C178B0}"/>
              </a:ext>
            </a:extLst>
          </p:cNvPr>
          <p:cNvSpPr>
            <a:spLocks noGrp="1"/>
          </p:cNvSpPr>
          <p:nvPr>
            <p:ph type="sldNum" sz="quarter" idx="12"/>
          </p:nvPr>
        </p:nvSpPr>
        <p:spPr/>
        <p:txBody>
          <a:bodyPr/>
          <a:lstStyle/>
          <a:p>
            <a:fld id="{BDAF931E-EB67-594E-ACA8-DBD6EC3CDB9B}" type="slidenum">
              <a:rPr lang="en-US" smtClean="0"/>
              <a:pPr/>
              <a:t>19</a:t>
            </a:fld>
            <a:endParaRPr lang="en-US"/>
          </a:p>
        </p:txBody>
      </p:sp>
    </p:spTree>
    <p:custDataLst>
      <p:tags r:id="rId1"/>
    </p:custDataLst>
    <p:extLst>
      <p:ext uri="{BB962C8B-B14F-4D97-AF65-F5344CB8AC3E}">
        <p14:creationId xmlns:p14="http://schemas.microsoft.com/office/powerpoint/2010/main" val="36361597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Source and Credits</a:t>
            </a:r>
          </a:p>
        </p:txBody>
      </p:sp>
      <p:sp>
        <p:nvSpPr>
          <p:cNvPr id="3" name="Content Placeholder 2"/>
          <p:cNvSpPr>
            <a:spLocks noGrp="1"/>
          </p:cNvSpPr>
          <p:nvPr>
            <p:ph idx="1"/>
          </p:nvPr>
        </p:nvSpPr>
        <p:spPr>
          <a:xfrm>
            <a:off x="617220" y="1029174"/>
            <a:ext cx="11355820" cy="5113054"/>
          </a:xfrm>
        </p:spPr>
        <p:txBody>
          <a:bodyPr vert="horz" lIns="91440" tIns="45720" rIns="91440" bIns="45720" rtlCol="0" anchor="t">
            <a:normAutofit fontScale="92500" lnSpcReduction="10000"/>
          </a:bodyPr>
          <a:lstStyle/>
          <a:p>
            <a:r>
              <a:rPr lang="en-US" sz="2800" dirty="0"/>
              <a:t>This presentation is based on the July 2024 AHRQ </a:t>
            </a:r>
            <a:r>
              <a:rPr lang="en-US" sz="2800" dirty="0" err="1"/>
              <a:t>WebM&amp;M</a:t>
            </a:r>
            <a:r>
              <a:rPr lang="en-US" sz="2800" dirty="0"/>
              <a:t> Spotlight Case</a:t>
            </a:r>
          </a:p>
          <a:p>
            <a:pPr lvl="1">
              <a:buFont typeface="Courier New" panose="02070309020205020404" pitchFamily="49" charset="0"/>
              <a:buChar char="o"/>
            </a:pPr>
            <a:r>
              <a:rPr lang="en-US" sz="2400" dirty="0"/>
              <a:t>See the full article at </a:t>
            </a:r>
            <a:r>
              <a:rPr lang="en-US" sz="2400" dirty="0">
                <a:solidFill>
                  <a:schemeClr val="bg1"/>
                </a:solidFill>
                <a:hlinkClick r:id="rId3">
                  <a:extLst>
                    <a:ext uri="{A12FA001-AC4F-418D-AE19-62706E023703}">
                      <ahyp:hlinkClr xmlns:ahyp="http://schemas.microsoft.com/office/drawing/2018/hyperlinkcolor" val="tx"/>
                    </a:ext>
                  </a:extLst>
                </a:hlinkClick>
              </a:rPr>
              <a:t>https://psnet.ahrq.gov/webmm</a:t>
            </a:r>
            <a:r>
              <a:rPr lang="en-US" sz="2400" dirty="0">
                <a:solidFill>
                  <a:schemeClr val="bg1"/>
                </a:solidFill>
              </a:rPr>
              <a:t> </a:t>
            </a:r>
          </a:p>
          <a:p>
            <a:pPr lvl="1">
              <a:buFont typeface="Courier New" panose="02070309020205020404" pitchFamily="49" charset="0"/>
              <a:buChar char="o"/>
            </a:pPr>
            <a:r>
              <a:rPr lang="en-US" sz="2400" dirty="0">
                <a:solidFill>
                  <a:schemeClr val="bg1"/>
                </a:solidFill>
              </a:rPr>
              <a:t>CME credit is available </a:t>
            </a:r>
          </a:p>
          <a:p>
            <a:pPr>
              <a:buFont typeface="Arial" panose="020B0604020202020204" pitchFamily="34" charset="0"/>
              <a:buChar char="•"/>
            </a:pPr>
            <a:r>
              <a:rPr lang="en-US" sz="2800" dirty="0"/>
              <a:t>Commentary by: </a:t>
            </a:r>
            <a:r>
              <a:rPr lang="en-US" sz="2800" dirty="0" err="1"/>
              <a:t>Jaenic</a:t>
            </a:r>
            <a:r>
              <a:rPr lang="en-US" sz="2800" dirty="0"/>
              <a:t> Lee, MD Josh </a:t>
            </a:r>
            <a:r>
              <a:rPr lang="en-US" sz="2800" dirty="0" err="1"/>
              <a:t>Fernelius</a:t>
            </a:r>
            <a:r>
              <a:rPr lang="en-US" sz="2800" dirty="0"/>
              <a:t>, MD and William Frick, MD</a:t>
            </a:r>
          </a:p>
          <a:p>
            <a:pPr>
              <a:buFont typeface="Arial" panose="020B0604020202020204" pitchFamily="34" charset="0"/>
              <a:buChar char="•"/>
            </a:pPr>
            <a:r>
              <a:rPr lang="en-US" sz="2800" dirty="0">
                <a:solidFill>
                  <a:schemeClr val="bg1"/>
                </a:solidFill>
              </a:rPr>
              <a:t>AHRQ </a:t>
            </a:r>
            <a:r>
              <a:rPr lang="en-US" sz="2800" dirty="0" err="1">
                <a:solidFill>
                  <a:schemeClr val="bg1"/>
                </a:solidFill>
              </a:rPr>
              <a:t>WebM&amp;M</a:t>
            </a:r>
            <a:r>
              <a:rPr lang="en-US" sz="2800" dirty="0">
                <a:solidFill>
                  <a:schemeClr val="bg1"/>
                </a:solidFill>
              </a:rPr>
              <a:t> Editors in Chief: Patrick Romano, MD, MPH and Deb Bakerjian, PhD, APRN, RN</a:t>
            </a:r>
          </a:p>
          <a:p>
            <a:pPr lvl="1">
              <a:buFont typeface="Courier New" panose="02070309020205020404" pitchFamily="49" charset="0"/>
              <a:buChar char="o"/>
            </a:pPr>
            <a:r>
              <a:rPr lang="en-US" sz="2400" dirty="0">
                <a:solidFill>
                  <a:schemeClr val="bg1"/>
                </a:solidFill>
              </a:rPr>
              <a:t>Spotlight Editors: Patrick Romano, MD, MPH and Noelle </a:t>
            </a:r>
            <a:r>
              <a:rPr lang="en-US" sz="2400" dirty="0" err="1">
                <a:solidFill>
                  <a:schemeClr val="bg1"/>
                </a:solidFill>
              </a:rPr>
              <a:t>Boctor</a:t>
            </a:r>
            <a:r>
              <a:rPr lang="en-US" sz="2400" dirty="0">
                <a:solidFill>
                  <a:schemeClr val="bg1"/>
                </a:solidFill>
              </a:rPr>
              <a:t>, MD</a:t>
            </a:r>
          </a:p>
          <a:p>
            <a:pPr lvl="1">
              <a:buFont typeface="Courier New" panose="02070309020205020404" pitchFamily="49" charset="0"/>
              <a:buChar char="o"/>
            </a:pPr>
            <a:r>
              <a:rPr lang="en-US" sz="2400" dirty="0">
                <a:solidFill>
                  <a:schemeClr val="bg1"/>
                </a:solidFill>
              </a:rPr>
              <a:t>Managing Editor: Meghan Weyrich, MPH</a:t>
            </a:r>
          </a:p>
          <a:p>
            <a:pPr>
              <a:buFont typeface="Courier New" panose="02070309020205020404" pitchFamily="49" charset="0"/>
              <a:buChar char="o"/>
            </a:pPr>
            <a:r>
              <a:rPr lang="en-US" sz="2800" dirty="0"/>
              <a:t>Acknowledgements: The editorial team thanks Dr. William R. Lewis with the Department of Cardiology at UC Davis Health for his peer review of this commentary. </a:t>
            </a:r>
          </a:p>
          <a:p>
            <a:pPr lvl="1">
              <a:buFont typeface="Courier New" panose="02070309020205020404" pitchFamily="49" charset="0"/>
              <a:buChar char="o"/>
            </a:pPr>
            <a:endParaRPr lang="en-US" sz="2400" dirty="0">
              <a:solidFill>
                <a:schemeClr val="bg1"/>
              </a:solidFill>
            </a:endParaRPr>
          </a:p>
          <a:p>
            <a:pPr>
              <a:buFont typeface="Courier New" panose="02070309020205020404" pitchFamily="49" charset="0"/>
              <a:buChar char="o"/>
            </a:pPr>
            <a:endParaRPr lang="en-US" sz="2800" dirty="0">
              <a:solidFill>
                <a:schemeClr val="bg1"/>
              </a:solidFill>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pPr/>
              <a:t>2</a:t>
            </a:fld>
            <a:endParaRPr lang="en-US"/>
          </a:p>
        </p:txBody>
      </p:sp>
    </p:spTree>
    <p:custDataLst>
      <p:tags r:id="rId1"/>
    </p:custDataLst>
    <p:extLst>
      <p:ext uri="{BB962C8B-B14F-4D97-AF65-F5344CB8AC3E}">
        <p14:creationId xmlns:p14="http://schemas.microsoft.com/office/powerpoint/2010/main" val="2347542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Fluid and Volume Management (1)</a:t>
            </a:r>
            <a:endParaRPr lang="en-US" dirty="0">
              <a:solidFill>
                <a:schemeClr val="bg1"/>
              </a:solidFill>
            </a:endParaRPr>
          </a:p>
        </p:txBody>
      </p:sp>
      <p:sp>
        <p:nvSpPr>
          <p:cNvPr id="3" name="Content Placeholder 2"/>
          <p:cNvSpPr>
            <a:spLocks noGrp="1"/>
          </p:cNvSpPr>
          <p:nvPr>
            <p:ph idx="1"/>
          </p:nvPr>
        </p:nvSpPr>
        <p:spPr>
          <a:xfrm>
            <a:off x="259264" y="979070"/>
            <a:ext cx="11635245" cy="5432026"/>
          </a:xfrm>
        </p:spPr>
        <p:txBody>
          <a:bodyPr vert="horz" lIns="91440" tIns="45720" rIns="91440" bIns="45720" rtlCol="0" anchor="t">
            <a:noAutofit/>
          </a:bodyPr>
          <a:lstStyle/>
          <a:p>
            <a:pPr>
              <a:spcBef>
                <a:spcPts val="0"/>
              </a:spcBef>
            </a:pPr>
            <a:r>
              <a:rPr lang="en-US" sz="2600" dirty="0">
                <a:ln>
                  <a:noFill/>
                </a:ln>
                <a:solidFill>
                  <a:schemeClr val="bg1"/>
                </a:solidFill>
                <a:effectLst/>
                <a:uFill>
                  <a:solidFill>
                    <a:srgbClr val="000000"/>
                  </a:solidFill>
                </a:uFill>
                <a:ea typeface="Arial Unicode MS"/>
                <a:cs typeface="Arial Unicode MS"/>
              </a:rPr>
              <a:t>The patient may have benefited from immediate diuresis after initial examination in the ED to offset her volume overload rather than the IV fluid bolus that exacerbated it.</a:t>
            </a:r>
            <a:r>
              <a:rPr lang="en-US" sz="2600" dirty="0">
                <a:solidFill>
                  <a:schemeClr val="bg1"/>
                </a:solidFill>
                <a:uFill>
                  <a:solidFill>
                    <a:srgbClr val="000000"/>
                  </a:solidFill>
                </a:uFill>
                <a:ea typeface="Arial Unicode MS"/>
                <a:cs typeface="Arial Unicode MS"/>
              </a:rPr>
              <a:t> </a:t>
            </a:r>
            <a:endParaRPr lang="en-US" sz="2600" dirty="0">
              <a:solidFill>
                <a:schemeClr val="bg1"/>
              </a:solidFill>
              <a:uFill>
                <a:solidFill>
                  <a:srgbClr val="000000"/>
                </a:solidFill>
              </a:uFill>
              <a:latin typeface="Arial" panose="020B0604020202020204" pitchFamily="34" charset="0"/>
              <a:ea typeface="Arial Unicode MS"/>
              <a:cs typeface="Arial Unicode MS"/>
            </a:endParaRPr>
          </a:p>
          <a:p>
            <a:pPr>
              <a:spcBef>
                <a:spcPts val="0"/>
              </a:spcBef>
            </a:pPr>
            <a:r>
              <a:rPr lang="en-US" sz="2600" dirty="0">
                <a:ln>
                  <a:noFill/>
                </a:ln>
                <a:solidFill>
                  <a:schemeClr val="bg1"/>
                </a:solidFill>
                <a:effectLst/>
                <a:uFill>
                  <a:solidFill>
                    <a:srgbClr val="000000"/>
                  </a:solidFill>
                </a:uFill>
                <a:ea typeface="Arial Unicode MS"/>
                <a:cs typeface="Arial Unicode MS"/>
              </a:rPr>
              <a:t>In this patient’s case, it is unclear what indication led to fluid administration, but ED physicians in a high-stress environment managing several patients concurrently must make rapid decisions based on limited information.</a:t>
            </a:r>
            <a:r>
              <a:rPr lang="en-US" sz="2600" dirty="0">
                <a:solidFill>
                  <a:schemeClr val="bg1"/>
                </a:solidFill>
                <a:uFill>
                  <a:solidFill>
                    <a:srgbClr val="000000"/>
                  </a:solidFill>
                </a:uFill>
                <a:ea typeface="Arial Unicode MS"/>
                <a:cs typeface="Arial Unicode MS"/>
              </a:rPr>
              <a:t> </a:t>
            </a:r>
            <a:endParaRPr lang="en-US" sz="2600" dirty="0">
              <a:ln>
                <a:noFill/>
              </a:ln>
              <a:solidFill>
                <a:schemeClr val="bg1"/>
              </a:solidFill>
              <a:effectLst/>
              <a:uFill>
                <a:solidFill>
                  <a:srgbClr val="000000"/>
                </a:solidFill>
              </a:uFill>
              <a:latin typeface="Arial" panose="020B0604020202020204" pitchFamily="34" charset="0"/>
              <a:ea typeface="Arial Unicode MS"/>
              <a:cs typeface="Arial Unicode MS"/>
            </a:endParaRPr>
          </a:p>
          <a:p>
            <a:pPr>
              <a:spcBef>
                <a:spcPts val="0"/>
              </a:spcBef>
            </a:pPr>
            <a:r>
              <a:rPr lang="en-US" sz="2600" dirty="0">
                <a:ln>
                  <a:noFill/>
                </a:ln>
                <a:solidFill>
                  <a:schemeClr val="bg1"/>
                </a:solidFill>
                <a:effectLst/>
                <a:uFill>
                  <a:solidFill>
                    <a:srgbClr val="000000"/>
                  </a:solidFill>
                </a:uFill>
                <a:ea typeface="Arial Unicode MS"/>
                <a:cs typeface="Arial Unicode MS"/>
              </a:rPr>
              <a:t>Syncope has different risk stratifications depending on cardiac versus noncardiac etiologies, and ED physicians may have more cumulative experience with vasovagal and orthostatic syncope than with cardiac causes of syncope, such as heart failure and cardiomyopathy with decreased cardiac output.</a:t>
            </a:r>
            <a:r>
              <a:rPr lang="en-US" sz="2600" baseline="30000" dirty="0">
                <a:ln>
                  <a:noFill/>
                </a:ln>
                <a:solidFill>
                  <a:schemeClr val="bg1"/>
                </a:solidFill>
                <a:effectLst/>
                <a:uFill>
                  <a:solidFill>
                    <a:srgbClr val="000000"/>
                  </a:solidFill>
                </a:uFill>
                <a:ea typeface="Arial Unicode MS"/>
                <a:cs typeface="Arial Unicode MS"/>
              </a:rPr>
              <a:t>16</a:t>
            </a:r>
            <a:r>
              <a:rPr lang="en-US" sz="2600" dirty="0">
                <a:solidFill>
                  <a:schemeClr val="bg1"/>
                </a:solidFill>
                <a:uFill>
                  <a:solidFill>
                    <a:srgbClr val="000000"/>
                  </a:solidFill>
                </a:uFill>
                <a:ea typeface="Arial Unicode MS"/>
                <a:cs typeface="Arial Unicode MS"/>
              </a:rPr>
              <a:t> </a:t>
            </a:r>
            <a:endParaRPr lang="en-US" sz="2600" dirty="0">
              <a:ln>
                <a:noFill/>
              </a:ln>
              <a:solidFill>
                <a:schemeClr val="bg1"/>
              </a:solidFill>
              <a:effectLst/>
              <a:uFill>
                <a:solidFill>
                  <a:srgbClr val="000000"/>
                </a:solidFill>
              </a:uFill>
              <a:latin typeface="Arial" panose="020B0604020202020204" pitchFamily="34" charset="0"/>
              <a:ea typeface="Arial Unicode MS"/>
              <a:cs typeface="Arial Unicode MS"/>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20</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33599879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Fluid and Volume Management (2)</a:t>
            </a:r>
            <a:endParaRPr lang="en-US" dirty="0">
              <a:solidFill>
                <a:schemeClr val="bg1"/>
              </a:solidFill>
            </a:endParaRPr>
          </a:p>
        </p:txBody>
      </p:sp>
      <p:sp>
        <p:nvSpPr>
          <p:cNvPr id="3" name="Content Placeholder 2"/>
          <p:cNvSpPr>
            <a:spLocks noGrp="1"/>
          </p:cNvSpPr>
          <p:nvPr>
            <p:ph idx="1"/>
          </p:nvPr>
        </p:nvSpPr>
        <p:spPr>
          <a:xfrm>
            <a:off x="259264" y="979070"/>
            <a:ext cx="11635245" cy="5432026"/>
          </a:xfrm>
        </p:spPr>
        <p:txBody>
          <a:bodyPr vert="horz" lIns="91440" tIns="45720" rIns="91440" bIns="45720" rtlCol="0" anchor="t">
            <a:noAutofit/>
          </a:bodyPr>
          <a:lstStyle/>
          <a:p>
            <a:pPr>
              <a:spcBef>
                <a:spcPts val="0"/>
              </a:spcBef>
            </a:pPr>
            <a:r>
              <a:rPr lang="en-US" sz="2600" dirty="0">
                <a:ln>
                  <a:noFill/>
                </a:ln>
                <a:solidFill>
                  <a:schemeClr val="bg1"/>
                </a:solidFill>
                <a:effectLst/>
                <a:uFill>
                  <a:solidFill>
                    <a:srgbClr val="000000"/>
                  </a:solidFill>
                </a:uFill>
                <a:ea typeface="Arial Unicode MS"/>
                <a:cs typeface="Arial Unicode MS"/>
              </a:rPr>
              <a:t>In this situation, “</a:t>
            </a:r>
            <a:r>
              <a:rPr lang="en-US" sz="2600" u="sng" dirty="0">
                <a:ln>
                  <a:noFill/>
                </a:ln>
                <a:solidFill>
                  <a:schemeClr val="bg1"/>
                </a:solidFill>
                <a:effectLst/>
                <a:uFill>
                  <a:solidFill>
                    <a:srgbClr val="000000"/>
                  </a:solidFill>
                </a:uFill>
                <a:ea typeface="Arial Unicode MS"/>
                <a:cs typeface="Arial Unicode MS"/>
                <a:hlinkClick r:id="rId4">
                  <a:extLst>
                    <a:ext uri="{A12FA001-AC4F-418D-AE19-62706E023703}">
                      <ahyp:hlinkClr xmlns:ahyp="http://schemas.microsoft.com/office/drawing/2018/hyperlinkcolor" val="tx"/>
                    </a:ext>
                  </a:extLst>
                </a:hlinkClick>
              </a:rPr>
              <a:t>availability bias</a:t>
            </a:r>
            <a:r>
              <a:rPr lang="en-US" sz="2600" dirty="0">
                <a:ln>
                  <a:noFill/>
                </a:ln>
                <a:solidFill>
                  <a:schemeClr val="bg1"/>
                </a:solidFill>
                <a:effectLst/>
                <a:uFill>
                  <a:solidFill>
                    <a:srgbClr val="000000"/>
                  </a:solidFill>
                </a:uFill>
                <a:ea typeface="Arial Unicode MS"/>
                <a:cs typeface="Arial Unicode MS"/>
              </a:rPr>
              <a:t>” may lead to reflexive use of IV fluids as initial therapy for all patients with syncope.</a:t>
            </a:r>
            <a:r>
              <a:rPr lang="en-US" sz="2600" dirty="0">
                <a:solidFill>
                  <a:schemeClr val="bg1"/>
                </a:solidFill>
                <a:uFill>
                  <a:solidFill>
                    <a:srgbClr val="000000"/>
                  </a:solidFill>
                </a:uFill>
                <a:ea typeface="Arial Unicode MS"/>
                <a:cs typeface="Arial Unicode MS"/>
              </a:rPr>
              <a:t> </a:t>
            </a:r>
            <a:endParaRPr lang="en-US" sz="2600" dirty="0">
              <a:ln>
                <a:noFill/>
              </a:ln>
              <a:solidFill>
                <a:schemeClr val="bg1"/>
              </a:solidFill>
              <a:effectLst/>
              <a:uFill>
                <a:solidFill>
                  <a:srgbClr val="000000"/>
                </a:solidFill>
              </a:uFill>
              <a:latin typeface="Arial" panose="020B0604020202020204" pitchFamily="34" charset="0"/>
              <a:ea typeface="Arial Unicode MS"/>
              <a:cs typeface="Arial Unicode MS"/>
            </a:endParaRPr>
          </a:p>
          <a:p>
            <a:pPr>
              <a:spcBef>
                <a:spcPts val="0"/>
              </a:spcBef>
            </a:pPr>
            <a:r>
              <a:rPr lang="en-US" sz="2600" dirty="0">
                <a:ln>
                  <a:noFill/>
                </a:ln>
                <a:solidFill>
                  <a:schemeClr val="bg1"/>
                </a:solidFill>
                <a:effectLst/>
                <a:uFill>
                  <a:solidFill>
                    <a:srgbClr val="000000"/>
                  </a:solidFill>
                </a:uFill>
                <a:ea typeface="Arial Unicode MS"/>
                <a:cs typeface="Arial Unicode MS"/>
              </a:rPr>
              <a:t>A more thoughtful, evidence-based approach to fluid and volume management</a:t>
            </a:r>
            <a:r>
              <a:rPr lang="en-US" sz="2600" baseline="30000" dirty="0">
                <a:ln>
                  <a:noFill/>
                </a:ln>
                <a:solidFill>
                  <a:schemeClr val="bg1"/>
                </a:solidFill>
                <a:effectLst/>
                <a:uFill>
                  <a:solidFill>
                    <a:srgbClr val="000000"/>
                  </a:solidFill>
                </a:uFill>
                <a:ea typeface="Arial Unicode MS"/>
                <a:cs typeface="Arial Unicode MS"/>
              </a:rPr>
              <a:t>1</a:t>
            </a:r>
            <a:r>
              <a:rPr lang="en-US" sz="2600" dirty="0">
                <a:ln>
                  <a:noFill/>
                </a:ln>
                <a:solidFill>
                  <a:schemeClr val="bg1"/>
                </a:solidFill>
                <a:effectLst/>
                <a:uFill>
                  <a:solidFill>
                    <a:srgbClr val="000000"/>
                  </a:solidFill>
                </a:uFill>
                <a:ea typeface="Arial Unicode MS"/>
                <a:cs typeface="Arial Unicode MS"/>
              </a:rPr>
              <a:t> might emphasize assessing fluid balance and documenting goals before administering crystalloid boluses.</a:t>
            </a:r>
            <a:r>
              <a:rPr lang="en-US" sz="2600" dirty="0">
                <a:solidFill>
                  <a:schemeClr val="bg1"/>
                </a:solidFill>
                <a:uFill>
                  <a:solidFill>
                    <a:srgbClr val="000000"/>
                  </a:solidFill>
                </a:uFill>
                <a:ea typeface="Arial Unicode MS"/>
                <a:cs typeface="Arial Unicode MS"/>
              </a:rPr>
              <a:t> </a:t>
            </a:r>
            <a:endParaRPr lang="en-US" sz="2600" dirty="0">
              <a:ln>
                <a:noFill/>
              </a:ln>
              <a:solidFill>
                <a:schemeClr val="bg1"/>
              </a:solidFill>
              <a:effectLst/>
              <a:uFill>
                <a:solidFill>
                  <a:srgbClr val="000000"/>
                </a:solidFill>
              </a:uFill>
              <a:latin typeface="Arial" panose="020B0604020202020204" pitchFamily="34" charset="0"/>
              <a:ea typeface="Arial Unicode MS"/>
              <a:cs typeface="Arial Unicode MS"/>
            </a:endParaRPr>
          </a:p>
          <a:p>
            <a:pPr>
              <a:spcBef>
                <a:spcPts val="0"/>
              </a:spcBef>
            </a:pPr>
            <a:r>
              <a:rPr lang="en-US" sz="2600" dirty="0">
                <a:ln>
                  <a:noFill/>
                </a:ln>
                <a:solidFill>
                  <a:schemeClr val="bg1"/>
                </a:solidFill>
                <a:effectLst/>
                <a:uFill>
                  <a:solidFill>
                    <a:srgbClr val="000000"/>
                  </a:solidFill>
                </a:uFill>
                <a:ea typeface="Arial Unicode MS"/>
                <a:cs typeface="Arial Unicode MS"/>
              </a:rPr>
              <a:t>Proper use of </a:t>
            </a:r>
            <a:r>
              <a:rPr lang="en-US" sz="2600" u="sng" dirty="0">
                <a:ln>
                  <a:noFill/>
                </a:ln>
                <a:solidFill>
                  <a:schemeClr val="bg1"/>
                </a:solidFill>
                <a:effectLst/>
                <a:uFill>
                  <a:solidFill>
                    <a:srgbClr val="000000"/>
                  </a:solidFill>
                </a:uFill>
                <a:ea typeface="Arial Unicode MS"/>
                <a:cs typeface="Arial Unicode MS"/>
                <a:hlinkClick r:id="rId5">
                  <a:extLst>
                    <a:ext uri="{A12FA001-AC4F-418D-AE19-62706E023703}">
                      <ahyp:hlinkClr xmlns:ahyp="http://schemas.microsoft.com/office/drawing/2018/hyperlinkcolor" val="tx"/>
                    </a:ext>
                  </a:extLst>
                </a:hlinkClick>
              </a:rPr>
              <a:t>checklists</a:t>
            </a:r>
            <a:r>
              <a:rPr lang="en-US" sz="2600" dirty="0">
                <a:ln>
                  <a:noFill/>
                </a:ln>
                <a:solidFill>
                  <a:schemeClr val="bg1"/>
                </a:solidFill>
                <a:effectLst/>
                <a:uFill>
                  <a:solidFill>
                    <a:srgbClr val="000000"/>
                  </a:solidFill>
                </a:uFill>
                <a:ea typeface="Arial Unicode MS"/>
                <a:cs typeface="Arial Unicode MS"/>
              </a:rPr>
              <a:t>, treatment algorithms, or </a:t>
            </a:r>
            <a:r>
              <a:rPr lang="en-US" sz="2600" u="sng" dirty="0">
                <a:ln>
                  <a:noFill/>
                </a:ln>
                <a:solidFill>
                  <a:schemeClr val="bg1"/>
                </a:solidFill>
                <a:effectLst/>
                <a:uFill>
                  <a:solidFill>
                    <a:srgbClr val="000000"/>
                  </a:solidFill>
                </a:uFill>
                <a:ea typeface="Arial Unicode MS"/>
                <a:cs typeface="Arial Unicode MS"/>
                <a:hlinkClick r:id="rId6">
                  <a:extLst>
                    <a:ext uri="{A12FA001-AC4F-418D-AE19-62706E023703}">
                      <ahyp:hlinkClr xmlns:ahyp="http://schemas.microsoft.com/office/drawing/2018/hyperlinkcolor" val="tx"/>
                    </a:ext>
                  </a:extLst>
                </a:hlinkClick>
              </a:rPr>
              <a:t>clinical decision support tools</a:t>
            </a:r>
            <a:r>
              <a:rPr lang="en-US" sz="2600" dirty="0">
                <a:ln>
                  <a:noFill/>
                </a:ln>
                <a:solidFill>
                  <a:schemeClr val="bg1"/>
                </a:solidFill>
                <a:effectLst/>
                <a:uFill>
                  <a:solidFill>
                    <a:srgbClr val="000000"/>
                  </a:solidFill>
                </a:uFill>
                <a:ea typeface="Arial Unicode MS"/>
                <a:cs typeface="Arial Unicode MS"/>
              </a:rPr>
              <a:t> might prevent similar mistakes in the future. </a:t>
            </a:r>
            <a:endParaRPr lang="en-US" sz="2600">
              <a:ln>
                <a:noFill/>
              </a:ln>
              <a:solidFill>
                <a:schemeClr val="bg1"/>
              </a:solidFill>
              <a:effectLst/>
              <a:uFill>
                <a:solidFill>
                  <a:srgbClr val="000000"/>
                </a:solidFill>
              </a:uFill>
              <a:ea typeface="Arial Unicode MS"/>
              <a:cs typeface="Arial Unicode MS"/>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21</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137330097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Disposition (1)</a:t>
            </a:r>
            <a:endParaRPr lang="en-US" dirty="0">
              <a:solidFill>
                <a:schemeClr val="bg1"/>
              </a:solidFill>
            </a:endParaRPr>
          </a:p>
        </p:txBody>
      </p:sp>
      <p:sp>
        <p:nvSpPr>
          <p:cNvPr id="3" name="Content Placeholder 2"/>
          <p:cNvSpPr>
            <a:spLocks noGrp="1"/>
          </p:cNvSpPr>
          <p:nvPr>
            <p:ph idx="1"/>
          </p:nvPr>
        </p:nvSpPr>
        <p:spPr>
          <a:xfrm>
            <a:off x="259264" y="1167218"/>
            <a:ext cx="11635245" cy="5432026"/>
          </a:xfrm>
        </p:spPr>
        <p:txBody>
          <a:bodyPr vert="horz" lIns="91440" tIns="45720" rIns="91440" bIns="45720" rtlCol="0" anchor="t">
            <a:noAutofit/>
          </a:bodyPr>
          <a:lstStyle/>
          <a:p>
            <a:pPr>
              <a:spcBef>
                <a:spcPts val="0"/>
              </a:spcBef>
            </a:pPr>
            <a:r>
              <a:rPr lang="en-US" sz="2800" dirty="0">
                <a:ln>
                  <a:noFill/>
                </a:ln>
                <a:solidFill>
                  <a:schemeClr val="bg1"/>
                </a:solidFill>
                <a:effectLst/>
                <a:uFill>
                  <a:solidFill>
                    <a:srgbClr val="000000"/>
                  </a:solidFill>
                </a:uFill>
                <a:ea typeface="Arial Unicode MS"/>
                <a:cs typeface="Arial Unicode MS"/>
              </a:rPr>
              <a:t>This patient had several signs of end-organ damage and high-diastolic pressure with narrow pulse-pressure; admission to a general medical ward before resolution of these issues was not conducive to patient safety.</a:t>
            </a:r>
            <a:r>
              <a:rPr lang="en-US" sz="2800" dirty="0">
                <a:solidFill>
                  <a:schemeClr val="bg1"/>
                </a:solidFill>
                <a:uFill>
                  <a:solidFill>
                    <a:srgbClr val="000000"/>
                  </a:solidFill>
                </a:uFill>
                <a:ea typeface="Arial Unicode MS"/>
                <a:cs typeface="Arial Unicode MS"/>
              </a:rPr>
              <a:t> </a:t>
            </a:r>
            <a:endParaRPr lang="en-US" sz="2800" dirty="0">
              <a:ln>
                <a:noFill/>
              </a:ln>
              <a:solidFill>
                <a:schemeClr val="bg1"/>
              </a:solidFill>
              <a:effectLst/>
              <a:uFill>
                <a:solidFill>
                  <a:srgbClr val="000000"/>
                </a:solidFill>
              </a:uFill>
              <a:latin typeface="Arial" panose="020B0604020202020204" pitchFamily="34" charset="0"/>
              <a:ea typeface="Arial Unicode MS"/>
              <a:cs typeface="Arial Unicode MS"/>
            </a:endParaRPr>
          </a:p>
          <a:p>
            <a:pPr>
              <a:spcBef>
                <a:spcPts val="0"/>
              </a:spcBef>
            </a:pPr>
            <a:r>
              <a:rPr lang="en-US" sz="2800" dirty="0">
                <a:ln>
                  <a:noFill/>
                </a:ln>
                <a:solidFill>
                  <a:schemeClr val="bg1"/>
                </a:solidFill>
                <a:effectLst/>
                <a:uFill>
                  <a:solidFill>
                    <a:srgbClr val="000000"/>
                  </a:solidFill>
                </a:uFill>
                <a:ea typeface="Arial Unicode MS"/>
                <a:cs typeface="Arial Unicode MS"/>
              </a:rPr>
              <a:t>Admission to a cardiac stepdown or critical care unit would have allowed more active blood pressure management and closer observation.</a:t>
            </a:r>
            <a:r>
              <a:rPr lang="en-US" sz="2800" dirty="0">
                <a:solidFill>
                  <a:schemeClr val="bg1"/>
                </a:solidFill>
                <a:uFill>
                  <a:solidFill>
                    <a:srgbClr val="000000"/>
                  </a:solidFill>
                </a:uFill>
                <a:ea typeface="Arial Unicode MS"/>
                <a:cs typeface="Arial Unicode MS"/>
              </a:rPr>
              <a:t> </a:t>
            </a:r>
            <a:endParaRPr lang="en-US" sz="2800" dirty="0">
              <a:ln>
                <a:noFill/>
              </a:ln>
              <a:solidFill>
                <a:schemeClr val="bg1"/>
              </a:solidFill>
              <a:effectLst/>
              <a:uFill>
                <a:solidFill>
                  <a:srgbClr val="000000"/>
                </a:solidFill>
              </a:uFill>
              <a:latin typeface="Arial" panose="020B0604020202020204" pitchFamily="34" charset="0"/>
              <a:ea typeface="Arial Unicode MS"/>
              <a:cs typeface="Arial Unicode MS"/>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22</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256196634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Disposition (2)</a:t>
            </a:r>
            <a:endParaRPr lang="en-US" dirty="0">
              <a:solidFill>
                <a:schemeClr val="bg1"/>
              </a:solidFill>
            </a:endParaRPr>
          </a:p>
        </p:txBody>
      </p:sp>
      <p:sp>
        <p:nvSpPr>
          <p:cNvPr id="3" name="Content Placeholder 2"/>
          <p:cNvSpPr>
            <a:spLocks noGrp="1"/>
          </p:cNvSpPr>
          <p:nvPr>
            <p:ph idx="1"/>
          </p:nvPr>
        </p:nvSpPr>
        <p:spPr>
          <a:xfrm>
            <a:off x="259264" y="979070"/>
            <a:ext cx="11635245" cy="5432026"/>
          </a:xfrm>
        </p:spPr>
        <p:txBody>
          <a:bodyPr vert="horz" lIns="91440" tIns="45720" rIns="91440" bIns="45720" rtlCol="0" anchor="t">
            <a:noAutofit/>
          </a:bodyPr>
          <a:lstStyle/>
          <a:p>
            <a:pPr>
              <a:spcBef>
                <a:spcPts val="0"/>
              </a:spcBef>
            </a:pPr>
            <a:r>
              <a:rPr lang="en-US" sz="2400" dirty="0">
                <a:ln>
                  <a:noFill/>
                </a:ln>
                <a:solidFill>
                  <a:schemeClr val="bg1"/>
                </a:solidFill>
                <a:effectLst/>
                <a:uFill>
                  <a:solidFill>
                    <a:srgbClr val="000000"/>
                  </a:solidFill>
                </a:uFill>
                <a:latin typeface="Arial" panose="020B0604020202020204" pitchFamily="34" charset="0"/>
                <a:ea typeface="Arial Unicode MS"/>
                <a:cs typeface="Arial Unicode MS"/>
              </a:rPr>
              <a:t>It is necessary to query the system of care to understand better why the clinicians on both ends of the admission decision felt comfortable with such a risky choice. </a:t>
            </a:r>
          </a:p>
          <a:p>
            <a:pPr lvl="1">
              <a:spcBef>
                <a:spcPts val="0"/>
              </a:spcBef>
            </a:pPr>
            <a:r>
              <a:rPr lang="en-US" sz="2000" dirty="0">
                <a:ln>
                  <a:noFill/>
                </a:ln>
                <a:solidFill>
                  <a:schemeClr val="bg1"/>
                </a:solidFill>
                <a:effectLst/>
                <a:uFill>
                  <a:solidFill>
                    <a:srgbClr val="000000"/>
                  </a:solidFill>
                </a:uFill>
                <a:latin typeface="Arial" panose="020B0604020202020204" pitchFamily="34" charset="0"/>
                <a:ea typeface="Arial Unicode MS"/>
                <a:cs typeface="Arial Unicode MS"/>
              </a:rPr>
              <a:t>Were all ICU beds full at the time of admission, with administrative or clinical barriers to transferring a low-risk patient out of the ICU to open a bed? </a:t>
            </a:r>
          </a:p>
          <a:p>
            <a:pPr lvl="1">
              <a:spcBef>
                <a:spcPts val="0"/>
              </a:spcBef>
            </a:pPr>
            <a:r>
              <a:rPr lang="en-US" sz="2000" dirty="0">
                <a:ln>
                  <a:noFill/>
                </a:ln>
                <a:solidFill>
                  <a:schemeClr val="bg1"/>
                </a:solidFill>
                <a:effectLst/>
                <a:uFill>
                  <a:solidFill>
                    <a:srgbClr val="000000"/>
                  </a:solidFill>
                </a:uFill>
                <a:latin typeface="Arial" panose="020B0604020202020204" pitchFamily="34" charset="0"/>
                <a:ea typeface="Arial Unicode MS"/>
                <a:cs typeface="Arial Unicode MS"/>
              </a:rPr>
              <a:t>Were stepdown beds eliminated or unavailable due to nursing shortages or other factors? </a:t>
            </a:r>
          </a:p>
          <a:p>
            <a:pPr lvl="1">
              <a:spcBef>
                <a:spcPts val="0"/>
              </a:spcBef>
            </a:pPr>
            <a:r>
              <a:rPr lang="en-US" sz="2000" dirty="0">
                <a:ln>
                  <a:noFill/>
                </a:ln>
                <a:solidFill>
                  <a:schemeClr val="bg1"/>
                </a:solidFill>
                <a:effectLst/>
                <a:uFill>
                  <a:solidFill>
                    <a:srgbClr val="000000"/>
                  </a:solidFill>
                </a:uFill>
                <a:latin typeface="Arial" panose="020B0604020202020204" pitchFamily="34" charset="0"/>
                <a:ea typeface="Arial Unicode MS"/>
                <a:cs typeface="Arial Unicode MS"/>
              </a:rPr>
              <a:t>Was there implicit bias related to the </a:t>
            </a:r>
            <a:r>
              <a:rPr lang="en-US" sz="2000" u="sng" dirty="0">
                <a:ln>
                  <a:noFill/>
                </a:ln>
                <a:solidFill>
                  <a:schemeClr val="bg1"/>
                </a:solidFill>
                <a:effectLst/>
                <a:uFill>
                  <a:solidFill>
                    <a:srgbClr val="000000"/>
                  </a:solidFill>
                </a:uFill>
                <a:latin typeface="Arial" panose="020B0604020202020204" pitchFamily="34" charset="0"/>
                <a:ea typeface="Arial Unicode MS"/>
                <a:cs typeface="Arial Unicode MS"/>
                <a:hlinkClick r:id="rId4">
                  <a:extLst>
                    <a:ext uri="{A12FA001-AC4F-418D-AE19-62706E023703}">
                      <ahyp:hlinkClr xmlns:ahyp="http://schemas.microsoft.com/office/drawing/2018/hyperlinkcolor" val="tx"/>
                    </a:ext>
                  </a:extLst>
                </a:hlinkClick>
              </a:rPr>
              <a:t>patient’s obesity</a:t>
            </a:r>
            <a:r>
              <a:rPr lang="en-US" sz="2000" dirty="0">
                <a:ln>
                  <a:noFill/>
                </a:ln>
                <a:solidFill>
                  <a:schemeClr val="bg1"/>
                </a:solidFill>
                <a:effectLst/>
                <a:uFill>
                  <a:solidFill>
                    <a:srgbClr val="000000"/>
                  </a:solidFill>
                </a:uFill>
                <a:latin typeface="Arial" panose="020B0604020202020204" pitchFamily="34" charset="0"/>
                <a:ea typeface="Arial Unicode MS"/>
                <a:cs typeface="Arial Unicode MS"/>
              </a:rPr>
              <a:t>, lack of prior treatment for hypertension, religion, or unreported social factors such as race or education? </a:t>
            </a:r>
          </a:p>
          <a:p>
            <a:pPr lvl="1">
              <a:spcBef>
                <a:spcPts val="0"/>
              </a:spcBef>
            </a:pPr>
            <a:r>
              <a:rPr lang="en-US" sz="2000" dirty="0">
                <a:ln>
                  <a:noFill/>
                </a:ln>
                <a:solidFill>
                  <a:schemeClr val="bg1"/>
                </a:solidFill>
                <a:effectLst/>
                <a:uFill>
                  <a:solidFill>
                    <a:srgbClr val="000000"/>
                  </a:solidFill>
                </a:uFill>
                <a:latin typeface="Arial" panose="020B0604020202020204" pitchFamily="34" charset="0"/>
                <a:ea typeface="Arial Unicode MS"/>
                <a:cs typeface="Arial Unicode MS"/>
              </a:rPr>
              <a:t>Was the overnight nursing supervisor or the charge nurse on the receiving unit </a:t>
            </a:r>
            <a:r>
              <a:rPr lang="en-US" sz="2000" u="sng" dirty="0">
                <a:ln>
                  <a:noFill/>
                </a:ln>
                <a:solidFill>
                  <a:schemeClr val="bg1"/>
                </a:solidFill>
                <a:effectLst/>
                <a:uFill>
                  <a:solidFill>
                    <a:srgbClr val="000000"/>
                  </a:solidFill>
                </a:uFill>
                <a:latin typeface="Arial" panose="020B0604020202020204" pitchFamily="34" charset="0"/>
                <a:ea typeface="Arial Unicode MS"/>
                <a:cs typeface="Arial Unicode MS"/>
                <a:hlinkClick r:id="rId5">
                  <a:extLst>
                    <a:ext uri="{A12FA001-AC4F-418D-AE19-62706E023703}">
                      <ahyp:hlinkClr xmlns:ahyp="http://schemas.microsoft.com/office/drawing/2018/hyperlinkcolor" val="tx"/>
                    </a:ext>
                  </a:extLst>
                </a:hlinkClick>
              </a:rPr>
              <a:t>empowered</a:t>
            </a:r>
            <a:r>
              <a:rPr lang="en-US" sz="2000" dirty="0">
                <a:ln>
                  <a:noFill/>
                </a:ln>
                <a:solidFill>
                  <a:schemeClr val="bg1"/>
                </a:solidFill>
                <a:effectLst/>
                <a:uFill>
                  <a:solidFill>
                    <a:srgbClr val="000000"/>
                  </a:solidFill>
                </a:uFill>
                <a:latin typeface="Arial" panose="020B0604020202020204" pitchFamily="34" charset="0"/>
                <a:ea typeface="Arial Unicode MS"/>
                <a:cs typeface="Arial Unicode MS"/>
              </a:rPr>
              <a:t> to raise questions about the appropriateness of admission to a general medical ward? </a:t>
            </a:r>
          </a:p>
          <a:p>
            <a:pPr>
              <a:spcBef>
                <a:spcPts val="0"/>
              </a:spcBef>
            </a:pPr>
            <a:r>
              <a:rPr lang="en-US" sz="2400" dirty="0">
                <a:ln>
                  <a:noFill/>
                </a:ln>
                <a:solidFill>
                  <a:schemeClr val="bg1"/>
                </a:solidFill>
                <a:effectLst/>
                <a:uFill>
                  <a:solidFill>
                    <a:srgbClr val="000000"/>
                  </a:solidFill>
                </a:uFill>
                <a:latin typeface="Arial" panose="020B0604020202020204" pitchFamily="34" charset="0"/>
                <a:ea typeface="Arial Unicode MS"/>
                <a:cs typeface="Arial Unicode MS"/>
              </a:rPr>
              <a:t>Hospitals should consider implementing policies and procedures that direct patients with high-risk admitting diagnoses, such as hypertensive emergency with pulmonary edema, to intensive care, perhaps allowing for carefully justified exceptions. </a:t>
            </a:r>
            <a:endParaRPr lang="en-US" sz="2400" dirty="0">
              <a:ln>
                <a:noFill/>
              </a:ln>
              <a:solidFill>
                <a:schemeClr val="bg1"/>
              </a:solidFill>
              <a:effectLst/>
              <a:uFill>
                <a:solidFill>
                  <a:srgbClr val="000000"/>
                </a:solidFill>
              </a:uFill>
              <a:latin typeface="Calibri" panose="020F0502020204030204" pitchFamily="34" charset="0"/>
              <a:ea typeface="Arial Unicode MS"/>
              <a:cs typeface="Arial Unicode MS"/>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23</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29789342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BC67025-0251-482B-BC3E-6385C2FCB8EE}"/>
              </a:ext>
            </a:extLst>
          </p:cNvPr>
          <p:cNvSpPr>
            <a:spLocks noGrp="1"/>
          </p:cNvSpPr>
          <p:nvPr>
            <p:ph type="title"/>
          </p:nvPr>
        </p:nvSpPr>
        <p:spPr>
          <a:xfrm>
            <a:off x="914400" y="2747962"/>
            <a:ext cx="10363200" cy="1362075"/>
          </a:xfrm>
        </p:spPr>
        <p:txBody>
          <a:bodyPr>
            <a:noAutofit/>
          </a:bodyPr>
          <a:lstStyle/>
          <a:p>
            <a:pPr algn="ctr"/>
            <a:r>
              <a:rPr lang="en-US" cap="none" dirty="0"/>
              <a:t>CONCLUSION</a:t>
            </a:r>
          </a:p>
        </p:txBody>
      </p:sp>
      <p:sp>
        <p:nvSpPr>
          <p:cNvPr id="4" name="Slide Number Placeholder 3">
            <a:extLst>
              <a:ext uri="{FF2B5EF4-FFF2-40B4-BE49-F238E27FC236}">
                <a16:creationId xmlns:a16="http://schemas.microsoft.com/office/drawing/2014/main" id="{102A91A6-7964-4699-9DD8-61D891C178B0}"/>
              </a:ext>
            </a:extLst>
          </p:cNvPr>
          <p:cNvSpPr>
            <a:spLocks noGrp="1"/>
          </p:cNvSpPr>
          <p:nvPr>
            <p:ph type="sldNum" sz="quarter" idx="12"/>
          </p:nvPr>
        </p:nvSpPr>
        <p:spPr/>
        <p:txBody>
          <a:bodyPr/>
          <a:lstStyle/>
          <a:p>
            <a:fld id="{BDAF931E-EB67-594E-ACA8-DBD6EC3CDB9B}" type="slidenum">
              <a:rPr lang="en-US" smtClean="0"/>
              <a:pPr/>
              <a:t>24</a:t>
            </a:fld>
            <a:endParaRPr lang="en-US"/>
          </a:p>
        </p:txBody>
      </p:sp>
    </p:spTree>
    <p:custDataLst>
      <p:tags r:id="rId1"/>
    </p:custDataLst>
    <p:extLst>
      <p:ext uri="{BB962C8B-B14F-4D97-AF65-F5344CB8AC3E}">
        <p14:creationId xmlns:p14="http://schemas.microsoft.com/office/powerpoint/2010/main" val="177592809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Conclusion</a:t>
            </a:r>
            <a:endParaRPr lang="en-US" dirty="0">
              <a:solidFill>
                <a:schemeClr val="bg1"/>
              </a:solidFill>
            </a:endParaRPr>
          </a:p>
        </p:txBody>
      </p:sp>
      <p:sp>
        <p:nvSpPr>
          <p:cNvPr id="3" name="Content Placeholder 2"/>
          <p:cNvSpPr>
            <a:spLocks noGrp="1"/>
          </p:cNvSpPr>
          <p:nvPr>
            <p:ph idx="1"/>
          </p:nvPr>
        </p:nvSpPr>
        <p:spPr>
          <a:xfrm>
            <a:off x="259264" y="1055270"/>
            <a:ext cx="11635245" cy="5432026"/>
          </a:xfrm>
        </p:spPr>
        <p:txBody>
          <a:bodyPr vert="horz" lIns="91440" tIns="45720" rIns="91440" bIns="45720" rtlCol="0" anchor="t">
            <a:noAutofit/>
          </a:bodyPr>
          <a:lstStyle/>
          <a:p>
            <a:pPr>
              <a:spcBef>
                <a:spcPts val="0"/>
              </a:spcBef>
            </a:pPr>
            <a:r>
              <a:rPr lang="en-US" sz="2400" dirty="0">
                <a:ln>
                  <a:noFill/>
                </a:ln>
                <a:solidFill>
                  <a:schemeClr val="bg1"/>
                </a:solidFill>
                <a:effectLst/>
                <a:uFill>
                  <a:solidFill>
                    <a:srgbClr val="000000"/>
                  </a:solidFill>
                </a:uFill>
                <a:latin typeface="Arial" panose="020B0604020202020204" pitchFamily="34" charset="0"/>
                <a:ea typeface="Arial Unicode MS"/>
                <a:cs typeface="Arial Unicode MS"/>
              </a:rPr>
              <a:t>Implementing these approaches to improving patient safety may not have changed the outcome for the patient in this case, but clinicians must be cautious in administering the same set of typical interventions to all patients with common presenting complaints, such as syncope. </a:t>
            </a:r>
          </a:p>
          <a:p>
            <a:pPr>
              <a:spcBef>
                <a:spcPts val="0"/>
              </a:spcBef>
            </a:pPr>
            <a:r>
              <a:rPr lang="en-US" sz="2400" dirty="0">
                <a:ln>
                  <a:noFill/>
                </a:ln>
                <a:solidFill>
                  <a:schemeClr val="bg1"/>
                </a:solidFill>
                <a:effectLst/>
                <a:uFill>
                  <a:solidFill>
                    <a:srgbClr val="000000"/>
                  </a:solidFill>
                </a:uFill>
                <a:latin typeface="Arial" panose="020B0604020202020204" pitchFamily="34" charset="0"/>
                <a:ea typeface="Arial Unicode MS"/>
                <a:cs typeface="Arial Unicode MS"/>
              </a:rPr>
              <a:t>Avoiding universal administration of fluid boluses, caution in treating hypertensive emergencies, choosing appropriate antihypertensives for patients with end-organ injury, and emphasizing patient safety-centered disposition from the ED may help to prevent future morbidity and mortality. </a:t>
            </a:r>
            <a:endParaRPr lang="en-US" sz="2400" dirty="0">
              <a:ln>
                <a:noFill/>
              </a:ln>
              <a:solidFill>
                <a:schemeClr val="bg1"/>
              </a:solidFill>
              <a:effectLst/>
              <a:uFill>
                <a:solidFill>
                  <a:srgbClr val="000000"/>
                </a:solidFill>
              </a:uFill>
              <a:latin typeface="Calibri" panose="020F0502020204030204" pitchFamily="34" charset="0"/>
              <a:ea typeface="Arial Unicode MS"/>
              <a:cs typeface="Arial Unicode MS"/>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25</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409679397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AE517E-F8C4-5C46-98DE-7EB5ABC12913}"/>
              </a:ext>
            </a:extLst>
          </p:cNvPr>
          <p:cNvSpPr>
            <a:spLocks noGrp="1"/>
          </p:cNvSpPr>
          <p:nvPr>
            <p:ph type="title"/>
          </p:nvPr>
        </p:nvSpPr>
        <p:spPr>
          <a:xfrm>
            <a:off x="963084" y="1878378"/>
            <a:ext cx="10363200" cy="1362075"/>
          </a:xfrm>
        </p:spPr>
        <p:txBody>
          <a:bodyPr/>
          <a:lstStyle/>
          <a:p>
            <a:pPr algn="ctr"/>
            <a:r>
              <a:rPr lang="en-US"/>
              <a:t>Take Home Points</a:t>
            </a:r>
          </a:p>
        </p:txBody>
      </p:sp>
      <p:sp>
        <p:nvSpPr>
          <p:cNvPr id="4" name="Slide Number Placeholder 3">
            <a:extLst>
              <a:ext uri="{FF2B5EF4-FFF2-40B4-BE49-F238E27FC236}">
                <a16:creationId xmlns:a16="http://schemas.microsoft.com/office/drawing/2014/main" id="{FEA71A1D-5258-244C-95E2-1FCC33A38DCC}"/>
              </a:ext>
            </a:extLst>
          </p:cNvPr>
          <p:cNvSpPr>
            <a:spLocks noGrp="1"/>
          </p:cNvSpPr>
          <p:nvPr>
            <p:ph type="sldNum" sz="quarter" idx="12"/>
          </p:nvPr>
        </p:nvSpPr>
        <p:spPr/>
        <p:txBody>
          <a:bodyPr/>
          <a:lstStyle/>
          <a:p>
            <a:fld id="{BDAF931E-EB67-594E-ACA8-DBD6EC3CDB9B}" type="slidenum">
              <a:rPr lang="en-US" smtClean="0"/>
              <a:pPr/>
              <a:t>26</a:t>
            </a:fld>
            <a:endParaRPr lang="en-US"/>
          </a:p>
        </p:txBody>
      </p:sp>
    </p:spTree>
    <p:custDataLst>
      <p:tags r:id="rId1"/>
    </p:custDataLst>
    <p:extLst>
      <p:ext uri="{BB962C8B-B14F-4D97-AF65-F5344CB8AC3E}">
        <p14:creationId xmlns:p14="http://schemas.microsoft.com/office/powerpoint/2010/main" val="21542141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Take-Home Points</a:t>
            </a: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27</a:t>
            </a:fld>
            <a:endParaRPr lang="en-US">
              <a:solidFill>
                <a:srgbClr val="0082BA">
                  <a:lumMod val="50000"/>
                </a:srgbClr>
              </a:solidFill>
            </a:endParaRPr>
          </a:p>
        </p:txBody>
      </p:sp>
      <p:sp>
        <p:nvSpPr>
          <p:cNvPr id="6" name="Content Placeholder 5">
            <a:extLst>
              <a:ext uri="{FF2B5EF4-FFF2-40B4-BE49-F238E27FC236}">
                <a16:creationId xmlns:a16="http://schemas.microsoft.com/office/drawing/2014/main" id="{1CF402B7-92B0-4F69-9ADE-10751FF1A52F}"/>
              </a:ext>
            </a:extLst>
          </p:cNvPr>
          <p:cNvSpPr>
            <a:spLocks noGrp="1"/>
          </p:cNvSpPr>
          <p:nvPr>
            <p:ph idx="1"/>
          </p:nvPr>
        </p:nvSpPr>
        <p:spPr>
          <a:xfrm>
            <a:off x="259264" y="1148916"/>
            <a:ext cx="11713776" cy="5622835"/>
          </a:xfrm>
        </p:spPr>
        <p:txBody>
          <a:bodyPr vert="horz" lIns="91440" tIns="45720" rIns="91440" bIns="45720" rtlCol="0" anchor="t">
            <a:normAutofit/>
          </a:bodyPr>
          <a:lstStyle/>
          <a:p>
            <a:pPr fontAlgn="base">
              <a:spcBef>
                <a:spcPts val="0"/>
              </a:spcBef>
            </a:pPr>
            <a:r>
              <a:rPr lang="en-US" sz="2400" u="none" strike="noStrike" kern="0" spc="0" dirty="0">
                <a:solidFill>
                  <a:schemeClr val="bg1"/>
                </a:solidFill>
                <a:effectLst/>
                <a:uFill>
                  <a:solidFill>
                    <a:srgbClr val="000000"/>
                  </a:solidFill>
                </a:uFill>
                <a:latin typeface="Arial" panose="020B0604020202020204" pitchFamily="34" charset="0"/>
                <a:ea typeface="Symbol" panose="05050102010706020507" pitchFamily="18" charset="2"/>
                <a:cs typeface="Arial Unicode MS"/>
              </a:rPr>
              <a:t>Multiple factors can contribute to treatment errors in the acute care setting. </a:t>
            </a:r>
          </a:p>
          <a:p>
            <a:pPr fontAlgn="base">
              <a:spcBef>
                <a:spcPts val="0"/>
              </a:spcBef>
            </a:pPr>
            <a:endParaRPr lang="en-US" sz="2400" u="none" strike="noStrike" kern="0" spc="0" dirty="0">
              <a:solidFill>
                <a:schemeClr val="bg1"/>
              </a:solidFill>
              <a:effectLst/>
              <a:uFill>
                <a:solidFill>
                  <a:srgbClr val="000000"/>
                </a:solidFill>
              </a:uFill>
              <a:latin typeface="Symbol" panose="05050102010706020507" pitchFamily="18" charset="2"/>
              <a:ea typeface="Symbol" panose="05050102010706020507" pitchFamily="18" charset="2"/>
              <a:cs typeface="Symbol" panose="05050102010706020507" pitchFamily="18" charset="2"/>
            </a:endParaRPr>
          </a:p>
          <a:p>
            <a:pPr fontAlgn="base">
              <a:spcBef>
                <a:spcPts val="0"/>
              </a:spcBef>
            </a:pPr>
            <a:r>
              <a:rPr lang="en-US" sz="2400" kern="0" dirty="0">
                <a:solidFill>
                  <a:schemeClr val="bg1"/>
                </a:solidFill>
                <a:uFill>
                  <a:solidFill>
                    <a:srgbClr val="000000"/>
                  </a:solidFill>
                </a:uFill>
                <a:latin typeface="Arial" panose="020B0604020202020204" pitchFamily="34" charset="0"/>
                <a:ea typeface="Symbol" panose="05050102010706020507" pitchFamily="18" charset="2"/>
                <a:cs typeface="Arial Unicode MS"/>
              </a:rPr>
              <a:t>Initiation of b</a:t>
            </a:r>
            <a:r>
              <a:rPr lang="en-US" sz="2400" u="none" strike="noStrike" kern="0" spc="0" dirty="0">
                <a:solidFill>
                  <a:schemeClr val="bg1"/>
                </a:solidFill>
                <a:effectLst/>
                <a:uFill>
                  <a:solidFill>
                    <a:srgbClr val="000000"/>
                  </a:solidFill>
                </a:uFill>
                <a:latin typeface="Arial" panose="020B0604020202020204" pitchFamily="34" charset="0"/>
                <a:ea typeface="Symbol" panose="05050102010706020507" pitchFamily="18" charset="2"/>
                <a:cs typeface="Arial Unicode MS"/>
              </a:rPr>
              <a:t>eta blockers should be avoided in acute decompensated heart failure, at least until hypervolemia and cardiogenic shock have been resolved. </a:t>
            </a:r>
          </a:p>
          <a:p>
            <a:pPr fontAlgn="base">
              <a:spcBef>
                <a:spcPts val="0"/>
              </a:spcBef>
            </a:pPr>
            <a:endParaRPr lang="en-US" sz="2400" u="none" strike="noStrike" kern="0" spc="0" dirty="0">
              <a:solidFill>
                <a:schemeClr val="bg1"/>
              </a:solidFill>
              <a:effectLst/>
              <a:uFill>
                <a:solidFill>
                  <a:srgbClr val="000000"/>
                </a:solidFill>
              </a:uFill>
              <a:latin typeface="Symbol" panose="05050102010706020507" pitchFamily="18" charset="2"/>
              <a:ea typeface="Symbol" panose="05050102010706020507" pitchFamily="18" charset="2"/>
              <a:cs typeface="Symbol" panose="05050102010706020507" pitchFamily="18" charset="2"/>
            </a:endParaRPr>
          </a:p>
          <a:p>
            <a:pPr fontAlgn="base">
              <a:spcBef>
                <a:spcPts val="0"/>
              </a:spcBef>
            </a:pPr>
            <a:r>
              <a:rPr lang="en-US" sz="2400" u="none" strike="noStrike" kern="0" spc="0" dirty="0">
                <a:solidFill>
                  <a:schemeClr val="bg1"/>
                </a:solidFill>
                <a:effectLst/>
                <a:uFill>
                  <a:solidFill>
                    <a:srgbClr val="000000"/>
                  </a:solidFill>
                </a:uFill>
                <a:latin typeface="Arial" panose="020B0604020202020204" pitchFamily="34" charset="0"/>
                <a:ea typeface="Symbol" panose="05050102010706020507" pitchFamily="18" charset="2"/>
                <a:cs typeface="Arial Unicode MS"/>
              </a:rPr>
              <a:t>Intravenous fluids should not be given without a reasonable indication. </a:t>
            </a:r>
          </a:p>
          <a:p>
            <a:pPr fontAlgn="base">
              <a:spcBef>
                <a:spcPts val="0"/>
              </a:spcBef>
            </a:pPr>
            <a:endParaRPr lang="en-US" sz="2400" u="none" strike="noStrike" kern="0" spc="0" dirty="0">
              <a:solidFill>
                <a:schemeClr val="bg1"/>
              </a:solidFill>
              <a:effectLst/>
              <a:uFill>
                <a:solidFill>
                  <a:srgbClr val="000000"/>
                </a:solidFill>
              </a:uFill>
              <a:latin typeface="Symbol" panose="05050102010706020507" pitchFamily="18" charset="2"/>
              <a:ea typeface="Symbol" panose="05050102010706020507" pitchFamily="18" charset="2"/>
              <a:cs typeface="Symbol" panose="05050102010706020507" pitchFamily="18" charset="2"/>
            </a:endParaRPr>
          </a:p>
          <a:p>
            <a:pPr fontAlgn="base">
              <a:spcBef>
                <a:spcPts val="0"/>
              </a:spcBef>
            </a:pPr>
            <a:r>
              <a:rPr lang="en-US" sz="2400" u="none" strike="noStrike" kern="0" spc="0" dirty="0">
                <a:solidFill>
                  <a:schemeClr val="bg1"/>
                </a:solidFill>
                <a:effectLst/>
                <a:uFill>
                  <a:solidFill>
                    <a:srgbClr val="000000"/>
                  </a:solidFill>
                </a:uFill>
                <a:latin typeface="Arial" panose="020B0604020202020204" pitchFamily="34" charset="0"/>
                <a:ea typeface="Symbol" panose="05050102010706020507" pitchFamily="18" charset="2"/>
                <a:cs typeface="Arial Unicode MS"/>
              </a:rPr>
              <a:t>Hypertensive emergencies warrant ICU admission, even if the blood pressure responds acutely to intravenous medications such as labetalol.</a:t>
            </a:r>
            <a:endParaRPr lang="en-US" sz="2400" u="none" strike="noStrike" kern="0" spc="0" dirty="0">
              <a:solidFill>
                <a:schemeClr val="bg1"/>
              </a:solidFill>
              <a:effectLst/>
              <a:uFill>
                <a:solidFill>
                  <a:srgbClr val="000000"/>
                </a:solidFill>
              </a:uFill>
              <a:latin typeface="Symbol" panose="05050102010706020507" pitchFamily="18" charset="2"/>
              <a:ea typeface="Symbol" panose="05050102010706020507" pitchFamily="18" charset="2"/>
              <a:cs typeface="Symbol" panose="05050102010706020507" pitchFamily="18" charset="2"/>
            </a:endParaRPr>
          </a:p>
          <a:p>
            <a:pPr marL="0" indent="0" algn="l" rtl="0" fontAlgn="base">
              <a:buNone/>
            </a:pPr>
            <a:endParaRPr lang="en-US" sz="2400" b="0" i="0" dirty="0">
              <a:solidFill>
                <a:schemeClr val="bg1"/>
              </a:solidFill>
              <a:effectLst/>
              <a:latin typeface="Arial" panose="020B0604020202020204" pitchFamily="34" charset="0"/>
            </a:endParaRPr>
          </a:p>
          <a:p>
            <a:pPr fontAlgn="base">
              <a:buFont typeface="Arial" panose="020B0604020202020204" pitchFamily="34" charset="0"/>
              <a:buChar char="•"/>
            </a:pPr>
            <a:endParaRPr lang="en-US" sz="2800" b="0" i="0" dirty="0">
              <a:solidFill>
                <a:schemeClr val="bg1"/>
              </a:solidFill>
              <a:effectLst/>
              <a:latin typeface="Arial" panose="020B0604020202020204" pitchFamily="34" charset="0"/>
            </a:endParaRPr>
          </a:p>
          <a:p>
            <a:pPr marL="0" indent="0" fontAlgn="base">
              <a:buNone/>
            </a:pPr>
            <a:endParaRPr lang="en-US" sz="2800" dirty="0"/>
          </a:p>
          <a:p>
            <a:pPr marL="0" indent="0" fontAlgn="base">
              <a:buNone/>
            </a:pPr>
            <a:endParaRPr lang="en-US" dirty="0"/>
          </a:p>
        </p:txBody>
      </p:sp>
    </p:spTree>
    <p:custDataLst>
      <p:tags r:id="rId1"/>
    </p:custDataLst>
    <p:extLst>
      <p:ext uri="{BB962C8B-B14F-4D97-AF65-F5344CB8AC3E}">
        <p14:creationId xmlns:p14="http://schemas.microsoft.com/office/powerpoint/2010/main" val="103403217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AE517E-F8C4-5C46-98DE-7EB5ABC12913}"/>
              </a:ext>
            </a:extLst>
          </p:cNvPr>
          <p:cNvSpPr>
            <a:spLocks noGrp="1"/>
          </p:cNvSpPr>
          <p:nvPr>
            <p:ph type="title"/>
          </p:nvPr>
        </p:nvSpPr>
        <p:spPr>
          <a:xfrm>
            <a:off x="963084" y="1878378"/>
            <a:ext cx="10363200" cy="1362075"/>
          </a:xfrm>
        </p:spPr>
        <p:txBody>
          <a:bodyPr/>
          <a:lstStyle/>
          <a:p>
            <a:pPr algn="ctr"/>
            <a:r>
              <a:rPr lang="en-US"/>
              <a:t>References</a:t>
            </a:r>
          </a:p>
        </p:txBody>
      </p:sp>
      <p:sp>
        <p:nvSpPr>
          <p:cNvPr id="4" name="Slide Number Placeholder 3">
            <a:extLst>
              <a:ext uri="{FF2B5EF4-FFF2-40B4-BE49-F238E27FC236}">
                <a16:creationId xmlns:a16="http://schemas.microsoft.com/office/drawing/2014/main" id="{FEA71A1D-5258-244C-95E2-1FCC33A38DCC}"/>
              </a:ext>
            </a:extLst>
          </p:cNvPr>
          <p:cNvSpPr>
            <a:spLocks noGrp="1"/>
          </p:cNvSpPr>
          <p:nvPr>
            <p:ph type="sldNum" sz="quarter" idx="12"/>
          </p:nvPr>
        </p:nvSpPr>
        <p:spPr/>
        <p:txBody>
          <a:bodyPr/>
          <a:lstStyle/>
          <a:p>
            <a:fld id="{BDAF931E-EB67-594E-ACA8-DBD6EC3CDB9B}" type="slidenum">
              <a:rPr lang="en-US" smtClean="0"/>
              <a:pPr/>
              <a:t>28</a:t>
            </a:fld>
            <a:endParaRPr lang="en-US"/>
          </a:p>
        </p:txBody>
      </p:sp>
    </p:spTree>
    <p:custDataLst>
      <p:tags r:id="rId1"/>
    </p:custDataLst>
    <p:extLst>
      <p:ext uri="{BB962C8B-B14F-4D97-AF65-F5344CB8AC3E}">
        <p14:creationId xmlns:p14="http://schemas.microsoft.com/office/powerpoint/2010/main" val="18360570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References</a:t>
            </a: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dirty="0" smtClean="0">
                <a:solidFill>
                  <a:srgbClr val="0082BA">
                    <a:lumMod val="50000"/>
                  </a:srgbClr>
                </a:solidFill>
              </a:rPr>
              <a:pPr/>
              <a:t>29</a:t>
            </a:fld>
            <a:endParaRPr lang="en-US" dirty="0">
              <a:solidFill>
                <a:srgbClr val="0082BA">
                  <a:lumMod val="50000"/>
                </a:srgbClr>
              </a:solidFill>
            </a:endParaRPr>
          </a:p>
        </p:txBody>
      </p:sp>
      <p:sp>
        <p:nvSpPr>
          <p:cNvPr id="8" name="Content Placeholder 7">
            <a:extLst>
              <a:ext uri="{FF2B5EF4-FFF2-40B4-BE49-F238E27FC236}">
                <a16:creationId xmlns:a16="http://schemas.microsoft.com/office/drawing/2014/main" id="{AC055362-867B-4A12-A85E-43CA0DE908EF}"/>
              </a:ext>
            </a:extLst>
          </p:cNvPr>
          <p:cNvSpPr>
            <a:spLocks noGrp="1"/>
          </p:cNvSpPr>
          <p:nvPr>
            <p:ph idx="1"/>
          </p:nvPr>
        </p:nvSpPr>
        <p:spPr>
          <a:xfrm>
            <a:off x="239112" y="949274"/>
            <a:ext cx="11713776" cy="5718423"/>
          </a:xfrm>
        </p:spPr>
        <p:txBody>
          <a:bodyPr vert="horz" lIns="91440" tIns="45720" rIns="91440" bIns="45720" rtlCol="0" anchor="t">
            <a:noAutofit/>
          </a:bodyPr>
          <a:lstStyle/>
          <a:p>
            <a:pPr marL="342900" marR="0" lvl="0" indent="-342900">
              <a:spcBef>
                <a:spcPts val="0"/>
              </a:spcBef>
              <a:spcAft>
                <a:spcPts val="0"/>
              </a:spcAft>
              <a:buSzPts val="1100"/>
              <a:buFont typeface="Arial" panose="020B0604020202020204" pitchFamily="34" charset="0"/>
              <a:buAutoNum type="arabicPeriod"/>
            </a:pPr>
            <a:r>
              <a:rPr lang="en-US" sz="1300" dirty="0" err="1">
                <a:ln>
                  <a:noFill/>
                </a:ln>
                <a:solidFill>
                  <a:schemeClr val="bg1"/>
                </a:solidFill>
                <a:effectLst/>
                <a:uFill>
                  <a:solidFill>
                    <a:srgbClr val="000000"/>
                  </a:solidFill>
                </a:uFill>
                <a:latin typeface="Arial" panose="020B0604020202020204" pitchFamily="34" charset="0"/>
                <a:ea typeface="Arial Unicode MS"/>
                <a:cs typeface="Arial" panose="020B0604020202020204" pitchFamily="34" charset="0"/>
              </a:rPr>
              <a:t>Bikdeli</a:t>
            </a:r>
            <a:r>
              <a:rPr lang="en-US" sz="1300" dirty="0">
                <a:ln>
                  <a:noFill/>
                </a:ln>
                <a:solidFill>
                  <a:schemeClr val="bg1"/>
                </a:solidFill>
                <a:effectLst/>
                <a:uFill>
                  <a:solidFill>
                    <a:srgbClr val="000000"/>
                  </a:solidFill>
                </a:uFill>
                <a:latin typeface="Arial" panose="020B0604020202020204" pitchFamily="34" charset="0"/>
                <a:ea typeface="Arial Unicode MS"/>
                <a:cs typeface="Arial" panose="020B0604020202020204" pitchFamily="34" charset="0"/>
              </a:rPr>
              <a:t> B, Strait KM, </a:t>
            </a:r>
            <a:r>
              <a:rPr lang="en-US" sz="1300" dirty="0" err="1">
                <a:ln>
                  <a:noFill/>
                </a:ln>
                <a:solidFill>
                  <a:schemeClr val="bg1"/>
                </a:solidFill>
                <a:effectLst/>
                <a:uFill>
                  <a:solidFill>
                    <a:srgbClr val="000000"/>
                  </a:solidFill>
                </a:uFill>
                <a:latin typeface="Arial" panose="020B0604020202020204" pitchFamily="34" charset="0"/>
                <a:ea typeface="Arial Unicode MS"/>
                <a:cs typeface="Arial" panose="020B0604020202020204" pitchFamily="34" charset="0"/>
              </a:rPr>
              <a:t>Dharmarajan</a:t>
            </a:r>
            <a:r>
              <a:rPr lang="en-US" sz="1300" dirty="0">
                <a:ln>
                  <a:noFill/>
                </a:ln>
                <a:solidFill>
                  <a:schemeClr val="bg1"/>
                </a:solidFill>
                <a:effectLst/>
                <a:uFill>
                  <a:solidFill>
                    <a:srgbClr val="000000"/>
                  </a:solidFill>
                </a:uFill>
                <a:latin typeface="Arial" panose="020B0604020202020204" pitchFamily="34" charset="0"/>
                <a:ea typeface="Arial Unicode MS"/>
                <a:cs typeface="Arial" panose="020B0604020202020204" pitchFamily="34" charset="0"/>
              </a:rPr>
              <a:t> K, et al. Intravenous fluids in acute decompensated heart failure. </a:t>
            </a:r>
            <a:r>
              <a:rPr lang="en-US" sz="1300" i="1" dirty="0">
                <a:ln>
                  <a:noFill/>
                </a:ln>
                <a:solidFill>
                  <a:schemeClr val="bg1"/>
                </a:solidFill>
                <a:effectLst/>
                <a:uFill>
                  <a:solidFill>
                    <a:srgbClr val="000000"/>
                  </a:solidFill>
                </a:uFill>
                <a:latin typeface="Arial" panose="020B0604020202020204" pitchFamily="34" charset="0"/>
                <a:ea typeface="Arial Unicode MS"/>
                <a:cs typeface="Arial" panose="020B0604020202020204" pitchFamily="34" charset="0"/>
              </a:rPr>
              <a:t>JACC Heart Fail</a:t>
            </a:r>
            <a:r>
              <a:rPr lang="en-US" sz="1300" dirty="0">
                <a:ln>
                  <a:noFill/>
                </a:ln>
                <a:solidFill>
                  <a:schemeClr val="bg1"/>
                </a:solidFill>
                <a:effectLst/>
                <a:uFill>
                  <a:solidFill>
                    <a:srgbClr val="000000"/>
                  </a:solidFill>
                </a:uFill>
                <a:latin typeface="Arial" panose="020B0604020202020204" pitchFamily="34" charset="0"/>
                <a:ea typeface="Arial Unicode MS"/>
                <a:cs typeface="Arial" panose="020B0604020202020204" pitchFamily="34" charset="0"/>
              </a:rPr>
              <a:t>. 2015;3(2):127-133. [</a:t>
            </a:r>
            <a:r>
              <a:rPr lang="en-US" sz="1300" u="sng" dirty="0">
                <a:ln>
                  <a:noFill/>
                </a:ln>
                <a:solidFill>
                  <a:schemeClr val="bg1"/>
                </a:solidFill>
                <a:effectLst/>
                <a:uFill>
                  <a:solidFill>
                    <a:srgbClr val="000000"/>
                  </a:solidFill>
                </a:uFill>
                <a:latin typeface="Arial" panose="020B0604020202020204" pitchFamily="34" charset="0"/>
                <a:ea typeface="Arial Unicode MS"/>
                <a:cs typeface="Arial" panose="020B0604020202020204" pitchFamily="34" charset="0"/>
                <a:hlinkClick r:id="rId4">
                  <a:extLst>
                    <a:ext uri="{A12FA001-AC4F-418D-AE19-62706E023703}">
                      <ahyp:hlinkClr xmlns:ahyp="http://schemas.microsoft.com/office/drawing/2018/hyperlinkcolor" val="tx"/>
                    </a:ext>
                  </a:extLst>
                </a:hlinkClick>
              </a:rPr>
              <a:t>Free full text</a:t>
            </a:r>
            <a:r>
              <a:rPr lang="en-US" sz="1300" dirty="0">
                <a:ln>
                  <a:noFill/>
                </a:ln>
                <a:solidFill>
                  <a:schemeClr val="bg1"/>
                </a:solidFill>
                <a:effectLst/>
                <a:uFill>
                  <a:solidFill>
                    <a:srgbClr val="000000"/>
                  </a:solidFill>
                </a:uFill>
                <a:latin typeface="Arial" panose="020B0604020202020204" pitchFamily="34" charset="0"/>
                <a:ea typeface="Arial Unicode MS"/>
                <a:cs typeface="Arial" panose="020B0604020202020204" pitchFamily="34" charset="0"/>
              </a:rPr>
              <a:t>]</a:t>
            </a:r>
          </a:p>
          <a:p>
            <a:pPr marL="342900" marR="0" lvl="0" indent="-342900">
              <a:spcBef>
                <a:spcPts val="0"/>
              </a:spcBef>
              <a:spcAft>
                <a:spcPts val="0"/>
              </a:spcAft>
              <a:buSzPts val="1100"/>
              <a:buFont typeface="Arial" panose="020B0604020202020204" pitchFamily="34" charset="0"/>
              <a:buAutoNum type="arabicPeriod"/>
            </a:pPr>
            <a:r>
              <a:rPr lang="en-US" sz="1300" dirty="0" err="1">
                <a:ln>
                  <a:noFill/>
                </a:ln>
                <a:solidFill>
                  <a:schemeClr val="bg1"/>
                </a:solidFill>
                <a:effectLst/>
                <a:uFill>
                  <a:solidFill>
                    <a:srgbClr val="000000"/>
                  </a:solidFill>
                </a:uFill>
                <a:latin typeface="Arial" panose="020B0604020202020204" pitchFamily="34" charset="0"/>
                <a:ea typeface="Arial Unicode MS"/>
                <a:cs typeface="Arial" panose="020B0604020202020204" pitchFamily="34" charset="0"/>
              </a:rPr>
              <a:t>Teerlink</a:t>
            </a:r>
            <a:r>
              <a:rPr lang="en-US" sz="1300" dirty="0">
                <a:ln>
                  <a:noFill/>
                </a:ln>
                <a:solidFill>
                  <a:schemeClr val="bg1"/>
                </a:solidFill>
                <a:effectLst/>
                <a:uFill>
                  <a:solidFill>
                    <a:srgbClr val="000000"/>
                  </a:solidFill>
                </a:uFill>
                <a:latin typeface="Arial" panose="020B0604020202020204" pitchFamily="34" charset="0"/>
                <a:ea typeface="Arial Unicode MS"/>
                <a:cs typeface="Arial" panose="020B0604020202020204" pitchFamily="34" charset="0"/>
              </a:rPr>
              <a:t> JR, </a:t>
            </a:r>
            <a:r>
              <a:rPr lang="en-US" sz="1300" dirty="0" err="1">
                <a:ln>
                  <a:noFill/>
                </a:ln>
                <a:solidFill>
                  <a:schemeClr val="bg1"/>
                </a:solidFill>
                <a:effectLst/>
                <a:uFill>
                  <a:solidFill>
                    <a:srgbClr val="000000"/>
                  </a:solidFill>
                </a:uFill>
                <a:latin typeface="Arial" panose="020B0604020202020204" pitchFamily="34" charset="0"/>
                <a:ea typeface="Arial Unicode MS"/>
                <a:cs typeface="Arial" panose="020B0604020202020204" pitchFamily="34" charset="0"/>
              </a:rPr>
              <a:t>Alburikan</a:t>
            </a:r>
            <a:r>
              <a:rPr lang="en-US" sz="1300" dirty="0">
                <a:ln>
                  <a:noFill/>
                </a:ln>
                <a:solidFill>
                  <a:schemeClr val="bg1"/>
                </a:solidFill>
                <a:effectLst/>
                <a:uFill>
                  <a:solidFill>
                    <a:srgbClr val="000000"/>
                  </a:solidFill>
                </a:uFill>
                <a:latin typeface="Arial" panose="020B0604020202020204" pitchFamily="34" charset="0"/>
                <a:ea typeface="Arial Unicode MS"/>
                <a:cs typeface="Arial" panose="020B0604020202020204" pitchFamily="34" charset="0"/>
              </a:rPr>
              <a:t> K, Metra M, Rodgers JE. Acute decompensated heart failure update. </a:t>
            </a:r>
            <a:r>
              <a:rPr lang="en-US" sz="1300" i="1" dirty="0">
                <a:ln>
                  <a:noFill/>
                </a:ln>
                <a:solidFill>
                  <a:schemeClr val="bg1"/>
                </a:solidFill>
                <a:effectLst/>
                <a:uFill>
                  <a:solidFill>
                    <a:srgbClr val="000000"/>
                  </a:solidFill>
                </a:uFill>
                <a:latin typeface="Arial" panose="020B0604020202020204" pitchFamily="34" charset="0"/>
                <a:ea typeface="Arial Unicode MS"/>
                <a:cs typeface="Arial" panose="020B0604020202020204" pitchFamily="34" charset="0"/>
              </a:rPr>
              <a:t>Curr </a:t>
            </a:r>
            <a:r>
              <a:rPr lang="en-US" sz="1300" i="1" dirty="0" err="1">
                <a:ln>
                  <a:noFill/>
                </a:ln>
                <a:solidFill>
                  <a:schemeClr val="bg1"/>
                </a:solidFill>
                <a:effectLst/>
                <a:uFill>
                  <a:solidFill>
                    <a:srgbClr val="000000"/>
                  </a:solidFill>
                </a:uFill>
                <a:latin typeface="Arial" panose="020B0604020202020204" pitchFamily="34" charset="0"/>
                <a:ea typeface="Arial Unicode MS"/>
                <a:cs typeface="Arial" panose="020B0604020202020204" pitchFamily="34" charset="0"/>
              </a:rPr>
              <a:t>Cardiol</a:t>
            </a:r>
            <a:r>
              <a:rPr lang="en-US" sz="1300" i="1" dirty="0">
                <a:ln>
                  <a:noFill/>
                </a:ln>
                <a:solidFill>
                  <a:schemeClr val="bg1"/>
                </a:solidFill>
                <a:effectLst/>
                <a:uFill>
                  <a:solidFill>
                    <a:srgbClr val="000000"/>
                  </a:solidFill>
                </a:uFill>
                <a:latin typeface="Arial" panose="020B0604020202020204" pitchFamily="34" charset="0"/>
                <a:ea typeface="Arial Unicode MS"/>
                <a:cs typeface="Arial" panose="020B0604020202020204" pitchFamily="34" charset="0"/>
              </a:rPr>
              <a:t> Rev</a:t>
            </a:r>
            <a:r>
              <a:rPr lang="en-US" sz="1300" dirty="0">
                <a:ln>
                  <a:noFill/>
                </a:ln>
                <a:solidFill>
                  <a:schemeClr val="bg1"/>
                </a:solidFill>
                <a:effectLst/>
                <a:uFill>
                  <a:solidFill>
                    <a:srgbClr val="000000"/>
                  </a:solidFill>
                </a:uFill>
                <a:latin typeface="Arial" panose="020B0604020202020204" pitchFamily="34" charset="0"/>
                <a:ea typeface="Arial Unicode MS"/>
                <a:cs typeface="Arial" panose="020B0604020202020204" pitchFamily="34" charset="0"/>
              </a:rPr>
              <a:t>. 2015;11(1):53-62. [</a:t>
            </a:r>
            <a:r>
              <a:rPr lang="en-US" sz="1300" u="sng" dirty="0">
                <a:ln>
                  <a:noFill/>
                </a:ln>
                <a:solidFill>
                  <a:schemeClr val="bg1"/>
                </a:solidFill>
                <a:effectLst/>
                <a:uFill>
                  <a:solidFill>
                    <a:srgbClr val="000000"/>
                  </a:solidFill>
                </a:uFill>
                <a:latin typeface="Arial" panose="020B0604020202020204" pitchFamily="34" charset="0"/>
                <a:ea typeface="Arial Unicode MS"/>
                <a:cs typeface="Arial" panose="020B0604020202020204" pitchFamily="34" charset="0"/>
                <a:hlinkClick r:id="rId5">
                  <a:extLst>
                    <a:ext uri="{A12FA001-AC4F-418D-AE19-62706E023703}">
                      <ahyp:hlinkClr xmlns:ahyp="http://schemas.microsoft.com/office/drawing/2018/hyperlinkcolor" val="tx"/>
                    </a:ext>
                  </a:extLst>
                </a:hlinkClick>
              </a:rPr>
              <a:t>Free full text</a:t>
            </a:r>
            <a:r>
              <a:rPr lang="en-US" sz="1300" dirty="0">
                <a:ln>
                  <a:noFill/>
                </a:ln>
                <a:solidFill>
                  <a:schemeClr val="bg1"/>
                </a:solidFill>
                <a:effectLst/>
                <a:uFill>
                  <a:solidFill>
                    <a:srgbClr val="000000"/>
                  </a:solidFill>
                </a:uFill>
                <a:latin typeface="Arial" panose="020B0604020202020204" pitchFamily="34" charset="0"/>
                <a:ea typeface="Arial Unicode MS"/>
                <a:cs typeface="Arial" panose="020B0604020202020204" pitchFamily="34" charset="0"/>
              </a:rPr>
              <a:t>]</a:t>
            </a:r>
          </a:p>
          <a:p>
            <a:pPr>
              <a:spcBef>
                <a:spcPts val="0"/>
              </a:spcBef>
              <a:buSzPts val="1100"/>
              <a:buFont typeface="Arial" panose="020B0604020202020204" pitchFamily="34" charset="0"/>
              <a:buAutoNum type="arabicPeriod"/>
            </a:pPr>
            <a:r>
              <a:rPr lang="en-US" sz="1300" dirty="0">
                <a:solidFill>
                  <a:schemeClr val="bg1"/>
                </a:solidFill>
                <a:latin typeface="Arial" panose="020B0604020202020204" pitchFamily="34" charset="0"/>
                <a:ea typeface="Arial Unicode MS"/>
                <a:cs typeface="Arial" panose="020B0604020202020204" pitchFamily="34" charset="0"/>
              </a:rPr>
              <a:t>Wang K, </a:t>
            </a:r>
            <a:r>
              <a:rPr lang="en-US" sz="1300" dirty="0" err="1">
                <a:solidFill>
                  <a:schemeClr val="bg1"/>
                </a:solidFill>
                <a:latin typeface="Arial" panose="020B0604020202020204" pitchFamily="34" charset="0"/>
                <a:ea typeface="Arial Unicode MS"/>
                <a:cs typeface="Arial" panose="020B0604020202020204" pitchFamily="34" charset="0"/>
              </a:rPr>
              <a:t>Samai</a:t>
            </a:r>
            <a:r>
              <a:rPr lang="en-US" sz="1300" dirty="0">
                <a:solidFill>
                  <a:schemeClr val="bg1"/>
                </a:solidFill>
                <a:latin typeface="Arial" panose="020B0604020202020204" pitchFamily="34" charset="0"/>
                <a:ea typeface="Arial Unicode MS"/>
                <a:cs typeface="Arial" panose="020B0604020202020204" pitchFamily="34" charset="0"/>
              </a:rPr>
              <a:t> K. Role of high-dose intravenous nitrates in hypertensive acute heart failure. </a:t>
            </a:r>
            <a:r>
              <a:rPr lang="en-US" sz="1300" i="1" dirty="0">
                <a:solidFill>
                  <a:schemeClr val="bg1"/>
                </a:solidFill>
                <a:latin typeface="Arial" panose="020B0604020202020204" pitchFamily="34" charset="0"/>
                <a:ea typeface="Arial Unicode MS"/>
                <a:cs typeface="Arial" panose="020B0604020202020204" pitchFamily="34" charset="0"/>
              </a:rPr>
              <a:t>Am J </a:t>
            </a:r>
            <a:r>
              <a:rPr lang="en-US" sz="1300" i="1" dirty="0" err="1">
                <a:solidFill>
                  <a:schemeClr val="bg1"/>
                </a:solidFill>
                <a:latin typeface="Arial" panose="020B0604020202020204" pitchFamily="34" charset="0"/>
                <a:ea typeface="Arial Unicode MS"/>
                <a:cs typeface="Arial" panose="020B0604020202020204" pitchFamily="34" charset="0"/>
              </a:rPr>
              <a:t>Emerg</a:t>
            </a:r>
            <a:r>
              <a:rPr lang="en-US" sz="1300" i="1" dirty="0">
                <a:solidFill>
                  <a:schemeClr val="bg1"/>
                </a:solidFill>
                <a:latin typeface="Arial" panose="020B0604020202020204" pitchFamily="34" charset="0"/>
                <a:ea typeface="Arial Unicode MS"/>
                <a:cs typeface="Arial" panose="020B0604020202020204" pitchFamily="34" charset="0"/>
              </a:rPr>
              <a:t> Med</a:t>
            </a:r>
            <a:r>
              <a:rPr lang="en-US" sz="1300" dirty="0">
                <a:solidFill>
                  <a:schemeClr val="bg1"/>
                </a:solidFill>
                <a:latin typeface="Arial" panose="020B0604020202020204" pitchFamily="34" charset="0"/>
                <a:ea typeface="Arial Unicode MS"/>
                <a:cs typeface="Arial" panose="020B0604020202020204" pitchFamily="34" charset="0"/>
              </a:rPr>
              <a:t>. 2020;38(1):132-137.</a:t>
            </a:r>
            <a:r>
              <a:rPr lang="en-US" sz="1300" dirty="0">
                <a:solidFill>
                  <a:schemeClr val="bg1"/>
                </a:solidFill>
                <a:latin typeface="Arial" panose="020B0604020202020204" pitchFamily="34" charset="0"/>
                <a:ea typeface="Symbol" panose="05050102010706020507" pitchFamily="18" charset="2"/>
                <a:cs typeface="Arial" panose="020B0604020202020204" pitchFamily="34" charset="0"/>
              </a:rPr>
              <a:t> [</a:t>
            </a:r>
            <a:r>
              <a:rPr lang="en-US" sz="1300" u="sng" dirty="0">
                <a:solidFill>
                  <a:schemeClr val="bg1"/>
                </a:solidFill>
                <a:latin typeface="Arial" panose="020B0604020202020204" pitchFamily="34" charset="0"/>
                <a:ea typeface="Symbol" panose="05050102010706020507" pitchFamily="18" charset="2"/>
                <a:cs typeface="Arial" panose="020B0604020202020204" pitchFamily="34" charset="0"/>
                <a:hlinkClick r:id="rId6">
                  <a:extLst>
                    <a:ext uri="{A12FA001-AC4F-418D-AE19-62706E023703}">
                      <ahyp:hlinkClr xmlns:ahyp="http://schemas.microsoft.com/office/drawing/2018/hyperlinkcolor" val="tx"/>
                    </a:ext>
                  </a:extLst>
                </a:hlinkClick>
              </a:rPr>
              <a:t>Available at</a:t>
            </a:r>
            <a:r>
              <a:rPr lang="en-US" sz="1300" dirty="0">
                <a:solidFill>
                  <a:schemeClr val="bg1"/>
                </a:solidFill>
                <a:latin typeface="Arial" panose="020B0604020202020204" pitchFamily="34" charset="0"/>
                <a:ea typeface="Symbol" panose="05050102010706020507" pitchFamily="18" charset="2"/>
                <a:cs typeface="Arial" panose="020B0604020202020204" pitchFamily="34" charset="0"/>
              </a:rPr>
              <a:t>]</a:t>
            </a:r>
            <a:endParaRPr lang="en-US" sz="1300" dirty="0">
              <a:solidFill>
                <a:schemeClr val="bg1"/>
              </a:solidFill>
              <a:latin typeface="Arial" panose="020B0604020202020204" pitchFamily="34" charset="0"/>
              <a:ea typeface="Arial Unicode MS"/>
              <a:cs typeface="Arial" panose="020B0604020202020204" pitchFamily="34" charset="0"/>
            </a:endParaRPr>
          </a:p>
          <a:p>
            <a:pPr marL="342900" marR="0" lvl="0" indent="-342900">
              <a:spcBef>
                <a:spcPts val="0"/>
              </a:spcBef>
              <a:spcAft>
                <a:spcPts val="0"/>
              </a:spcAft>
              <a:buSzPts val="1100"/>
              <a:buFont typeface="Arial" panose="020B0604020202020204" pitchFamily="34" charset="0"/>
              <a:buAutoNum type="arabicPeriod"/>
            </a:pPr>
            <a:r>
              <a:rPr lang="en-US" sz="1300" dirty="0">
                <a:ln>
                  <a:noFill/>
                </a:ln>
                <a:solidFill>
                  <a:schemeClr val="bg1"/>
                </a:solidFill>
                <a:effectLst/>
                <a:uFill>
                  <a:solidFill>
                    <a:srgbClr val="000000"/>
                  </a:solidFill>
                </a:uFill>
                <a:latin typeface="Arial" panose="020B0604020202020204" pitchFamily="34" charset="0"/>
                <a:ea typeface="Arial Unicode MS"/>
                <a:cs typeface="Arial" panose="020B0604020202020204" pitchFamily="34" charset="0"/>
              </a:rPr>
              <a:t>Thomas L. Managing hypertensive emergencies in the ED. </a:t>
            </a:r>
            <a:r>
              <a:rPr lang="en-US" sz="1300" i="1" dirty="0">
                <a:ln>
                  <a:noFill/>
                </a:ln>
                <a:solidFill>
                  <a:schemeClr val="bg1"/>
                </a:solidFill>
                <a:effectLst/>
                <a:uFill>
                  <a:solidFill>
                    <a:srgbClr val="000000"/>
                  </a:solidFill>
                </a:uFill>
                <a:latin typeface="Arial" panose="020B0604020202020204" pitchFamily="34" charset="0"/>
                <a:ea typeface="Arial Unicode MS"/>
                <a:cs typeface="Arial" panose="020B0604020202020204" pitchFamily="34" charset="0"/>
              </a:rPr>
              <a:t>Can Fam Physician</a:t>
            </a:r>
            <a:r>
              <a:rPr lang="en-US" sz="1300" dirty="0">
                <a:ln>
                  <a:noFill/>
                </a:ln>
                <a:solidFill>
                  <a:schemeClr val="bg1"/>
                </a:solidFill>
                <a:effectLst/>
                <a:uFill>
                  <a:solidFill>
                    <a:srgbClr val="000000"/>
                  </a:solidFill>
                </a:uFill>
                <a:latin typeface="Arial" panose="020B0604020202020204" pitchFamily="34" charset="0"/>
                <a:ea typeface="Arial Unicode MS"/>
                <a:cs typeface="Arial" panose="020B0604020202020204" pitchFamily="34" charset="0"/>
              </a:rPr>
              <a:t>. 2011;57(10):1137-1197. [</a:t>
            </a:r>
            <a:r>
              <a:rPr lang="en-US" sz="1300" u="sng" dirty="0">
                <a:ln>
                  <a:noFill/>
                </a:ln>
                <a:solidFill>
                  <a:schemeClr val="bg1"/>
                </a:solidFill>
                <a:effectLst/>
                <a:uFill>
                  <a:solidFill>
                    <a:srgbClr val="000000"/>
                  </a:solidFill>
                </a:uFill>
                <a:latin typeface="Arial" panose="020B0604020202020204" pitchFamily="34" charset="0"/>
                <a:ea typeface="Arial Unicode MS"/>
                <a:cs typeface="Arial" panose="020B0604020202020204" pitchFamily="34" charset="0"/>
                <a:hlinkClick r:id="rId7">
                  <a:extLst>
                    <a:ext uri="{A12FA001-AC4F-418D-AE19-62706E023703}">
                      <ahyp:hlinkClr xmlns:ahyp="http://schemas.microsoft.com/office/drawing/2018/hyperlinkcolor" val="tx"/>
                    </a:ext>
                  </a:extLst>
                </a:hlinkClick>
              </a:rPr>
              <a:t>Free full text</a:t>
            </a:r>
            <a:r>
              <a:rPr lang="en-US" sz="1300" dirty="0">
                <a:ln>
                  <a:noFill/>
                </a:ln>
                <a:solidFill>
                  <a:schemeClr val="bg1"/>
                </a:solidFill>
                <a:effectLst/>
                <a:uFill>
                  <a:solidFill>
                    <a:srgbClr val="000000"/>
                  </a:solidFill>
                </a:uFill>
                <a:latin typeface="Arial" panose="020B0604020202020204" pitchFamily="34" charset="0"/>
                <a:ea typeface="Arial Unicode MS"/>
                <a:cs typeface="Arial" panose="020B0604020202020204" pitchFamily="34" charset="0"/>
              </a:rPr>
              <a:t>]</a:t>
            </a:r>
          </a:p>
          <a:p>
            <a:pPr marL="342900" marR="0" lvl="0" indent="-342900">
              <a:buSzPts val="1100"/>
              <a:buFont typeface="Arial" panose="020B0604020202020204" pitchFamily="34" charset="0"/>
              <a:buAutoNum type="arabicPeriod"/>
            </a:pPr>
            <a:r>
              <a:rPr lang="en-US" sz="1300" dirty="0">
                <a:solidFill>
                  <a:schemeClr val="bg1"/>
                </a:solidFill>
                <a:effectLst/>
                <a:latin typeface="Arial" panose="020B0604020202020204" pitchFamily="34" charset="0"/>
                <a:ea typeface="Arial Unicode MS"/>
                <a:cs typeface="Arial" panose="020B0604020202020204" pitchFamily="34" charset="0"/>
              </a:rPr>
              <a:t>Padilla Ramos A, </a:t>
            </a:r>
            <a:r>
              <a:rPr lang="en-US" sz="1300" dirty="0" err="1">
                <a:solidFill>
                  <a:schemeClr val="bg1"/>
                </a:solidFill>
                <a:effectLst/>
                <a:latin typeface="Arial" panose="020B0604020202020204" pitchFamily="34" charset="0"/>
                <a:ea typeface="Arial Unicode MS"/>
                <a:cs typeface="Arial" panose="020B0604020202020204" pitchFamily="34" charset="0"/>
              </a:rPr>
              <a:t>Varon</a:t>
            </a:r>
            <a:r>
              <a:rPr lang="en-US" sz="1300" dirty="0">
                <a:solidFill>
                  <a:schemeClr val="bg1"/>
                </a:solidFill>
                <a:effectLst/>
                <a:latin typeface="Arial" panose="020B0604020202020204" pitchFamily="34" charset="0"/>
                <a:ea typeface="Arial Unicode MS"/>
                <a:cs typeface="Arial" panose="020B0604020202020204" pitchFamily="34" charset="0"/>
              </a:rPr>
              <a:t> J. Current and newer agents for hypertensive emergencies. </a:t>
            </a:r>
            <a:r>
              <a:rPr lang="en-US" sz="1300" i="1" dirty="0">
                <a:solidFill>
                  <a:schemeClr val="bg1"/>
                </a:solidFill>
                <a:effectLst/>
                <a:latin typeface="Arial" panose="020B0604020202020204" pitchFamily="34" charset="0"/>
                <a:ea typeface="Arial Unicode MS"/>
                <a:cs typeface="Arial" panose="020B0604020202020204" pitchFamily="34" charset="0"/>
              </a:rPr>
              <a:t>Curr </a:t>
            </a:r>
            <a:r>
              <a:rPr lang="en-US" sz="1300" i="1" dirty="0" err="1">
                <a:solidFill>
                  <a:schemeClr val="bg1"/>
                </a:solidFill>
                <a:effectLst/>
                <a:latin typeface="Arial" panose="020B0604020202020204" pitchFamily="34" charset="0"/>
                <a:ea typeface="Arial Unicode MS"/>
                <a:cs typeface="Arial" panose="020B0604020202020204" pitchFamily="34" charset="0"/>
              </a:rPr>
              <a:t>Hypertens</a:t>
            </a:r>
            <a:r>
              <a:rPr lang="en-US" sz="1300" i="1" dirty="0">
                <a:solidFill>
                  <a:schemeClr val="bg1"/>
                </a:solidFill>
                <a:effectLst/>
                <a:latin typeface="Arial" panose="020B0604020202020204" pitchFamily="34" charset="0"/>
                <a:ea typeface="Arial Unicode MS"/>
                <a:cs typeface="Arial" panose="020B0604020202020204" pitchFamily="34" charset="0"/>
              </a:rPr>
              <a:t> Rep</a:t>
            </a:r>
            <a:r>
              <a:rPr lang="en-US" sz="1300" dirty="0">
                <a:solidFill>
                  <a:schemeClr val="bg1"/>
                </a:solidFill>
                <a:effectLst/>
                <a:latin typeface="Arial" panose="020B0604020202020204" pitchFamily="34" charset="0"/>
                <a:ea typeface="Arial Unicode MS"/>
                <a:cs typeface="Arial" panose="020B0604020202020204" pitchFamily="34" charset="0"/>
              </a:rPr>
              <a:t>. 2014;16(7):450.</a:t>
            </a:r>
            <a:r>
              <a:rPr lang="en-US" sz="1300" dirty="0">
                <a:solidFill>
                  <a:schemeClr val="bg1"/>
                </a:solidFill>
                <a:effectLst/>
                <a:latin typeface="Arial" panose="020B0604020202020204" pitchFamily="34" charset="0"/>
                <a:ea typeface="Symbol" panose="05050102010706020507" pitchFamily="18" charset="2"/>
                <a:cs typeface="Arial" panose="020B0604020202020204" pitchFamily="34" charset="0"/>
              </a:rPr>
              <a:t> [</a:t>
            </a:r>
            <a:r>
              <a:rPr lang="en-US" sz="1300" u="sng" dirty="0">
                <a:solidFill>
                  <a:schemeClr val="bg1"/>
                </a:solidFill>
                <a:effectLst/>
                <a:latin typeface="Arial" panose="020B0604020202020204" pitchFamily="34" charset="0"/>
                <a:ea typeface="Symbol" panose="05050102010706020507" pitchFamily="18" charset="2"/>
                <a:cs typeface="Arial" panose="020B0604020202020204" pitchFamily="34" charset="0"/>
                <a:hlinkClick r:id="rId8">
                  <a:extLst>
                    <a:ext uri="{A12FA001-AC4F-418D-AE19-62706E023703}">
                      <ahyp:hlinkClr xmlns:ahyp="http://schemas.microsoft.com/office/drawing/2018/hyperlinkcolor" val="tx"/>
                    </a:ext>
                  </a:extLst>
                </a:hlinkClick>
              </a:rPr>
              <a:t>Available at</a:t>
            </a:r>
            <a:r>
              <a:rPr lang="en-US" sz="1300" dirty="0">
                <a:solidFill>
                  <a:schemeClr val="bg1"/>
                </a:solidFill>
                <a:effectLst/>
                <a:latin typeface="Arial" panose="020B0604020202020204" pitchFamily="34" charset="0"/>
                <a:ea typeface="Symbol" panose="05050102010706020507" pitchFamily="18" charset="2"/>
                <a:cs typeface="Arial" panose="020B0604020202020204" pitchFamily="34" charset="0"/>
              </a:rPr>
              <a:t>]</a:t>
            </a:r>
            <a:endParaRPr lang="en-US" sz="1300" dirty="0">
              <a:solidFill>
                <a:schemeClr val="bg1"/>
              </a:solidFill>
              <a:effectLst/>
              <a:latin typeface="Arial" panose="020B0604020202020204" pitchFamily="34" charset="0"/>
              <a:ea typeface="Arial Unicode MS"/>
              <a:cs typeface="Arial" panose="020B0604020202020204" pitchFamily="34" charset="0"/>
            </a:endParaRPr>
          </a:p>
          <a:p>
            <a:pPr marL="342900" marR="0" lvl="0" indent="-342900">
              <a:buSzPts val="1100"/>
              <a:buFont typeface="Arial" panose="020B0604020202020204" pitchFamily="34" charset="0"/>
              <a:buAutoNum type="arabicPeriod"/>
            </a:pPr>
            <a:r>
              <a:rPr lang="en-US" sz="1300" dirty="0">
                <a:solidFill>
                  <a:schemeClr val="bg1"/>
                </a:solidFill>
                <a:effectLst/>
                <a:latin typeface="Arial" panose="020B0604020202020204" pitchFamily="34" charset="0"/>
                <a:ea typeface="Arial Unicode MS"/>
                <a:cs typeface="Arial" panose="020B0604020202020204" pitchFamily="34" charset="0"/>
              </a:rPr>
              <a:t>Peacock F 4th, </a:t>
            </a:r>
            <a:r>
              <a:rPr lang="en-US" sz="1300" dirty="0" err="1">
                <a:solidFill>
                  <a:schemeClr val="bg1"/>
                </a:solidFill>
                <a:effectLst/>
                <a:latin typeface="Arial" panose="020B0604020202020204" pitchFamily="34" charset="0"/>
                <a:ea typeface="Arial Unicode MS"/>
                <a:cs typeface="Arial" panose="020B0604020202020204" pitchFamily="34" charset="0"/>
              </a:rPr>
              <a:t>Varon</a:t>
            </a:r>
            <a:r>
              <a:rPr lang="en-US" sz="1300" dirty="0">
                <a:solidFill>
                  <a:schemeClr val="bg1"/>
                </a:solidFill>
                <a:effectLst/>
                <a:latin typeface="Arial" panose="020B0604020202020204" pitchFamily="34" charset="0"/>
                <a:ea typeface="Arial Unicode MS"/>
                <a:cs typeface="Arial" panose="020B0604020202020204" pitchFamily="34" charset="0"/>
              </a:rPr>
              <a:t> J, Ebrahimi R, Dunbar L, Pollack CV Jr. </a:t>
            </a:r>
            <a:r>
              <a:rPr lang="en-US" sz="1300" dirty="0" err="1">
                <a:solidFill>
                  <a:schemeClr val="bg1"/>
                </a:solidFill>
                <a:effectLst/>
                <a:latin typeface="Arial" panose="020B0604020202020204" pitchFamily="34" charset="0"/>
                <a:ea typeface="Arial Unicode MS"/>
                <a:cs typeface="Arial" panose="020B0604020202020204" pitchFamily="34" charset="0"/>
              </a:rPr>
              <a:t>Clevidipine</a:t>
            </a:r>
            <a:r>
              <a:rPr lang="en-US" sz="1300" dirty="0">
                <a:solidFill>
                  <a:schemeClr val="bg1"/>
                </a:solidFill>
                <a:effectLst/>
                <a:latin typeface="Arial" panose="020B0604020202020204" pitchFamily="34" charset="0"/>
                <a:ea typeface="Arial Unicode MS"/>
                <a:cs typeface="Arial" panose="020B0604020202020204" pitchFamily="34" charset="0"/>
              </a:rPr>
              <a:t> for severe hypertension in acute heart failure: a VELOCITY trial analysis. </a:t>
            </a:r>
            <a:r>
              <a:rPr lang="en-US" sz="1300" i="1" dirty="0">
                <a:solidFill>
                  <a:schemeClr val="bg1"/>
                </a:solidFill>
                <a:effectLst/>
                <a:latin typeface="Arial" panose="020B0604020202020204" pitchFamily="34" charset="0"/>
                <a:ea typeface="Arial Unicode MS"/>
                <a:cs typeface="Arial" panose="020B0604020202020204" pitchFamily="34" charset="0"/>
              </a:rPr>
              <a:t>Congest Heart Fail</a:t>
            </a:r>
            <a:r>
              <a:rPr lang="en-US" sz="1300" dirty="0">
                <a:solidFill>
                  <a:schemeClr val="bg1"/>
                </a:solidFill>
                <a:effectLst/>
                <a:latin typeface="Arial" panose="020B0604020202020204" pitchFamily="34" charset="0"/>
                <a:ea typeface="Arial Unicode MS"/>
                <a:cs typeface="Arial" panose="020B0604020202020204" pitchFamily="34" charset="0"/>
              </a:rPr>
              <a:t>. 2010;16(2):55-59. [</a:t>
            </a:r>
            <a:r>
              <a:rPr lang="en-US" sz="1300" u="sng" dirty="0">
                <a:solidFill>
                  <a:schemeClr val="bg1"/>
                </a:solidFill>
                <a:effectLst/>
                <a:latin typeface="Arial" panose="020B0604020202020204" pitchFamily="34" charset="0"/>
                <a:ea typeface="Arial Unicode MS"/>
                <a:cs typeface="Arial" panose="020B0604020202020204" pitchFamily="34" charset="0"/>
                <a:hlinkClick r:id="rId9">
                  <a:extLst>
                    <a:ext uri="{A12FA001-AC4F-418D-AE19-62706E023703}">
                      <ahyp:hlinkClr xmlns:ahyp="http://schemas.microsoft.com/office/drawing/2018/hyperlinkcolor" val="tx"/>
                    </a:ext>
                  </a:extLst>
                </a:hlinkClick>
              </a:rPr>
              <a:t>Free full text</a:t>
            </a:r>
            <a:r>
              <a:rPr lang="en-US" sz="1300" dirty="0">
                <a:solidFill>
                  <a:schemeClr val="bg1"/>
                </a:solidFill>
                <a:effectLst/>
                <a:latin typeface="Arial" panose="020B0604020202020204" pitchFamily="34" charset="0"/>
                <a:ea typeface="Arial Unicode MS"/>
                <a:cs typeface="Arial" panose="020B0604020202020204" pitchFamily="34" charset="0"/>
              </a:rPr>
              <a:t>]</a:t>
            </a:r>
          </a:p>
          <a:p>
            <a:pPr marL="342900" marR="0" lvl="0" indent="-342900">
              <a:buSzPts val="1100"/>
              <a:buFont typeface="Arial" panose="020B0604020202020204" pitchFamily="34" charset="0"/>
              <a:buAutoNum type="arabicPeriod"/>
            </a:pPr>
            <a:r>
              <a:rPr lang="en-US" sz="1300" dirty="0">
                <a:solidFill>
                  <a:schemeClr val="bg1"/>
                </a:solidFill>
                <a:effectLst/>
                <a:latin typeface="Arial" panose="020B0604020202020204" pitchFamily="34" charset="0"/>
                <a:ea typeface="Arial Unicode MS"/>
                <a:cs typeface="Arial" panose="020B0604020202020204" pitchFamily="34" charset="0"/>
              </a:rPr>
              <a:t>Farrell MH, Foody JM, </a:t>
            </a:r>
            <a:r>
              <a:rPr lang="en-US" sz="1300" dirty="0" err="1">
                <a:solidFill>
                  <a:schemeClr val="bg1"/>
                </a:solidFill>
                <a:effectLst/>
                <a:latin typeface="Arial" panose="020B0604020202020204" pitchFamily="34" charset="0"/>
                <a:ea typeface="Arial Unicode MS"/>
                <a:cs typeface="Arial" panose="020B0604020202020204" pitchFamily="34" charset="0"/>
              </a:rPr>
              <a:t>Krumholz</a:t>
            </a:r>
            <a:r>
              <a:rPr lang="en-US" sz="1300" dirty="0">
                <a:solidFill>
                  <a:schemeClr val="bg1"/>
                </a:solidFill>
                <a:effectLst/>
                <a:latin typeface="Arial" panose="020B0604020202020204" pitchFamily="34" charset="0"/>
                <a:ea typeface="Arial Unicode MS"/>
                <a:cs typeface="Arial" panose="020B0604020202020204" pitchFamily="34" charset="0"/>
              </a:rPr>
              <a:t> HM. beta-Blockers in heart failure: clinical applications. </a:t>
            </a:r>
            <a:r>
              <a:rPr lang="en-US" sz="1300" i="1" dirty="0">
                <a:solidFill>
                  <a:schemeClr val="bg1"/>
                </a:solidFill>
                <a:effectLst/>
                <a:latin typeface="Arial" panose="020B0604020202020204" pitchFamily="34" charset="0"/>
                <a:ea typeface="Arial Unicode MS"/>
                <a:cs typeface="Arial" panose="020B0604020202020204" pitchFamily="34" charset="0"/>
              </a:rPr>
              <a:t>JAMA</a:t>
            </a:r>
            <a:r>
              <a:rPr lang="en-US" sz="1300" dirty="0">
                <a:solidFill>
                  <a:schemeClr val="bg1"/>
                </a:solidFill>
                <a:effectLst/>
                <a:latin typeface="Arial" panose="020B0604020202020204" pitchFamily="34" charset="0"/>
                <a:ea typeface="Arial Unicode MS"/>
                <a:cs typeface="Arial" panose="020B0604020202020204" pitchFamily="34" charset="0"/>
              </a:rPr>
              <a:t>. 2002;287(7):890-897. [</a:t>
            </a:r>
            <a:r>
              <a:rPr lang="en-US" sz="1300" u="sng" dirty="0">
                <a:solidFill>
                  <a:schemeClr val="bg1"/>
                </a:solidFill>
                <a:effectLst/>
                <a:latin typeface="Arial" panose="020B0604020202020204" pitchFamily="34" charset="0"/>
                <a:ea typeface="Arial Unicode MS"/>
                <a:cs typeface="Arial" panose="020B0604020202020204" pitchFamily="34" charset="0"/>
                <a:hlinkClick r:id="rId10">
                  <a:extLst>
                    <a:ext uri="{A12FA001-AC4F-418D-AE19-62706E023703}">
                      <ahyp:hlinkClr xmlns:ahyp="http://schemas.microsoft.com/office/drawing/2018/hyperlinkcolor" val="tx"/>
                    </a:ext>
                  </a:extLst>
                </a:hlinkClick>
              </a:rPr>
              <a:t>Free full text</a:t>
            </a:r>
            <a:r>
              <a:rPr lang="en-US" sz="1300" dirty="0">
                <a:solidFill>
                  <a:schemeClr val="bg1"/>
                </a:solidFill>
                <a:effectLst/>
                <a:latin typeface="Arial" panose="020B0604020202020204" pitchFamily="34" charset="0"/>
                <a:ea typeface="Arial Unicode MS"/>
                <a:cs typeface="Arial" panose="020B0604020202020204" pitchFamily="34" charset="0"/>
              </a:rPr>
              <a:t>]</a:t>
            </a:r>
          </a:p>
          <a:p>
            <a:pPr marL="342900" marR="0" lvl="0" indent="-342900">
              <a:buSzPts val="1100"/>
              <a:buFont typeface="Arial" panose="020B0604020202020204" pitchFamily="34" charset="0"/>
              <a:buAutoNum type="arabicPeriod"/>
            </a:pPr>
            <a:r>
              <a:rPr lang="en-US" sz="1300" dirty="0">
                <a:solidFill>
                  <a:schemeClr val="bg1"/>
                </a:solidFill>
                <a:effectLst/>
                <a:latin typeface="Arial" panose="020B0604020202020204" pitchFamily="34" charset="0"/>
                <a:ea typeface="Symbol" panose="05050102010706020507" pitchFamily="18" charset="2"/>
                <a:cs typeface="Arial" panose="020B0604020202020204" pitchFamily="34" charset="0"/>
              </a:rPr>
              <a:t>Effect of metoprolol CR/XL in chronic heart failure: Metoprolol CR/XL </a:t>
            </a:r>
            <a:r>
              <a:rPr lang="en-US" sz="1300" dirty="0" err="1">
                <a:solidFill>
                  <a:schemeClr val="bg1"/>
                </a:solidFill>
                <a:effectLst/>
                <a:latin typeface="Arial" panose="020B0604020202020204" pitchFamily="34" charset="0"/>
                <a:ea typeface="Symbol" panose="05050102010706020507" pitchFamily="18" charset="2"/>
                <a:cs typeface="Arial" panose="020B0604020202020204" pitchFamily="34" charset="0"/>
              </a:rPr>
              <a:t>Randomised</a:t>
            </a:r>
            <a:r>
              <a:rPr lang="en-US" sz="1300" dirty="0">
                <a:solidFill>
                  <a:schemeClr val="bg1"/>
                </a:solidFill>
                <a:effectLst/>
                <a:latin typeface="Arial" panose="020B0604020202020204" pitchFamily="34" charset="0"/>
                <a:ea typeface="Symbol" panose="05050102010706020507" pitchFamily="18" charset="2"/>
                <a:cs typeface="Arial" panose="020B0604020202020204" pitchFamily="34" charset="0"/>
              </a:rPr>
              <a:t> Intervention Trial in Congestive Heart Failure (MERIT-HF). Lancet. 1999;353(9169):2001-7. [</a:t>
            </a:r>
            <a:r>
              <a:rPr lang="en-US" sz="1300" u="sng" dirty="0">
                <a:solidFill>
                  <a:schemeClr val="bg1"/>
                </a:solidFill>
                <a:effectLst/>
                <a:latin typeface="Arial" panose="020B0604020202020204" pitchFamily="34" charset="0"/>
                <a:ea typeface="Symbol" panose="05050102010706020507" pitchFamily="18" charset="2"/>
                <a:cs typeface="Arial" panose="020B0604020202020204" pitchFamily="34" charset="0"/>
                <a:hlinkClick r:id="rId11">
                  <a:extLst>
                    <a:ext uri="{A12FA001-AC4F-418D-AE19-62706E023703}">
                      <ahyp:hlinkClr xmlns:ahyp="http://schemas.microsoft.com/office/drawing/2018/hyperlinkcolor" val="tx"/>
                    </a:ext>
                  </a:extLst>
                </a:hlinkClick>
              </a:rPr>
              <a:t>Available at</a:t>
            </a:r>
            <a:r>
              <a:rPr lang="en-US" sz="1300" dirty="0">
                <a:solidFill>
                  <a:schemeClr val="bg1"/>
                </a:solidFill>
                <a:effectLst/>
                <a:latin typeface="Arial" panose="020B0604020202020204" pitchFamily="34" charset="0"/>
                <a:ea typeface="Symbol" panose="05050102010706020507" pitchFamily="18" charset="2"/>
                <a:cs typeface="Arial" panose="020B0604020202020204" pitchFamily="34" charset="0"/>
              </a:rPr>
              <a:t>]</a:t>
            </a:r>
            <a:endParaRPr lang="en-US" sz="1300" dirty="0">
              <a:solidFill>
                <a:schemeClr val="bg1"/>
              </a:solidFill>
              <a:effectLst/>
              <a:latin typeface="Arial" panose="020B0604020202020204" pitchFamily="34" charset="0"/>
              <a:ea typeface="Arial Unicode MS"/>
              <a:cs typeface="Arial" panose="020B0604020202020204" pitchFamily="34" charset="0"/>
            </a:endParaRPr>
          </a:p>
          <a:p>
            <a:pPr marL="342900" marR="0" lvl="0" indent="-342900">
              <a:buSzPts val="1100"/>
              <a:buFont typeface="Arial" panose="020B0604020202020204" pitchFamily="34" charset="0"/>
              <a:buAutoNum type="arabicPeriod"/>
            </a:pPr>
            <a:r>
              <a:rPr lang="en-US" sz="1300" dirty="0">
                <a:solidFill>
                  <a:schemeClr val="bg1"/>
                </a:solidFill>
                <a:effectLst/>
                <a:latin typeface="Arial" panose="020B0604020202020204" pitchFamily="34" charset="0"/>
                <a:ea typeface="Arial Unicode MS"/>
                <a:cs typeface="Arial" panose="020B0604020202020204" pitchFamily="34" charset="0"/>
              </a:rPr>
              <a:t>Packer M, Fowler MB, </a:t>
            </a:r>
            <a:r>
              <a:rPr lang="en-US" sz="1300" dirty="0" err="1">
                <a:solidFill>
                  <a:schemeClr val="bg1"/>
                </a:solidFill>
                <a:effectLst/>
                <a:latin typeface="Arial" panose="020B0604020202020204" pitchFamily="34" charset="0"/>
                <a:ea typeface="Arial Unicode MS"/>
                <a:cs typeface="Arial" panose="020B0604020202020204" pitchFamily="34" charset="0"/>
              </a:rPr>
              <a:t>Roecker</a:t>
            </a:r>
            <a:r>
              <a:rPr lang="en-US" sz="1300" dirty="0">
                <a:solidFill>
                  <a:schemeClr val="bg1"/>
                </a:solidFill>
                <a:effectLst/>
                <a:latin typeface="Arial" panose="020B0604020202020204" pitchFamily="34" charset="0"/>
                <a:ea typeface="Arial Unicode MS"/>
                <a:cs typeface="Arial" panose="020B0604020202020204" pitchFamily="34" charset="0"/>
              </a:rPr>
              <a:t> EB, et al. Effect of carvedilol on the morbidity of patients with severe chronic heart failure: results of the carvedilol prospective randomized cumulative survival (COPERNICUS) study. </a:t>
            </a:r>
            <a:r>
              <a:rPr lang="en-US" sz="1300" i="1" dirty="0">
                <a:solidFill>
                  <a:schemeClr val="bg1"/>
                </a:solidFill>
                <a:effectLst/>
                <a:latin typeface="Arial" panose="020B0604020202020204" pitchFamily="34" charset="0"/>
                <a:ea typeface="Arial Unicode MS"/>
                <a:cs typeface="Arial" panose="020B0604020202020204" pitchFamily="34" charset="0"/>
              </a:rPr>
              <a:t>Circulation</a:t>
            </a:r>
            <a:r>
              <a:rPr lang="en-US" sz="1300" dirty="0">
                <a:solidFill>
                  <a:schemeClr val="bg1"/>
                </a:solidFill>
                <a:effectLst/>
                <a:latin typeface="Arial" panose="020B0604020202020204" pitchFamily="34" charset="0"/>
                <a:ea typeface="Arial Unicode MS"/>
                <a:cs typeface="Arial" panose="020B0604020202020204" pitchFamily="34" charset="0"/>
              </a:rPr>
              <a:t>. 2002;106(17):2194-2199. [</a:t>
            </a:r>
            <a:r>
              <a:rPr lang="en-US" sz="1300" u="sng" dirty="0">
                <a:solidFill>
                  <a:schemeClr val="bg1"/>
                </a:solidFill>
                <a:effectLst/>
                <a:latin typeface="Arial" panose="020B0604020202020204" pitchFamily="34" charset="0"/>
                <a:ea typeface="Arial Unicode MS"/>
                <a:cs typeface="Arial" panose="020B0604020202020204" pitchFamily="34" charset="0"/>
                <a:hlinkClick r:id="rId12">
                  <a:extLst>
                    <a:ext uri="{A12FA001-AC4F-418D-AE19-62706E023703}">
                      <ahyp:hlinkClr xmlns:ahyp="http://schemas.microsoft.com/office/drawing/2018/hyperlinkcolor" val="tx"/>
                    </a:ext>
                  </a:extLst>
                </a:hlinkClick>
              </a:rPr>
              <a:t>Free full text</a:t>
            </a:r>
            <a:r>
              <a:rPr lang="en-US" sz="1300" dirty="0">
                <a:solidFill>
                  <a:schemeClr val="bg1"/>
                </a:solidFill>
                <a:effectLst/>
                <a:latin typeface="Arial" panose="020B0604020202020204" pitchFamily="34" charset="0"/>
                <a:ea typeface="Arial Unicode MS"/>
                <a:cs typeface="Arial" panose="020B0604020202020204" pitchFamily="34" charset="0"/>
              </a:rPr>
              <a:t>]</a:t>
            </a:r>
          </a:p>
          <a:p>
            <a:pPr marL="342900" marR="0" lvl="0" indent="-342900">
              <a:spcBef>
                <a:spcPts val="0"/>
              </a:spcBef>
              <a:spcAft>
                <a:spcPts val="0"/>
              </a:spcAft>
              <a:buSzPts val="1100"/>
              <a:buFont typeface="Arial" panose="020B0604020202020204" pitchFamily="34" charset="0"/>
              <a:buAutoNum type="arabicPeriod"/>
            </a:pPr>
            <a:r>
              <a:rPr lang="en-US" sz="1300" dirty="0">
                <a:ln>
                  <a:noFill/>
                </a:ln>
                <a:solidFill>
                  <a:schemeClr val="bg1"/>
                </a:solidFill>
                <a:effectLst/>
                <a:uFill>
                  <a:solidFill>
                    <a:srgbClr val="000000"/>
                  </a:solidFill>
                </a:uFill>
                <a:latin typeface="Arial" panose="020B0604020202020204" pitchFamily="34" charset="0"/>
                <a:ea typeface="Arial Unicode MS"/>
                <a:cs typeface="Arial" panose="020B0604020202020204" pitchFamily="34" charset="0"/>
              </a:rPr>
              <a:t>Fröhlich H, Zhao J, </a:t>
            </a:r>
            <a:r>
              <a:rPr lang="en-US" sz="1300" dirty="0" err="1">
                <a:ln>
                  <a:noFill/>
                </a:ln>
                <a:solidFill>
                  <a:schemeClr val="bg1"/>
                </a:solidFill>
                <a:effectLst/>
                <a:uFill>
                  <a:solidFill>
                    <a:srgbClr val="000000"/>
                  </a:solidFill>
                </a:uFill>
                <a:latin typeface="Arial" panose="020B0604020202020204" pitchFamily="34" charset="0"/>
                <a:ea typeface="Arial Unicode MS"/>
                <a:cs typeface="Arial" panose="020B0604020202020204" pitchFamily="34" charset="0"/>
              </a:rPr>
              <a:t>Täger</a:t>
            </a:r>
            <a:r>
              <a:rPr lang="en-US" sz="1300" dirty="0">
                <a:ln>
                  <a:noFill/>
                </a:ln>
                <a:solidFill>
                  <a:schemeClr val="bg1"/>
                </a:solidFill>
                <a:effectLst/>
                <a:uFill>
                  <a:solidFill>
                    <a:srgbClr val="000000"/>
                  </a:solidFill>
                </a:uFill>
                <a:latin typeface="Arial" panose="020B0604020202020204" pitchFamily="34" charset="0"/>
                <a:ea typeface="Arial Unicode MS"/>
                <a:cs typeface="Arial" panose="020B0604020202020204" pitchFamily="34" charset="0"/>
              </a:rPr>
              <a:t> T, et al. Carvedilol Compared With Metoprolol Succinate in the Treatment and Prognosis of Patients With Stable Chronic Heart Failure: Carvedilol or Metoprolol Evaluation Study. </a:t>
            </a:r>
            <a:r>
              <a:rPr lang="en-US" sz="1300" i="1" dirty="0">
                <a:ln>
                  <a:noFill/>
                </a:ln>
                <a:solidFill>
                  <a:schemeClr val="bg1"/>
                </a:solidFill>
                <a:effectLst/>
                <a:uFill>
                  <a:solidFill>
                    <a:srgbClr val="000000"/>
                  </a:solidFill>
                </a:uFill>
                <a:latin typeface="Arial" panose="020B0604020202020204" pitchFamily="34" charset="0"/>
                <a:ea typeface="Arial Unicode MS"/>
                <a:cs typeface="Arial" panose="020B0604020202020204" pitchFamily="34" charset="0"/>
              </a:rPr>
              <a:t>Circ Heart Fail</a:t>
            </a:r>
            <a:r>
              <a:rPr lang="en-US" sz="1300" dirty="0">
                <a:ln>
                  <a:noFill/>
                </a:ln>
                <a:solidFill>
                  <a:schemeClr val="bg1"/>
                </a:solidFill>
                <a:effectLst/>
                <a:uFill>
                  <a:solidFill>
                    <a:srgbClr val="000000"/>
                  </a:solidFill>
                </a:uFill>
                <a:latin typeface="Arial" panose="020B0604020202020204" pitchFamily="34" charset="0"/>
                <a:ea typeface="Arial Unicode MS"/>
                <a:cs typeface="Arial" panose="020B0604020202020204" pitchFamily="34" charset="0"/>
              </a:rPr>
              <a:t>. 2015;8(5):887-896. [</a:t>
            </a:r>
            <a:r>
              <a:rPr lang="en-US" sz="1300" u="sng" dirty="0">
                <a:ln>
                  <a:noFill/>
                </a:ln>
                <a:solidFill>
                  <a:schemeClr val="bg1"/>
                </a:solidFill>
                <a:effectLst/>
                <a:uFill>
                  <a:solidFill>
                    <a:srgbClr val="000000"/>
                  </a:solidFill>
                </a:uFill>
                <a:latin typeface="Arial" panose="020B0604020202020204" pitchFamily="34" charset="0"/>
                <a:ea typeface="Arial Unicode MS"/>
                <a:cs typeface="Arial" panose="020B0604020202020204" pitchFamily="34" charset="0"/>
                <a:hlinkClick r:id="rId13">
                  <a:extLst>
                    <a:ext uri="{A12FA001-AC4F-418D-AE19-62706E023703}">
                      <ahyp:hlinkClr xmlns:ahyp="http://schemas.microsoft.com/office/drawing/2018/hyperlinkcolor" val="tx"/>
                    </a:ext>
                  </a:extLst>
                </a:hlinkClick>
              </a:rPr>
              <a:t>Free full text</a:t>
            </a:r>
            <a:r>
              <a:rPr lang="en-US" sz="1300" dirty="0">
                <a:ln>
                  <a:noFill/>
                </a:ln>
                <a:solidFill>
                  <a:schemeClr val="bg1"/>
                </a:solidFill>
                <a:effectLst/>
                <a:uFill>
                  <a:solidFill>
                    <a:srgbClr val="000000"/>
                  </a:solidFill>
                </a:uFill>
                <a:latin typeface="Arial" panose="020B0604020202020204" pitchFamily="34" charset="0"/>
                <a:ea typeface="Arial Unicode MS"/>
                <a:cs typeface="Arial" panose="020B0604020202020204" pitchFamily="34" charset="0"/>
              </a:rPr>
              <a:t>]</a:t>
            </a:r>
          </a:p>
          <a:p>
            <a:pPr marL="342900" marR="0" lvl="0" indent="-342900">
              <a:spcBef>
                <a:spcPts val="0"/>
              </a:spcBef>
              <a:spcAft>
                <a:spcPts val="0"/>
              </a:spcAft>
              <a:buSzPts val="1100"/>
              <a:buFont typeface="Arial" panose="020B0604020202020204" pitchFamily="34" charset="0"/>
              <a:buAutoNum type="arabicPeriod"/>
            </a:pPr>
            <a:r>
              <a:rPr lang="en-US" sz="1300" dirty="0">
                <a:ln>
                  <a:noFill/>
                </a:ln>
                <a:solidFill>
                  <a:schemeClr val="bg1"/>
                </a:solidFill>
                <a:effectLst/>
                <a:uFill>
                  <a:solidFill>
                    <a:srgbClr val="000000"/>
                  </a:solidFill>
                </a:uFill>
                <a:latin typeface="Arial" panose="020B0604020202020204" pitchFamily="34" charset="0"/>
                <a:ea typeface="Arial Unicode MS"/>
                <a:cs typeface="Arial" panose="020B0604020202020204" pitchFamily="34" charset="0"/>
              </a:rPr>
              <a:t>McMurray JJV, Packer M. How Should We Sequence the Treatments for Heart Failure and a Reduced Ejection Fraction?: A Redefinition of Evidence-Based Medicine. </a:t>
            </a:r>
            <a:r>
              <a:rPr lang="en-US" sz="1300" i="1" dirty="0">
                <a:ln>
                  <a:noFill/>
                </a:ln>
                <a:solidFill>
                  <a:schemeClr val="bg1"/>
                </a:solidFill>
                <a:effectLst/>
                <a:uFill>
                  <a:solidFill>
                    <a:srgbClr val="000000"/>
                  </a:solidFill>
                </a:uFill>
                <a:latin typeface="Arial" panose="020B0604020202020204" pitchFamily="34" charset="0"/>
                <a:ea typeface="Arial Unicode MS"/>
                <a:cs typeface="Arial" panose="020B0604020202020204" pitchFamily="34" charset="0"/>
              </a:rPr>
              <a:t>Circulation</a:t>
            </a:r>
            <a:r>
              <a:rPr lang="en-US" sz="1300" dirty="0">
                <a:ln>
                  <a:noFill/>
                </a:ln>
                <a:solidFill>
                  <a:schemeClr val="bg1"/>
                </a:solidFill>
                <a:effectLst/>
                <a:uFill>
                  <a:solidFill>
                    <a:srgbClr val="000000"/>
                  </a:solidFill>
                </a:uFill>
                <a:latin typeface="Arial" panose="020B0604020202020204" pitchFamily="34" charset="0"/>
                <a:ea typeface="Arial Unicode MS"/>
                <a:cs typeface="Arial" panose="020B0604020202020204" pitchFamily="34" charset="0"/>
              </a:rPr>
              <a:t>. 2021;143(9):875-877. [</a:t>
            </a:r>
            <a:r>
              <a:rPr lang="en-US" sz="1300" u="sng" dirty="0">
                <a:ln>
                  <a:noFill/>
                </a:ln>
                <a:solidFill>
                  <a:schemeClr val="bg1"/>
                </a:solidFill>
                <a:effectLst/>
                <a:uFill>
                  <a:solidFill>
                    <a:srgbClr val="000000"/>
                  </a:solidFill>
                </a:uFill>
                <a:latin typeface="Arial" panose="020B0604020202020204" pitchFamily="34" charset="0"/>
                <a:ea typeface="Arial Unicode MS"/>
                <a:cs typeface="Arial" panose="020B0604020202020204" pitchFamily="34" charset="0"/>
                <a:hlinkClick r:id="rId14">
                  <a:extLst>
                    <a:ext uri="{A12FA001-AC4F-418D-AE19-62706E023703}">
                      <ahyp:hlinkClr xmlns:ahyp="http://schemas.microsoft.com/office/drawing/2018/hyperlinkcolor" val="tx"/>
                    </a:ext>
                  </a:extLst>
                </a:hlinkClick>
              </a:rPr>
              <a:t>Free full text</a:t>
            </a:r>
            <a:r>
              <a:rPr lang="en-US" sz="1300" dirty="0">
                <a:ln>
                  <a:noFill/>
                </a:ln>
                <a:solidFill>
                  <a:schemeClr val="bg1"/>
                </a:solidFill>
                <a:effectLst/>
                <a:uFill>
                  <a:solidFill>
                    <a:srgbClr val="000000"/>
                  </a:solidFill>
                </a:uFill>
                <a:latin typeface="Arial" panose="020B0604020202020204" pitchFamily="34" charset="0"/>
                <a:ea typeface="Arial Unicode MS"/>
                <a:cs typeface="Arial" panose="020B0604020202020204" pitchFamily="34" charset="0"/>
              </a:rPr>
              <a:t>]</a:t>
            </a:r>
          </a:p>
          <a:p>
            <a:pPr marL="342900" marR="0" lvl="0" indent="-342900">
              <a:buSzPts val="1100"/>
              <a:buFont typeface="Arial" panose="020B0604020202020204" pitchFamily="34" charset="0"/>
              <a:buAutoNum type="arabicPeriod"/>
            </a:pPr>
            <a:r>
              <a:rPr lang="en-US" sz="1300" dirty="0">
                <a:solidFill>
                  <a:schemeClr val="bg1"/>
                </a:solidFill>
                <a:effectLst/>
                <a:latin typeface="Arial" panose="020B0604020202020204" pitchFamily="34" charset="0"/>
                <a:ea typeface="Arial Unicode MS"/>
                <a:cs typeface="Arial" panose="020B0604020202020204" pitchFamily="34" charset="0"/>
              </a:rPr>
              <a:t>Dixit N, Shah S, </a:t>
            </a:r>
            <a:r>
              <a:rPr lang="en-US" sz="1300" dirty="0" err="1">
                <a:solidFill>
                  <a:schemeClr val="bg1"/>
                </a:solidFill>
                <a:effectLst/>
                <a:latin typeface="Arial" panose="020B0604020202020204" pitchFamily="34" charset="0"/>
                <a:ea typeface="Arial Unicode MS"/>
                <a:cs typeface="Arial" panose="020B0604020202020204" pitchFamily="34" charset="0"/>
              </a:rPr>
              <a:t>Ziaeian</a:t>
            </a:r>
            <a:r>
              <a:rPr lang="en-US" sz="1300" dirty="0">
                <a:solidFill>
                  <a:schemeClr val="bg1"/>
                </a:solidFill>
                <a:effectLst/>
                <a:latin typeface="Arial" panose="020B0604020202020204" pitchFamily="34" charset="0"/>
                <a:ea typeface="Arial Unicode MS"/>
                <a:cs typeface="Arial" panose="020B0604020202020204" pitchFamily="34" charset="0"/>
              </a:rPr>
              <a:t> B, </a:t>
            </a:r>
            <a:r>
              <a:rPr lang="en-US" sz="1300" dirty="0" err="1">
                <a:solidFill>
                  <a:schemeClr val="bg1"/>
                </a:solidFill>
                <a:effectLst/>
                <a:latin typeface="Arial" panose="020B0604020202020204" pitchFamily="34" charset="0"/>
                <a:ea typeface="Arial Unicode MS"/>
                <a:cs typeface="Arial" panose="020B0604020202020204" pitchFamily="34" charset="0"/>
              </a:rPr>
              <a:t>Fonarow</a:t>
            </a:r>
            <a:r>
              <a:rPr lang="en-US" sz="1300" dirty="0">
                <a:solidFill>
                  <a:schemeClr val="bg1"/>
                </a:solidFill>
                <a:effectLst/>
                <a:latin typeface="Arial" panose="020B0604020202020204" pitchFamily="34" charset="0"/>
                <a:ea typeface="Arial Unicode MS"/>
                <a:cs typeface="Arial" panose="020B0604020202020204" pitchFamily="34" charset="0"/>
              </a:rPr>
              <a:t>  G, Hsu J.</a:t>
            </a:r>
            <a:r>
              <a:rPr lang="en-US" sz="1300" dirty="0">
                <a:solidFill>
                  <a:schemeClr val="bg1"/>
                </a:solidFill>
                <a:effectLst/>
                <a:latin typeface="Arial" panose="020B0604020202020204" pitchFamily="34" charset="0"/>
                <a:ea typeface="Symbol" panose="05050102010706020507" pitchFamily="18" charset="2"/>
                <a:cs typeface="Arial" panose="020B0604020202020204" pitchFamily="34" charset="0"/>
              </a:rPr>
              <a:t> Optimizing Guideline-directed Medical Therapies for Heart Failure with Reduced Ejection Fraction During Hospitalization, </a:t>
            </a:r>
            <a:r>
              <a:rPr lang="en-US" sz="1300" i="1" dirty="0">
                <a:solidFill>
                  <a:schemeClr val="bg1"/>
                </a:solidFill>
                <a:effectLst/>
                <a:latin typeface="Arial" panose="020B0604020202020204" pitchFamily="34" charset="0"/>
                <a:ea typeface="Arial Unicode MS"/>
                <a:cs typeface="Arial" panose="020B0604020202020204" pitchFamily="34" charset="0"/>
              </a:rPr>
              <a:t>US Cardiology Review</a:t>
            </a:r>
            <a:r>
              <a:rPr lang="en-US" sz="1300" i="0" dirty="0">
                <a:solidFill>
                  <a:schemeClr val="bg1"/>
                </a:solidFill>
                <a:effectLst/>
                <a:latin typeface="Arial" panose="020B0604020202020204" pitchFamily="34" charset="0"/>
                <a:ea typeface="Arial Unicode MS"/>
                <a:cs typeface="Arial" panose="020B0604020202020204" pitchFamily="34" charset="0"/>
              </a:rPr>
              <a:t>. 2021;15:e07.</a:t>
            </a:r>
            <a:r>
              <a:rPr lang="en-US" sz="1300" i="1" dirty="0">
                <a:solidFill>
                  <a:schemeClr val="bg1"/>
                </a:solidFill>
                <a:effectLst/>
                <a:latin typeface="Arial" panose="020B0604020202020204" pitchFamily="34" charset="0"/>
                <a:ea typeface="Arial Unicode MS"/>
                <a:cs typeface="Arial" panose="020B0604020202020204" pitchFamily="34" charset="0"/>
              </a:rPr>
              <a:t> </a:t>
            </a:r>
            <a:r>
              <a:rPr lang="en-US" sz="1300" i="0" dirty="0">
                <a:solidFill>
                  <a:schemeClr val="bg1"/>
                </a:solidFill>
                <a:effectLst/>
                <a:latin typeface="Arial" panose="020B0604020202020204" pitchFamily="34" charset="0"/>
                <a:ea typeface="Arial Unicode MS"/>
                <a:cs typeface="Arial" panose="020B0604020202020204" pitchFamily="34" charset="0"/>
              </a:rPr>
              <a:t>[</a:t>
            </a:r>
            <a:r>
              <a:rPr lang="en-US" sz="1300" i="0" u="sng" dirty="0">
                <a:solidFill>
                  <a:schemeClr val="bg1"/>
                </a:solidFill>
                <a:effectLst/>
                <a:latin typeface="Arial" panose="020B0604020202020204" pitchFamily="34" charset="0"/>
                <a:ea typeface="Arial Unicode MS"/>
                <a:cs typeface="Arial" panose="020B0604020202020204" pitchFamily="34" charset="0"/>
                <a:hlinkClick r:id="rId15">
                  <a:extLst>
                    <a:ext uri="{A12FA001-AC4F-418D-AE19-62706E023703}">
                      <ahyp:hlinkClr xmlns:ahyp="http://schemas.microsoft.com/office/drawing/2018/hyperlinkcolor" val="tx"/>
                    </a:ext>
                  </a:extLst>
                </a:hlinkClick>
              </a:rPr>
              <a:t>Free full text</a:t>
            </a:r>
            <a:r>
              <a:rPr lang="en-US" sz="1300" i="0" dirty="0">
                <a:solidFill>
                  <a:schemeClr val="bg1"/>
                </a:solidFill>
                <a:effectLst/>
                <a:latin typeface="Arial" panose="020B0604020202020204" pitchFamily="34" charset="0"/>
                <a:ea typeface="Arial Unicode MS"/>
                <a:cs typeface="Arial" panose="020B0604020202020204" pitchFamily="34" charset="0"/>
              </a:rPr>
              <a:t>]</a:t>
            </a:r>
            <a:endParaRPr lang="en-US" sz="1300" dirty="0">
              <a:solidFill>
                <a:schemeClr val="bg1"/>
              </a:solidFill>
              <a:effectLst/>
              <a:latin typeface="Arial" panose="020B0604020202020204" pitchFamily="34" charset="0"/>
              <a:ea typeface="Arial Unicode MS"/>
              <a:cs typeface="Arial" panose="020B0604020202020204" pitchFamily="34" charset="0"/>
            </a:endParaRPr>
          </a:p>
          <a:p>
            <a:pPr marL="342900" marR="0" lvl="0" indent="-342900">
              <a:spcBef>
                <a:spcPts val="0"/>
              </a:spcBef>
              <a:spcAft>
                <a:spcPts val="0"/>
              </a:spcAft>
              <a:buSzPts val="1100"/>
              <a:buFont typeface="Arial" panose="020B0604020202020204" pitchFamily="34" charset="0"/>
              <a:buAutoNum type="arabicPeriod"/>
            </a:pPr>
            <a:r>
              <a:rPr lang="en-US" sz="1300" dirty="0">
                <a:ln>
                  <a:noFill/>
                </a:ln>
                <a:solidFill>
                  <a:schemeClr val="bg1"/>
                </a:solidFill>
                <a:effectLst/>
                <a:uFill>
                  <a:solidFill>
                    <a:srgbClr val="000000"/>
                  </a:solidFill>
                </a:uFill>
                <a:latin typeface="Arial" panose="020B0604020202020204" pitchFamily="34" charset="0"/>
                <a:ea typeface="Arial Unicode MS"/>
                <a:cs typeface="Arial" panose="020B0604020202020204" pitchFamily="34" charset="0"/>
              </a:rPr>
              <a:t>Miró Ò, Conde-Martel A, </a:t>
            </a:r>
            <a:r>
              <a:rPr lang="en-US" sz="1300" dirty="0" err="1">
                <a:ln>
                  <a:noFill/>
                </a:ln>
                <a:solidFill>
                  <a:schemeClr val="bg1"/>
                </a:solidFill>
                <a:effectLst/>
                <a:uFill>
                  <a:solidFill>
                    <a:srgbClr val="000000"/>
                  </a:solidFill>
                </a:uFill>
                <a:latin typeface="Arial" panose="020B0604020202020204" pitchFamily="34" charset="0"/>
                <a:ea typeface="Arial Unicode MS"/>
                <a:cs typeface="Arial" panose="020B0604020202020204" pitchFamily="34" charset="0"/>
              </a:rPr>
              <a:t>Llorens</a:t>
            </a:r>
            <a:r>
              <a:rPr lang="en-US" sz="1300" dirty="0">
                <a:ln>
                  <a:noFill/>
                </a:ln>
                <a:solidFill>
                  <a:schemeClr val="bg1"/>
                </a:solidFill>
                <a:effectLst/>
                <a:uFill>
                  <a:solidFill>
                    <a:srgbClr val="000000"/>
                  </a:solidFill>
                </a:uFill>
                <a:latin typeface="Arial" panose="020B0604020202020204" pitchFamily="34" charset="0"/>
                <a:ea typeface="Arial Unicode MS"/>
                <a:cs typeface="Arial" panose="020B0604020202020204" pitchFamily="34" charset="0"/>
              </a:rPr>
              <a:t> P, et al. The influence of comorbidities on the prognosis after an acute heart failure decompensation and differences according to ejection fraction: Results from the EAHFE and RICA registries. </a:t>
            </a:r>
            <a:r>
              <a:rPr lang="en-US" sz="1300" i="1" dirty="0" err="1">
                <a:ln>
                  <a:noFill/>
                </a:ln>
                <a:solidFill>
                  <a:schemeClr val="bg1"/>
                </a:solidFill>
                <a:effectLst/>
                <a:uFill>
                  <a:solidFill>
                    <a:srgbClr val="000000"/>
                  </a:solidFill>
                </a:uFill>
                <a:latin typeface="Arial" panose="020B0604020202020204" pitchFamily="34" charset="0"/>
                <a:ea typeface="Arial Unicode MS"/>
                <a:cs typeface="Arial" panose="020B0604020202020204" pitchFamily="34" charset="0"/>
              </a:rPr>
              <a:t>Eur</a:t>
            </a:r>
            <a:r>
              <a:rPr lang="en-US" sz="1300" i="1" dirty="0">
                <a:ln>
                  <a:noFill/>
                </a:ln>
                <a:solidFill>
                  <a:schemeClr val="bg1"/>
                </a:solidFill>
                <a:effectLst/>
                <a:uFill>
                  <a:solidFill>
                    <a:srgbClr val="000000"/>
                  </a:solidFill>
                </a:uFill>
                <a:latin typeface="Arial" panose="020B0604020202020204" pitchFamily="34" charset="0"/>
                <a:ea typeface="Arial Unicode MS"/>
                <a:cs typeface="Arial" panose="020B0604020202020204" pitchFamily="34" charset="0"/>
              </a:rPr>
              <a:t> J Intern Med</a:t>
            </a:r>
            <a:r>
              <a:rPr lang="en-US" sz="1300" dirty="0">
                <a:ln>
                  <a:noFill/>
                </a:ln>
                <a:solidFill>
                  <a:schemeClr val="bg1"/>
                </a:solidFill>
                <a:effectLst/>
                <a:uFill>
                  <a:solidFill>
                    <a:srgbClr val="000000"/>
                  </a:solidFill>
                </a:uFill>
                <a:latin typeface="Arial" panose="020B0604020202020204" pitchFamily="34" charset="0"/>
                <a:ea typeface="Arial Unicode MS"/>
                <a:cs typeface="Arial" panose="020B0604020202020204" pitchFamily="34" charset="0"/>
              </a:rPr>
              <a:t>. 2023;111:97-104. [</a:t>
            </a:r>
            <a:r>
              <a:rPr lang="en-US" sz="1300" u="sng" dirty="0">
                <a:ln>
                  <a:noFill/>
                </a:ln>
                <a:solidFill>
                  <a:schemeClr val="bg1"/>
                </a:solidFill>
                <a:effectLst/>
                <a:uFill>
                  <a:solidFill>
                    <a:srgbClr val="000000"/>
                  </a:solidFill>
                </a:uFill>
                <a:latin typeface="Arial" panose="020B0604020202020204" pitchFamily="34" charset="0"/>
                <a:ea typeface="Arial Unicode MS"/>
                <a:cs typeface="Arial" panose="020B0604020202020204" pitchFamily="34" charset="0"/>
                <a:hlinkClick r:id="rId16">
                  <a:extLst>
                    <a:ext uri="{A12FA001-AC4F-418D-AE19-62706E023703}">
                      <ahyp:hlinkClr xmlns:ahyp="http://schemas.microsoft.com/office/drawing/2018/hyperlinkcolor" val="tx"/>
                    </a:ext>
                  </a:extLst>
                </a:hlinkClick>
              </a:rPr>
              <a:t>Available at</a:t>
            </a:r>
            <a:r>
              <a:rPr lang="en-US" sz="1300" dirty="0">
                <a:ln>
                  <a:noFill/>
                </a:ln>
                <a:solidFill>
                  <a:schemeClr val="bg1"/>
                </a:solidFill>
                <a:effectLst/>
                <a:uFill>
                  <a:solidFill>
                    <a:srgbClr val="000000"/>
                  </a:solidFill>
                </a:uFill>
                <a:latin typeface="Arial" panose="020B0604020202020204" pitchFamily="34" charset="0"/>
                <a:ea typeface="Arial Unicode MS"/>
                <a:cs typeface="Arial" panose="020B0604020202020204" pitchFamily="34" charset="0"/>
              </a:rPr>
              <a:t>]</a:t>
            </a:r>
          </a:p>
          <a:p>
            <a:pPr marL="342900" marR="0" lvl="0" indent="-342900">
              <a:spcBef>
                <a:spcPts val="0"/>
              </a:spcBef>
              <a:spcAft>
                <a:spcPts val="0"/>
              </a:spcAft>
              <a:buSzPts val="1100"/>
              <a:buFont typeface="Arial" panose="020B0604020202020204" pitchFamily="34" charset="0"/>
              <a:buAutoNum type="arabicPeriod"/>
            </a:pPr>
            <a:r>
              <a:rPr lang="en-US" sz="1300" dirty="0">
                <a:ln>
                  <a:noFill/>
                </a:ln>
                <a:solidFill>
                  <a:schemeClr val="bg1"/>
                </a:solidFill>
                <a:effectLst/>
                <a:uFill>
                  <a:solidFill>
                    <a:srgbClr val="000000"/>
                  </a:solidFill>
                </a:uFill>
                <a:latin typeface="Arial" panose="020B0604020202020204" pitchFamily="34" charset="0"/>
                <a:ea typeface="Arial Unicode MS"/>
                <a:cs typeface="Arial" panose="020B0604020202020204" pitchFamily="34" charset="0"/>
              </a:rPr>
              <a:t>Thibodeau JT, </a:t>
            </a:r>
            <a:r>
              <a:rPr lang="en-US" sz="1300" dirty="0" err="1">
                <a:ln>
                  <a:noFill/>
                </a:ln>
                <a:solidFill>
                  <a:schemeClr val="bg1"/>
                </a:solidFill>
                <a:effectLst/>
                <a:uFill>
                  <a:solidFill>
                    <a:srgbClr val="000000"/>
                  </a:solidFill>
                </a:uFill>
                <a:latin typeface="Arial" panose="020B0604020202020204" pitchFamily="34" charset="0"/>
                <a:ea typeface="Arial Unicode MS"/>
                <a:cs typeface="Arial" panose="020B0604020202020204" pitchFamily="34" charset="0"/>
              </a:rPr>
              <a:t>Drazner</a:t>
            </a:r>
            <a:r>
              <a:rPr lang="en-US" sz="1300" dirty="0">
                <a:ln>
                  <a:noFill/>
                </a:ln>
                <a:solidFill>
                  <a:schemeClr val="bg1"/>
                </a:solidFill>
                <a:effectLst/>
                <a:uFill>
                  <a:solidFill>
                    <a:srgbClr val="000000"/>
                  </a:solidFill>
                </a:uFill>
                <a:latin typeface="Arial" panose="020B0604020202020204" pitchFamily="34" charset="0"/>
                <a:ea typeface="Arial Unicode MS"/>
                <a:cs typeface="Arial" panose="020B0604020202020204" pitchFamily="34" charset="0"/>
              </a:rPr>
              <a:t> MH. The Role of the Clinical Examination in Patients With Heart Failure. </a:t>
            </a:r>
            <a:r>
              <a:rPr lang="en-US" sz="1300" i="1" dirty="0">
                <a:ln>
                  <a:noFill/>
                </a:ln>
                <a:solidFill>
                  <a:schemeClr val="bg1"/>
                </a:solidFill>
                <a:effectLst/>
                <a:uFill>
                  <a:solidFill>
                    <a:srgbClr val="000000"/>
                  </a:solidFill>
                </a:uFill>
                <a:latin typeface="Arial" panose="020B0604020202020204" pitchFamily="34" charset="0"/>
                <a:ea typeface="Arial Unicode MS"/>
                <a:cs typeface="Arial" panose="020B0604020202020204" pitchFamily="34" charset="0"/>
              </a:rPr>
              <a:t>JACC Heart Fail</a:t>
            </a:r>
            <a:r>
              <a:rPr lang="en-US" sz="1300" dirty="0">
                <a:ln>
                  <a:noFill/>
                </a:ln>
                <a:solidFill>
                  <a:schemeClr val="bg1"/>
                </a:solidFill>
                <a:effectLst/>
                <a:uFill>
                  <a:solidFill>
                    <a:srgbClr val="000000"/>
                  </a:solidFill>
                </a:uFill>
                <a:latin typeface="Arial" panose="020B0604020202020204" pitchFamily="34" charset="0"/>
                <a:ea typeface="Arial Unicode MS"/>
                <a:cs typeface="Arial" panose="020B0604020202020204" pitchFamily="34" charset="0"/>
              </a:rPr>
              <a:t>. 2018;6(7):543-551. [</a:t>
            </a:r>
            <a:r>
              <a:rPr lang="en-US" sz="1300" u="sng" dirty="0">
                <a:ln>
                  <a:noFill/>
                </a:ln>
                <a:solidFill>
                  <a:schemeClr val="bg1"/>
                </a:solidFill>
                <a:effectLst/>
                <a:uFill>
                  <a:solidFill>
                    <a:srgbClr val="000000"/>
                  </a:solidFill>
                </a:uFill>
                <a:latin typeface="Arial" panose="020B0604020202020204" pitchFamily="34" charset="0"/>
                <a:ea typeface="Arial Unicode MS"/>
                <a:cs typeface="Arial" panose="020B0604020202020204" pitchFamily="34" charset="0"/>
                <a:hlinkClick r:id="rId17">
                  <a:extLst>
                    <a:ext uri="{A12FA001-AC4F-418D-AE19-62706E023703}">
                      <ahyp:hlinkClr xmlns:ahyp="http://schemas.microsoft.com/office/drawing/2018/hyperlinkcolor" val="tx"/>
                    </a:ext>
                  </a:extLst>
                </a:hlinkClick>
              </a:rPr>
              <a:t>Free full text</a:t>
            </a:r>
            <a:r>
              <a:rPr lang="en-US" sz="1300" dirty="0">
                <a:ln>
                  <a:noFill/>
                </a:ln>
                <a:solidFill>
                  <a:schemeClr val="bg1"/>
                </a:solidFill>
                <a:effectLst/>
                <a:uFill>
                  <a:solidFill>
                    <a:srgbClr val="000000"/>
                  </a:solidFill>
                </a:uFill>
                <a:latin typeface="Arial" panose="020B0604020202020204" pitchFamily="34" charset="0"/>
                <a:ea typeface="Arial Unicode MS"/>
                <a:cs typeface="Arial" panose="020B0604020202020204" pitchFamily="34" charset="0"/>
              </a:rPr>
              <a:t>]</a:t>
            </a:r>
          </a:p>
          <a:p>
            <a:pPr marL="342900" marR="0" lvl="0" indent="-342900">
              <a:spcBef>
                <a:spcPts val="0"/>
              </a:spcBef>
              <a:spcAft>
                <a:spcPts val="0"/>
              </a:spcAft>
              <a:buSzPts val="1100"/>
              <a:buFont typeface="Arial" panose="020B0604020202020204" pitchFamily="34" charset="0"/>
              <a:buAutoNum type="arabicPeriod"/>
            </a:pPr>
            <a:r>
              <a:rPr lang="fr-FR" sz="1300" dirty="0">
                <a:ln>
                  <a:noFill/>
                </a:ln>
                <a:solidFill>
                  <a:schemeClr val="bg1"/>
                </a:solidFill>
                <a:effectLst/>
                <a:uFill>
                  <a:solidFill>
                    <a:srgbClr val="000000"/>
                  </a:solidFill>
                </a:uFill>
                <a:latin typeface="Arial" panose="020B0604020202020204" pitchFamily="34" charset="0"/>
                <a:ea typeface="Arial Unicode MS"/>
                <a:cs typeface="Arial" panose="020B0604020202020204" pitchFamily="34" charset="0"/>
              </a:rPr>
              <a:t>Ko DT, Hebert PR, </a:t>
            </a:r>
            <a:r>
              <a:rPr lang="fr-FR" sz="1300" dirty="0" err="1">
                <a:ln>
                  <a:noFill/>
                </a:ln>
                <a:solidFill>
                  <a:schemeClr val="bg1"/>
                </a:solidFill>
                <a:effectLst/>
                <a:uFill>
                  <a:solidFill>
                    <a:srgbClr val="000000"/>
                  </a:solidFill>
                </a:uFill>
                <a:latin typeface="Arial" panose="020B0604020202020204" pitchFamily="34" charset="0"/>
                <a:ea typeface="Arial Unicode MS"/>
                <a:cs typeface="Arial" panose="020B0604020202020204" pitchFamily="34" charset="0"/>
              </a:rPr>
              <a:t>Coffey</a:t>
            </a:r>
            <a:r>
              <a:rPr lang="fr-FR" sz="1300" dirty="0">
                <a:ln>
                  <a:noFill/>
                </a:ln>
                <a:solidFill>
                  <a:schemeClr val="bg1"/>
                </a:solidFill>
                <a:effectLst/>
                <a:uFill>
                  <a:solidFill>
                    <a:srgbClr val="000000"/>
                  </a:solidFill>
                </a:uFill>
                <a:latin typeface="Arial" panose="020B0604020202020204" pitchFamily="34" charset="0"/>
                <a:ea typeface="Arial Unicode MS"/>
                <a:cs typeface="Arial" panose="020B0604020202020204" pitchFamily="34" charset="0"/>
              </a:rPr>
              <a:t> CS, et al. </a:t>
            </a:r>
            <a:r>
              <a:rPr lang="en-US" sz="1300" dirty="0">
                <a:ln>
                  <a:noFill/>
                </a:ln>
                <a:solidFill>
                  <a:schemeClr val="bg1"/>
                </a:solidFill>
                <a:effectLst/>
                <a:uFill>
                  <a:solidFill>
                    <a:srgbClr val="000000"/>
                  </a:solidFill>
                </a:uFill>
                <a:latin typeface="Arial" panose="020B0604020202020204" pitchFamily="34" charset="0"/>
                <a:ea typeface="Arial Unicode MS"/>
                <a:cs typeface="Arial" panose="020B0604020202020204" pitchFamily="34" charset="0"/>
              </a:rPr>
              <a:t>Adverse Effects of β-Blocker Therapy for Patients With Heart Failure: A Quantitative Overview of Randomized Trials. </a:t>
            </a:r>
            <a:r>
              <a:rPr lang="en-US" sz="1300" i="1" dirty="0">
                <a:ln>
                  <a:noFill/>
                </a:ln>
                <a:solidFill>
                  <a:schemeClr val="bg1"/>
                </a:solidFill>
                <a:effectLst/>
                <a:uFill>
                  <a:solidFill>
                    <a:srgbClr val="000000"/>
                  </a:solidFill>
                </a:uFill>
                <a:latin typeface="Arial" panose="020B0604020202020204" pitchFamily="34" charset="0"/>
                <a:ea typeface="Arial Unicode MS"/>
                <a:cs typeface="Arial" panose="020B0604020202020204" pitchFamily="34" charset="0"/>
              </a:rPr>
              <a:t>Arch Intern Med</a:t>
            </a:r>
            <a:r>
              <a:rPr lang="en-US" sz="1300" dirty="0">
                <a:ln>
                  <a:noFill/>
                </a:ln>
                <a:solidFill>
                  <a:schemeClr val="bg1"/>
                </a:solidFill>
                <a:effectLst/>
                <a:uFill>
                  <a:solidFill>
                    <a:srgbClr val="000000"/>
                  </a:solidFill>
                </a:uFill>
                <a:latin typeface="Arial" panose="020B0604020202020204" pitchFamily="34" charset="0"/>
                <a:ea typeface="Arial Unicode MS"/>
                <a:cs typeface="Arial" panose="020B0604020202020204" pitchFamily="34" charset="0"/>
              </a:rPr>
              <a:t>. 2004;164(13):1389–1394. [</a:t>
            </a:r>
            <a:r>
              <a:rPr lang="en-US" sz="1300" u="sng" dirty="0">
                <a:ln>
                  <a:noFill/>
                </a:ln>
                <a:solidFill>
                  <a:schemeClr val="bg1"/>
                </a:solidFill>
                <a:effectLst/>
                <a:uFill>
                  <a:solidFill>
                    <a:srgbClr val="000000"/>
                  </a:solidFill>
                </a:uFill>
                <a:latin typeface="Arial" panose="020B0604020202020204" pitchFamily="34" charset="0"/>
                <a:ea typeface="Arial Unicode MS"/>
                <a:cs typeface="Arial" panose="020B0604020202020204" pitchFamily="34" charset="0"/>
                <a:hlinkClick r:id="rId18">
                  <a:extLst>
                    <a:ext uri="{A12FA001-AC4F-418D-AE19-62706E023703}">
                      <ahyp:hlinkClr xmlns:ahyp="http://schemas.microsoft.com/office/drawing/2018/hyperlinkcolor" val="tx"/>
                    </a:ext>
                  </a:extLst>
                </a:hlinkClick>
              </a:rPr>
              <a:t>Free full text</a:t>
            </a:r>
            <a:r>
              <a:rPr lang="en-US" sz="1300" dirty="0">
                <a:ln>
                  <a:noFill/>
                </a:ln>
                <a:solidFill>
                  <a:schemeClr val="bg1"/>
                </a:solidFill>
                <a:effectLst/>
                <a:uFill>
                  <a:solidFill>
                    <a:srgbClr val="000000"/>
                  </a:solidFill>
                </a:uFill>
                <a:latin typeface="Arial" panose="020B0604020202020204" pitchFamily="34" charset="0"/>
                <a:ea typeface="Arial Unicode MS"/>
                <a:cs typeface="Arial" panose="020B0604020202020204" pitchFamily="34" charset="0"/>
              </a:rPr>
              <a:t>]</a:t>
            </a:r>
          </a:p>
          <a:p>
            <a:pPr marL="342900" marR="0" lvl="0" indent="-342900">
              <a:spcBef>
                <a:spcPts val="0"/>
              </a:spcBef>
              <a:spcAft>
                <a:spcPts val="0"/>
              </a:spcAft>
              <a:buSzPts val="1100"/>
              <a:buFont typeface="Arial" panose="020B0604020202020204" pitchFamily="34" charset="0"/>
              <a:buAutoNum type="arabicPeriod"/>
            </a:pPr>
            <a:r>
              <a:rPr lang="en-US" sz="1300" dirty="0">
                <a:ln>
                  <a:noFill/>
                </a:ln>
                <a:solidFill>
                  <a:schemeClr val="bg1"/>
                </a:solidFill>
                <a:effectLst/>
                <a:uFill>
                  <a:solidFill>
                    <a:srgbClr val="000000"/>
                  </a:solidFill>
                </a:uFill>
                <a:latin typeface="Arial" panose="020B0604020202020204" pitchFamily="34" charset="0"/>
                <a:ea typeface="Arial Unicode MS"/>
                <a:cs typeface="Arial" panose="020B0604020202020204" pitchFamily="34" charset="0"/>
              </a:rPr>
              <a:t>da Silva RM. Syncope: epidemiology, etiology, and prognosis. </a:t>
            </a:r>
            <a:r>
              <a:rPr lang="en-US" sz="1300" i="1" dirty="0">
                <a:ln>
                  <a:noFill/>
                </a:ln>
                <a:solidFill>
                  <a:schemeClr val="bg1"/>
                </a:solidFill>
                <a:effectLst/>
                <a:uFill>
                  <a:solidFill>
                    <a:srgbClr val="000000"/>
                  </a:solidFill>
                </a:uFill>
                <a:latin typeface="Arial" panose="020B0604020202020204" pitchFamily="34" charset="0"/>
                <a:ea typeface="Arial Unicode MS"/>
                <a:cs typeface="Arial" panose="020B0604020202020204" pitchFamily="34" charset="0"/>
              </a:rPr>
              <a:t>Front Physiol</a:t>
            </a:r>
            <a:r>
              <a:rPr lang="en-US" sz="1300" dirty="0">
                <a:ln>
                  <a:noFill/>
                </a:ln>
                <a:solidFill>
                  <a:schemeClr val="bg1"/>
                </a:solidFill>
                <a:effectLst/>
                <a:uFill>
                  <a:solidFill>
                    <a:srgbClr val="000000"/>
                  </a:solidFill>
                </a:uFill>
                <a:latin typeface="Arial" panose="020B0604020202020204" pitchFamily="34" charset="0"/>
                <a:ea typeface="Arial Unicode MS"/>
                <a:cs typeface="Arial" panose="020B0604020202020204" pitchFamily="34" charset="0"/>
              </a:rPr>
              <a:t>. 2014 ;5:471. [</a:t>
            </a:r>
            <a:r>
              <a:rPr lang="en-US" sz="1300" u="sng" dirty="0">
                <a:ln>
                  <a:noFill/>
                </a:ln>
                <a:solidFill>
                  <a:schemeClr val="bg1"/>
                </a:solidFill>
                <a:effectLst/>
                <a:uFill>
                  <a:solidFill>
                    <a:srgbClr val="000000"/>
                  </a:solidFill>
                </a:uFill>
                <a:latin typeface="Arial" panose="020B0604020202020204" pitchFamily="34" charset="0"/>
                <a:ea typeface="Arial Unicode MS"/>
                <a:cs typeface="Arial" panose="020B0604020202020204" pitchFamily="34" charset="0"/>
                <a:hlinkClick r:id="rId19">
                  <a:extLst>
                    <a:ext uri="{A12FA001-AC4F-418D-AE19-62706E023703}">
                      <ahyp:hlinkClr xmlns:ahyp="http://schemas.microsoft.com/office/drawing/2018/hyperlinkcolor" val="tx"/>
                    </a:ext>
                  </a:extLst>
                </a:hlinkClick>
              </a:rPr>
              <a:t>Free full text</a:t>
            </a:r>
            <a:r>
              <a:rPr lang="en-US" sz="1300" dirty="0">
                <a:ln>
                  <a:noFill/>
                </a:ln>
                <a:solidFill>
                  <a:schemeClr val="bg1"/>
                </a:solidFill>
                <a:effectLst/>
                <a:uFill>
                  <a:solidFill>
                    <a:srgbClr val="000000"/>
                  </a:solidFill>
                </a:uFill>
                <a:latin typeface="Arial" panose="020B0604020202020204" pitchFamily="34" charset="0"/>
                <a:ea typeface="Arial Unicode MS"/>
                <a:cs typeface="Arial" panose="020B0604020202020204" pitchFamily="34" charset="0"/>
              </a:rPr>
              <a:t>] </a:t>
            </a:r>
          </a:p>
          <a:p>
            <a:pPr marL="0" marR="0" lvl="0" indent="0">
              <a:spcBef>
                <a:spcPts val="0"/>
              </a:spcBef>
              <a:spcAft>
                <a:spcPts val="0"/>
              </a:spcAft>
              <a:buClr>
                <a:srgbClr val="000000"/>
              </a:buClr>
              <a:buSzPts val="1100"/>
              <a:buNone/>
            </a:pPr>
            <a:endParaRPr lang="en-US" sz="1100" dirty="0">
              <a:solidFill>
                <a:schemeClr val="bg1"/>
              </a:solidFill>
              <a:effectLst/>
              <a:latin typeface="Arial" panose="020B0604020202020204" pitchFamily="34" charset="0"/>
              <a:ea typeface="Yu Mincho" panose="02020400000000000000" pitchFamily="18" charset="-128"/>
              <a:cs typeface="Arial" panose="020B0604020202020204" pitchFamily="34" charset="0"/>
            </a:endParaRPr>
          </a:p>
          <a:p>
            <a:pPr marL="0" marR="0" lvl="0" indent="0">
              <a:lnSpc>
                <a:spcPct val="107000"/>
              </a:lnSpc>
              <a:spcBef>
                <a:spcPts val="0"/>
              </a:spcBef>
              <a:spcAft>
                <a:spcPts val="0"/>
              </a:spcAft>
              <a:buNone/>
            </a:pPr>
            <a:endParaRPr lang="en-US" sz="12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p:txBody>
      </p:sp>
    </p:spTree>
    <p:custDataLst>
      <p:tags r:id="rId1"/>
    </p:custDataLst>
    <p:extLst>
      <p:ext uri="{BB962C8B-B14F-4D97-AF65-F5344CB8AC3E}">
        <p14:creationId xmlns:p14="http://schemas.microsoft.com/office/powerpoint/2010/main" val="2425483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Objectives</a:t>
            </a:r>
          </a:p>
        </p:txBody>
      </p:sp>
      <p:sp>
        <p:nvSpPr>
          <p:cNvPr id="3" name="Content Placeholder 2"/>
          <p:cNvSpPr>
            <a:spLocks noGrp="1"/>
          </p:cNvSpPr>
          <p:nvPr>
            <p:ph idx="1"/>
          </p:nvPr>
        </p:nvSpPr>
        <p:spPr>
          <a:xfrm>
            <a:off x="538664" y="1148201"/>
            <a:ext cx="11243876" cy="5298890"/>
          </a:xfrm>
        </p:spPr>
        <p:txBody>
          <a:bodyPr vert="horz" lIns="91440" tIns="45720" rIns="91440" bIns="45720" rtlCol="0" anchor="t">
            <a:noAutofit/>
          </a:bodyPr>
          <a:lstStyle/>
          <a:p>
            <a:pPr marL="58420" indent="-1270">
              <a:spcAft>
                <a:spcPts val="1200"/>
              </a:spcAft>
              <a:buNone/>
              <a:defRPr/>
            </a:pPr>
            <a:r>
              <a:rPr lang="en-US" sz="2400" i="1" dirty="0"/>
              <a:t>At the conclusion of this educational activity, participants should be able to:</a:t>
            </a:r>
          </a:p>
          <a:p>
            <a:pPr>
              <a:lnSpc>
                <a:spcPct val="107000"/>
              </a:lnSpc>
              <a:spcBef>
                <a:spcPts val="0"/>
              </a:spcBef>
              <a:buFont typeface="Symbol" panose="05050102010706020507" pitchFamily="18" charset="2"/>
              <a:buChar char=""/>
            </a:pPr>
            <a:r>
              <a:rPr lang="en-US" sz="2400" kern="100" dirty="0">
                <a:effectLst/>
                <a:ea typeface="Arial" panose="020B0604020202020204" pitchFamily="34" charset="0"/>
                <a:cs typeface="Times New Roman"/>
              </a:rPr>
              <a:t>Recognize appropriate indications for intravenous fluid bolus therapy in the setting of syncope.  </a:t>
            </a:r>
          </a:p>
          <a:p>
            <a:pPr>
              <a:lnSpc>
                <a:spcPct val="107000"/>
              </a:lnSpc>
              <a:spcBef>
                <a:spcPts val="0"/>
              </a:spcBef>
              <a:buFont typeface="Symbol" panose="05050102010706020507" pitchFamily="18" charset="2"/>
              <a:buChar char=""/>
            </a:pPr>
            <a:r>
              <a:rPr lang="en-US" sz="2400" kern="100" dirty="0">
                <a:effectLst/>
                <a:ea typeface="Arial" panose="020B0604020202020204" pitchFamily="34" charset="0"/>
                <a:cs typeface="Times New Roman"/>
              </a:rPr>
              <a:t>Identify contraindications for beta-blockers in the setting of acute decompensated heart failure. </a:t>
            </a:r>
          </a:p>
          <a:p>
            <a:pPr>
              <a:lnSpc>
                <a:spcPct val="107000"/>
              </a:lnSpc>
              <a:spcBef>
                <a:spcPts val="0"/>
              </a:spcBef>
              <a:buFont typeface="Symbol" panose="05050102010706020507" pitchFamily="18" charset="2"/>
              <a:buChar char=""/>
            </a:pPr>
            <a:r>
              <a:rPr lang="en-US" sz="2400" kern="100" dirty="0">
                <a:effectLst/>
                <a:ea typeface="Arial" panose="020B0604020202020204" pitchFamily="34" charset="0"/>
                <a:cs typeface="Times New Roman"/>
              </a:rPr>
              <a:t>Describe effective treatments for hypertensive emergencies. </a:t>
            </a:r>
          </a:p>
          <a:p>
            <a:pPr>
              <a:lnSpc>
                <a:spcPct val="107000"/>
              </a:lnSpc>
              <a:spcBef>
                <a:spcPts val="0"/>
              </a:spcBef>
              <a:buFont typeface="Symbol" panose="05050102010706020507" pitchFamily="18" charset="2"/>
              <a:buChar char=""/>
            </a:pPr>
            <a:r>
              <a:rPr lang="en-US" sz="2400" kern="100" dirty="0">
                <a:effectLst/>
                <a:ea typeface="Arial" panose="020B0604020202020204" pitchFamily="34" charset="0"/>
                <a:cs typeface="Times New Roman"/>
              </a:rPr>
              <a:t>Discuss appropriate Emergency Department disposition for patients during hypertensive emergencies, and barriers to admitting high-risk patients to intensive or stepdown care. </a:t>
            </a:r>
            <a:endParaRPr lang="en-US" dirty="0"/>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3</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5308239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BC67025-0251-482B-BC3E-6385C2FCB8EE}"/>
              </a:ext>
            </a:extLst>
          </p:cNvPr>
          <p:cNvSpPr>
            <a:spLocks noGrp="1"/>
          </p:cNvSpPr>
          <p:nvPr>
            <p:ph type="title"/>
          </p:nvPr>
        </p:nvSpPr>
        <p:spPr>
          <a:xfrm>
            <a:off x="963084" y="1435101"/>
            <a:ext cx="10363200" cy="1362075"/>
          </a:xfrm>
        </p:spPr>
        <p:txBody>
          <a:bodyPr>
            <a:normAutofit fontScale="90000"/>
          </a:bodyPr>
          <a:lstStyle/>
          <a:p>
            <a:pPr algn="ctr"/>
            <a:r>
              <a:rPr lang="en-US" dirty="0"/>
              <a:t>Mismanagement of Acute Decompensated Heart Failure with Hypertensive Emergency</a:t>
            </a:r>
          </a:p>
        </p:txBody>
      </p:sp>
      <p:sp>
        <p:nvSpPr>
          <p:cNvPr id="6" name="Text Placeholder 5">
            <a:extLst>
              <a:ext uri="{FF2B5EF4-FFF2-40B4-BE49-F238E27FC236}">
                <a16:creationId xmlns:a16="http://schemas.microsoft.com/office/drawing/2014/main" id="{22ECA5D0-779C-40D7-B73E-F610BB1FD756}"/>
              </a:ext>
            </a:extLst>
          </p:cNvPr>
          <p:cNvSpPr>
            <a:spLocks noGrp="1"/>
          </p:cNvSpPr>
          <p:nvPr>
            <p:ph type="body" idx="1"/>
          </p:nvPr>
        </p:nvSpPr>
        <p:spPr>
          <a:xfrm>
            <a:off x="1681664" y="4013771"/>
            <a:ext cx="9040231" cy="1736035"/>
          </a:xfrm>
        </p:spPr>
        <p:txBody>
          <a:bodyPr>
            <a:noAutofit/>
          </a:bodyPr>
          <a:lstStyle/>
          <a:p>
            <a:pPr algn="ctr"/>
            <a:endParaRPr lang="en-US" sz="2800" dirty="0"/>
          </a:p>
          <a:p>
            <a:pPr algn="ctr" fontAlgn="base"/>
            <a:r>
              <a:rPr lang="en-US" sz="2400" dirty="0"/>
              <a:t>A case highlighting the contraindications for beta-blockers in the setting of acute decompensated heart failure and appropriate treatment for hypertensive emergencies in the emergency department and intensive care unit</a:t>
            </a:r>
          </a:p>
        </p:txBody>
      </p:sp>
      <p:sp>
        <p:nvSpPr>
          <p:cNvPr id="4" name="Slide Number Placeholder 3">
            <a:extLst>
              <a:ext uri="{FF2B5EF4-FFF2-40B4-BE49-F238E27FC236}">
                <a16:creationId xmlns:a16="http://schemas.microsoft.com/office/drawing/2014/main" id="{102A91A6-7964-4699-9DD8-61D891C178B0}"/>
              </a:ext>
            </a:extLst>
          </p:cNvPr>
          <p:cNvSpPr>
            <a:spLocks noGrp="1"/>
          </p:cNvSpPr>
          <p:nvPr>
            <p:ph type="sldNum" sz="quarter" idx="12"/>
          </p:nvPr>
        </p:nvSpPr>
        <p:spPr/>
        <p:txBody>
          <a:bodyPr/>
          <a:lstStyle/>
          <a:p>
            <a:fld id="{BDAF931E-EB67-594E-ACA8-DBD6EC3CDB9B}" type="slidenum">
              <a:rPr lang="en-US" smtClean="0"/>
              <a:pPr/>
              <a:t>4</a:t>
            </a:fld>
            <a:endParaRPr lang="en-US"/>
          </a:p>
        </p:txBody>
      </p:sp>
    </p:spTree>
    <p:custDataLst>
      <p:tags r:id="rId1"/>
    </p:custDataLst>
    <p:extLst>
      <p:ext uri="{BB962C8B-B14F-4D97-AF65-F5344CB8AC3E}">
        <p14:creationId xmlns:p14="http://schemas.microsoft.com/office/powerpoint/2010/main" val="13287290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100000">
              <a:schemeClr val="accent5">
                <a:alpha val="91000"/>
                <a:lumMod val="72000"/>
                <a:lumOff val="28000"/>
              </a:schemeClr>
            </a:gs>
            <a:gs pos="84000">
              <a:schemeClr val="accent1"/>
            </a:gs>
            <a:gs pos="45000">
              <a:schemeClr val="accent1">
                <a:lumMod val="75000"/>
              </a:schemeClr>
            </a:gs>
            <a:gs pos="0">
              <a:schemeClr val="accent1">
                <a:lumMod val="5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t>Case Details (1)</a:t>
            </a:r>
            <a:endParaRPr lang="en-US">
              <a:solidFill>
                <a:schemeClr val="bg1"/>
              </a:solidFill>
            </a:endParaRPr>
          </a:p>
        </p:txBody>
      </p:sp>
      <p:sp>
        <p:nvSpPr>
          <p:cNvPr id="3" name="Content Placeholder 2"/>
          <p:cNvSpPr>
            <a:spLocks noGrp="1"/>
          </p:cNvSpPr>
          <p:nvPr>
            <p:ph idx="1"/>
          </p:nvPr>
        </p:nvSpPr>
        <p:spPr>
          <a:xfrm>
            <a:off x="488372" y="1057619"/>
            <a:ext cx="11364925" cy="5540939"/>
          </a:xfrm>
        </p:spPr>
        <p:txBody>
          <a:bodyPr vert="horz" lIns="91440" tIns="45720" rIns="91440" bIns="45720" rtlCol="0" anchor="t">
            <a:noAutofit/>
          </a:bodyPr>
          <a:lstStyle/>
          <a:p>
            <a:r>
              <a:rPr lang="en-US" sz="2200" b="0" i="0" dirty="0">
                <a:solidFill>
                  <a:schemeClr val="bg1"/>
                </a:solidFill>
                <a:effectLst/>
              </a:rPr>
              <a:t>A 55-year-old woman with a history of panic attacks, class III obesity, and previously untreated hypertension presented to the emergency department (ED) for an episode of syncope while sitting at church.</a:t>
            </a:r>
          </a:p>
          <a:p>
            <a:r>
              <a:rPr lang="en-US" sz="2200" b="0" i="0" dirty="0">
                <a:solidFill>
                  <a:schemeClr val="bg1"/>
                </a:solidFill>
                <a:effectLst/>
              </a:rPr>
              <a:t>On arrival, the patient reported a prodrome of flushing, diaphoresis, and lightheadedness. She lost consciousness for an unknown length of time and awoke with a headache but no confusion. </a:t>
            </a:r>
          </a:p>
          <a:p>
            <a:r>
              <a:rPr lang="en-US" sz="2200" b="0" i="0" dirty="0">
                <a:solidFill>
                  <a:schemeClr val="bg1"/>
                </a:solidFill>
                <a:effectLst/>
              </a:rPr>
              <a:t>Initial vital signs included a severely elevated blood pressure (BP) of 218/177 mm Hg, borderline heart rate of 102 beats per minute, and low oxygen saturation of 90% on room air. Electrocardiography (ECG) showed sinus tachycardia without ischemic changes. </a:t>
            </a:r>
          </a:p>
          <a:p>
            <a:r>
              <a:rPr lang="en-US" sz="2200" b="0" i="0" dirty="0">
                <a:solidFill>
                  <a:schemeClr val="bg1"/>
                </a:solidFill>
                <a:effectLst/>
              </a:rPr>
              <a:t>She was given an intravenous (IV) bolus of one liter of normal saline and ibuprofen for her headache. </a:t>
            </a:r>
            <a:endParaRPr lang="en-US" sz="2200" dirty="0">
              <a:solidFill>
                <a:schemeClr val="bg1"/>
              </a:solidFill>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5</a:t>
            </a:fld>
            <a:endParaRPr lang="en-US">
              <a:solidFill>
                <a:srgbClr val="0082BA">
                  <a:lumMod val="50000"/>
                </a:srgbClr>
              </a:solidFill>
            </a:endParaRPr>
          </a:p>
        </p:txBody>
      </p:sp>
    </p:spTree>
    <p:custDataLst>
      <p:tags r:id="rId2"/>
    </p:custDataLst>
    <p:extLst>
      <p:ext uri="{BB962C8B-B14F-4D97-AF65-F5344CB8AC3E}">
        <p14:creationId xmlns:p14="http://schemas.microsoft.com/office/powerpoint/2010/main" val="1759357279"/>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t>Case Details (2)</a:t>
            </a:r>
            <a:endParaRPr lang="en-US">
              <a:solidFill>
                <a:schemeClr val="bg1"/>
              </a:solidFill>
            </a:endParaRPr>
          </a:p>
        </p:txBody>
      </p:sp>
      <p:sp>
        <p:nvSpPr>
          <p:cNvPr id="3" name="Content Placeholder 2"/>
          <p:cNvSpPr>
            <a:spLocks noGrp="1"/>
          </p:cNvSpPr>
          <p:nvPr>
            <p:ph idx="1"/>
          </p:nvPr>
        </p:nvSpPr>
        <p:spPr>
          <a:xfrm>
            <a:off x="261849" y="1105244"/>
            <a:ext cx="11528210" cy="5475624"/>
          </a:xfrm>
        </p:spPr>
        <p:txBody>
          <a:bodyPr vert="horz" lIns="91440" tIns="45720" rIns="91440" bIns="45720" rtlCol="0" anchor="t">
            <a:noAutofit/>
          </a:bodyPr>
          <a:lstStyle/>
          <a:p>
            <a:r>
              <a:rPr lang="en-US" sz="2200" b="0" i="0" dirty="0">
                <a:solidFill>
                  <a:schemeClr val="bg1"/>
                </a:solidFill>
                <a:effectLst/>
              </a:rPr>
              <a:t>Laboratory testing was notable for creatinine 1.83 mg/dl with unknown baseline, brain natriuretic peptide (BNP) markedly elevated at 3723 </a:t>
            </a:r>
            <a:r>
              <a:rPr lang="en-US" sz="2200" b="0" i="0" dirty="0" err="1">
                <a:solidFill>
                  <a:schemeClr val="bg1"/>
                </a:solidFill>
                <a:effectLst/>
              </a:rPr>
              <a:t>pg</a:t>
            </a:r>
            <a:r>
              <a:rPr lang="en-US" sz="2200" b="0" i="0" dirty="0">
                <a:solidFill>
                  <a:schemeClr val="bg1"/>
                </a:solidFill>
                <a:effectLst/>
              </a:rPr>
              <a:t>/mL, and troponin-I elevated at 1.20 ng/</a:t>
            </a:r>
            <a:r>
              <a:rPr lang="en-US" sz="2200" b="0" i="0" dirty="0" err="1">
                <a:solidFill>
                  <a:schemeClr val="bg1"/>
                </a:solidFill>
                <a:effectLst/>
              </a:rPr>
              <a:t>mL.</a:t>
            </a:r>
            <a:r>
              <a:rPr lang="en-US" sz="2200" b="0" i="0" dirty="0">
                <a:solidFill>
                  <a:schemeClr val="bg1"/>
                </a:solidFill>
                <a:effectLst/>
              </a:rPr>
              <a:t> </a:t>
            </a:r>
          </a:p>
          <a:p>
            <a:r>
              <a:rPr lang="en-US" sz="2200" b="0" i="0" dirty="0">
                <a:solidFill>
                  <a:schemeClr val="bg1"/>
                </a:solidFill>
                <a:effectLst/>
              </a:rPr>
              <a:t>Computed tomography (CT) of the head without contrast was negative for acute intracranial processes, but the chest x-ray showed pulmonary edema. </a:t>
            </a:r>
          </a:p>
          <a:p>
            <a:r>
              <a:rPr lang="en-US" sz="2200" b="0" i="0" dirty="0">
                <a:solidFill>
                  <a:schemeClr val="bg1"/>
                </a:solidFill>
                <a:effectLst/>
              </a:rPr>
              <a:t>After these results, the working diagnosis changed to acute heart failure exacerbation and the patient was given furosemide 40 mg IV. To treat her hypertension, she was given two doses of labetalol 10 mg IV and admitted to the general ward after her systolic BP dropped below 160 mm Hg. </a:t>
            </a:r>
          </a:p>
          <a:p>
            <a:pPr lvl="1"/>
            <a:r>
              <a:rPr lang="en-US" sz="2000" b="0" i="0" dirty="0">
                <a:solidFill>
                  <a:schemeClr val="bg1"/>
                </a:solidFill>
                <a:effectLst/>
              </a:rPr>
              <a:t>The next morning, while she remained as a boarder in the ED awaiting transfer to the ward, the patient’s systolic BP was again over 200 mm Hg, and she was given isosorbide mononitrate 60 mg by mouth. </a:t>
            </a:r>
          </a:p>
          <a:p>
            <a:pPr lvl="1"/>
            <a:r>
              <a:rPr lang="en-US" sz="2000" b="0" i="0" dirty="0">
                <a:solidFill>
                  <a:schemeClr val="bg1"/>
                </a:solidFill>
                <a:effectLst/>
              </a:rPr>
              <a:t>Her blood pressure failed to improve, and she developed oliguria. Cardiology was consulted and recommended to transfer the patient to the cardiac intensive care unit (ICU) for continuous nitroglycerin infusion. </a:t>
            </a:r>
            <a:endParaRPr lang="en-US" sz="2000" dirty="0">
              <a:solidFill>
                <a:schemeClr val="bg1"/>
              </a:solidFill>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6</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22006049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Case Details (3)</a:t>
            </a:r>
            <a:endParaRPr lang="en-US" dirty="0">
              <a:solidFill>
                <a:schemeClr val="bg1"/>
              </a:solidFill>
            </a:endParaRPr>
          </a:p>
        </p:txBody>
      </p:sp>
      <p:sp>
        <p:nvSpPr>
          <p:cNvPr id="3" name="Content Placeholder 2"/>
          <p:cNvSpPr>
            <a:spLocks noGrp="1"/>
          </p:cNvSpPr>
          <p:nvPr>
            <p:ph idx="1"/>
          </p:nvPr>
        </p:nvSpPr>
        <p:spPr>
          <a:xfrm>
            <a:off x="261849" y="1105244"/>
            <a:ext cx="11528210" cy="5475624"/>
          </a:xfrm>
        </p:spPr>
        <p:txBody>
          <a:bodyPr vert="horz" lIns="91440" tIns="45720" rIns="91440" bIns="45720" rtlCol="0" anchor="t">
            <a:noAutofit/>
          </a:bodyPr>
          <a:lstStyle/>
          <a:p>
            <a:pPr>
              <a:spcBef>
                <a:spcPts val="0"/>
              </a:spcBef>
            </a:pPr>
            <a:r>
              <a:rPr lang="en-US" sz="2200" dirty="0">
                <a:ln>
                  <a:noFill/>
                </a:ln>
                <a:solidFill>
                  <a:schemeClr val="bg1"/>
                </a:solidFill>
                <a:effectLst/>
                <a:uFill>
                  <a:solidFill>
                    <a:srgbClr val="000000"/>
                  </a:solidFill>
                </a:uFill>
                <a:latin typeface="Arial" panose="020B0604020202020204" pitchFamily="34" charset="0"/>
                <a:ea typeface="Arial Unicode MS"/>
                <a:cs typeface="Arial Unicode MS"/>
              </a:rPr>
              <a:t>After transfer to the ICU, a transthoracic echocardiogram showed global hypokinesis with an ejection fraction (EF) of about 20% (i.e., less than half the normal value). </a:t>
            </a:r>
          </a:p>
          <a:p>
            <a:pPr>
              <a:spcBef>
                <a:spcPts val="0"/>
              </a:spcBef>
            </a:pPr>
            <a:r>
              <a:rPr lang="en-US" sz="2200" dirty="0">
                <a:ln>
                  <a:noFill/>
                </a:ln>
                <a:solidFill>
                  <a:schemeClr val="bg1"/>
                </a:solidFill>
                <a:effectLst/>
                <a:uFill>
                  <a:solidFill>
                    <a:srgbClr val="000000"/>
                  </a:solidFill>
                </a:uFill>
                <a:latin typeface="Arial" panose="020B0604020202020204" pitchFamily="34" charset="0"/>
                <a:ea typeface="Arial Unicode MS"/>
                <a:cs typeface="Arial Unicode MS"/>
              </a:rPr>
              <a:t>Despite nitroglycerin infusion, the patient developed worsening hypoxic respiratory failure and somnolence requiring intubation. </a:t>
            </a:r>
          </a:p>
          <a:p>
            <a:pPr>
              <a:spcBef>
                <a:spcPts val="0"/>
              </a:spcBef>
            </a:pPr>
            <a:r>
              <a:rPr lang="en-US" sz="2200" dirty="0">
                <a:ln>
                  <a:noFill/>
                </a:ln>
                <a:solidFill>
                  <a:schemeClr val="bg1"/>
                </a:solidFill>
                <a:effectLst/>
                <a:uFill>
                  <a:solidFill>
                    <a:srgbClr val="000000"/>
                  </a:solidFill>
                </a:uFill>
                <a:latin typeface="Arial" panose="020B0604020202020204" pitchFamily="34" charset="0"/>
                <a:ea typeface="Arial Unicode MS"/>
                <a:cs typeface="Arial Unicode MS"/>
              </a:rPr>
              <a:t>Immediately after intubation, the patient suffered cardiac arrest; the initial rhythm was pulseless electrical activity (PEA). After two cycles of cardiopulmonary resuscitation (CPR), spontaneous circulation returned. </a:t>
            </a:r>
          </a:p>
          <a:p>
            <a:pPr>
              <a:spcBef>
                <a:spcPts val="0"/>
              </a:spcBef>
            </a:pPr>
            <a:r>
              <a:rPr lang="en-US" sz="2200" dirty="0">
                <a:ln>
                  <a:noFill/>
                </a:ln>
                <a:solidFill>
                  <a:schemeClr val="bg1"/>
                </a:solidFill>
                <a:effectLst/>
                <a:uFill>
                  <a:solidFill>
                    <a:srgbClr val="000000"/>
                  </a:solidFill>
                </a:uFill>
                <a:latin typeface="Arial" panose="020B0604020202020204" pitchFamily="34" charset="0"/>
                <a:ea typeface="Arial Unicode MS"/>
                <a:cs typeface="Arial Unicode MS"/>
              </a:rPr>
              <a:t>Magnetic resonance imaging (MRI) of the head showed a left cerebellar hypodensity concerning for ischemic stroke, intraventricular hemorrhages in the right hemisphere, and signs of increased intracranial pressure. </a:t>
            </a:r>
          </a:p>
          <a:p>
            <a:pPr>
              <a:spcBef>
                <a:spcPts val="0"/>
              </a:spcBef>
            </a:pPr>
            <a:r>
              <a:rPr lang="en-US" sz="2200" dirty="0">
                <a:ln>
                  <a:noFill/>
                </a:ln>
                <a:solidFill>
                  <a:schemeClr val="bg1"/>
                </a:solidFill>
                <a:effectLst/>
                <a:uFill>
                  <a:solidFill>
                    <a:srgbClr val="000000"/>
                  </a:solidFill>
                </a:uFill>
                <a:latin typeface="Arial" panose="020B0604020202020204" pitchFamily="34" charset="0"/>
                <a:ea typeface="Arial Unicode MS"/>
                <a:cs typeface="Arial Unicode MS"/>
              </a:rPr>
              <a:t>An external ventricular drain was emergently placed, but she failed to make meaningful neurologic improvement. </a:t>
            </a:r>
          </a:p>
          <a:p>
            <a:pPr>
              <a:spcBef>
                <a:spcPts val="0"/>
              </a:spcBef>
            </a:pPr>
            <a:r>
              <a:rPr lang="en-US" sz="2200" dirty="0">
                <a:ln>
                  <a:noFill/>
                </a:ln>
                <a:solidFill>
                  <a:schemeClr val="bg1"/>
                </a:solidFill>
                <a:effectLst/>
                <a:uFill>
                  <a:solidFill>
                    <a:srgbClr val="000000"/>
                  </a:solidFill>
                </a:uFill>
                <a:latin typeface="Arial" panose="020B0604020202020204" pitchFamily="34" charset="0"/>
                <a:ea typeface="Arial Unicode MS"/>
                <a:cs typeface="Arial Unicode MS"/>
              </a:rPr>
              <a:t>The patient’s spouse and children agreed to transition the goal of care to comfort, after which she was extubated and died. </a:t>
            </a:r>
            <a:r>
              <a:rPr lang="en-US" sz="2200" dirty="0">
                <a:ln>
                  <a:noFill/>
                </a:ln>
                <a:solidFill>
                  <a:schemeClr val="bg1"/>
                </a:solidFill>
                <a:effectLst/>
                <a:uFill>
                  <a:solidFill>
                    <a:srgbClr val="000000"/>
                  </a:solidFill>
                </a:uFill>
                <a:latin typeface="Calibri" panose="020F0502020204030204" pitchFamily="34" charset="0"/>
                <a:ea typeface="Malgun Gothic" panose="020B0503020000020004" pitchFamily="34" charset="-127"/>
                <a:cs typeface="Times New Roman" panose="02020603050405020304" pitchFamily="18" charset="0"/>
              </a:rPr>
              <a:t> </a:t>
            </a:r>
            <a:endParaRPr lang="en-US" sz="2200" dirty="0">
              <a:ln>
                <a:noFill/>
              </a:ln>
              <a:solidFill>
                <a:schemeClr val="bg1"/>
              </a:solidFill>
              <a:effectLst/>
              <a:uFill>
                <a:solidFill>
                  <a:srgbClr val="000000"/>
                </a:solidFill>
              </a:uFill>
              <a:latin typeface="Calibri" panose="020F0502020204030204" pitchFamily="34" charset="0"/>
              <a:ea typeface="Arial Unicode MS"/>
              <a:cs typeface="Arial Unicode MS"/>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7</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34582366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BC67025-0251-482B-BC3E-6385C2FCB8EE}"/>
              </a:ext>
            </a:extLst>
          </p:cNvPr>
          <p:cNvSpPr>
            <a:spLocks noGrp="1"/>
          </p:cNvSpPr>
          <p:nvPr>
            <p:ph type="title"/>
          </p:nvPr>
        </p:nvSpPr>
        <p:spPr>
          <a:xfrm>
            <a:off x="433494" y="1130301"/>
            <a:ext cx="11213675" cy="1362075"/>
          </a:xfrm>
        </p:spPr>
        <p:txBody>
          <a:bodyPr>
            <a:noAutofit/>
          </a:bodyPr>
          <a:lstStyle/>
          <a:p>
            <a:pPr algn="ctr"/>
            <a:r>
              <a:rPr lang="en-US" sz="3600" dirty="0"/>
              <a:t>Mismanagement of Acute Decompensated Heart Failure with Hypertensive Emergency</a:t>
            </a:r>
            <a:endParaRPr lang="en-US" sz="3200" dirty="0"/>
          </a:p>
        </p:txBody>
      </p:sp>
      <p:sp>
        <p:nvSpPr>
          <p:cNvPr id="6" name="Text Placeholder 5">
            <a:extLst>
              <a:ext uri="{FF2B5EF4-FFF2-40B4-BE49-F238E27FC236}">
                <a16:creationId xmlns:a16="http://schemas.microsoft.com/office/drawing/2014/main" id="{22ECA5D0-779C-40D7-B73E-F610BB1FD756}"/>
              </a:ext>
            </a:extLst>
          </p:cNvPr>
          <p:cNvSpPr>
            <a:spLocks noGrp="1"/>
          </p:cNvSpPr>
          <p:nvPr>
            <p:ph type="body" idx="1"/>
          </p:nvPr>
        </p:nvSpPr>
        <p:spPr>
          <a:xfrm>
            <a:off x="754380" y="3568633"/>
            <a:ext cx="10892789" cy="2100002"/>
          </a:xfrm>
        </p:spPr>
        <p:txBody>
          <a:bodyPr>
            <a:noAutofit/>
          </a:bodyPr>
          <a:lstStyle/>
          <a:p>
            <a:pPr algn="ctr"/>
            <a:r>
              <a:rPr lang="en-US" sz="3600" b="1" dirty="0">
                <a:solidFill>
                  <a:srgbClr val="FFEFBF"/>
                </a:solidFill>
              </a:rPr>
              <a:t>THE COMMENTARY</a:t>
            </a:r>
          </a:p>
          <a:p>
            <a:pPr algn="ctr"/>
            <a:r>
              <a:rPr lang="en-US" sz="3200" dirty="0"/>
              <a:t>By </a:t>
            </a:r>
            <a:r>
              <a:rPr lang="en-US" sz="3200" dirty="0" err="1"/>
              <a:t>Jaenic</a:t>
            </a:r>
            <a:r>
              <a:rPr lang="en-US" sz="3200" dirty="0"/>
              <a:t> Lee, Josh </a:t>
            </a:r>
            <a:r>
              <a:rPr lang="en-US" sz="3200" dirty="0" err="1"/>
              <a:t>Fernelius</a:t>
            </a:r>
            <a:r>
              <a:rPr lang="en-US" sz="3200" dirty="0"/>
              <a:t>, MD and William Frick, MD</a:t>
            </a:r>
          </a:p>
        </p:txBody>
      </p:sp>
      <p:sp>
        <p:nvSpPr>
          <p:cNvPr id="4" name="Slide Number Placeholder 3">
            <a:extLst>
              <a:ext uri="{FF2B5EF4-FFF2-40B4-BE49-F238E27FC236}">
                <a16:creationId xmlns:a16="http://schemas.microsoft.com/office/drawing/2014/main" id="{102A91A6-7964-4699-9DD8-61D891C178B0}"/>
              </a:ext>
            </a:extLst>
          </p:cNvPr>
          <p:cNvSpPr>
            <a:spLocks noGrp="1"/>
          </p:cNvSpPr>
          <p:nvPr>
            <p:ph type="sldNum" sz="quarter" idx="12"/>
          </p:nvPr>
        </p:nvSpPr>
        <p:spPr/>
        <p:txBody>
          <a:bodyPr/>
          <a:lstStyle/>
          <a:p>
            <a:fld id="{BDAF931E-EB67-594E-ACA8-DBD6EC3CDB9B}" type="slidenum">
              <a:rPr lang="en-US" smtClean="0"/>
              <a:pPr/>
              <a:t>8</a:t>
            </a:fld>
            <a:endParaRPr lang="en-US"/>
          </a:p>
        </p:txBody>
      </p:sp>
    </p:spTree>
    <p:custDataLst>
      <p:tags r:id="rId1"/>
    </p:custDataLst>
    <p:extLst>
      <p:ext uri="{BB962C8B-B14F-4D97-AF65-F5344CB8AC3E}">
        <p14:creationId xmlns:p14="http://schemas.microsoft.com/office/powerpoint/2010/main" val="13036528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BC67025-0251-482B-BC3E-6385C2FCB8EE}"/>
              </a:ext>
            </a:extLst>
          </p:cNvPr>
          <p:cNvSpPr>
            <a:spLocks noGrp="1"/>
          </p:cNvSpPr>
          <p:nvPr>
            <p:ph type="title"/>
          </p:nvPr>
        </p:nvSpPr>
        <p:spPr>
          <a:xfrm>
            <a:off x="914400" y="2747962"/>
            <a:ext cx="10363200" cy="1362075"/>
          </a:xfrm>
        </p:spPr>
        <p:txBody>
          <a:bodyPr>
            <a:noAutofit/>
          </a:bodyPr>
          <a:lstStyle/>
          <a:p>
            <a:pPr algn="ctr"/>
            <a:r>
              <a:rPr lang="en-US" dirty="0"/>
              <a:t>Background</a:t>
            </a:r>
            <a:endParaRPr lang="en-US" cap="none" dirty="0"/>
          </a:p>
        </p:txBody>
      </p:sp>
      <p:sp>
        <p:nvSpPr>
          <p:cNvPr id="4" name="Slide Number Placeholder 3">
            <a:extLst>
              <a:ext uri="{FF2B5EF4-FFF2-40B4-BE49-F238E27FC236}">
                <a16:creationId xmlns:a16="http://schemas.microsoft.com/office/drawing/2014/main" id="{102A91A6-7964-4699-9DD8-61D891C178B0}"/>
              </a:ext>
            </a:extLst>
          </p:cNvPr>
          <p:cNvSpPr>
            <a:spLocks noGrp="1"/>
          </p:cNvSpPr>
          <p:nvPr>
            <p:ph type="sldNum" sz="quarter" idx="12"/>
          </p:nvPr>
        </p:nvSpPr>
        <p:spPr/>
        <p:txBody>
          <a:bodyPr/>
          <a:lstStyle/>
          <a:p>
            <a:fld id="{BDAF931E-EB67-594E-ACA8-DBD6EC3CDB9B}" type="slidenum">
              <a:rPr lang="en-US" smtClean="0"/>
              <a:pPr/>
              <a:t>9</a:t>
            </a:fld>
            <a:endParaRPr lang="en-US"/>
          </a:p>
        </p:txBody>
      </p:sp>
    </p:spTree>
    <p:custDataLst>
      <p:tags r:id="rId1"/>
    </p:custDataLst>
    <p:extLst>
      <p:ext uri="{BB962C8B-B14F-4D97-AF65-F5344CB8AC3E}">
        <p14:creationId xmlns:p14="http://schemas.microsoft.com/office/powerpoint/2010/main" val="117203505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DESIGN_ID_OFFICE THEME" val="t60AfChP"/>
  <p:tag name="ARTICULATE_SLIDE_COUNT" val="29"/>
  <p:tag name="ARTICULATE_PROJECT_OPEN" val="0"/>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PSNet">
      <a:dk1>
        <a:srgbClr val="000000"/>
      </a:dk1>
      <a:lt1>
        <a:srgbClr val="FFFFFF"/>
      </a:lt1>
      <a:dk2>
        <a:srgbClr val="44546A"/>
      </a:dk2>
      <a:lt2>
        <a:srgbClr val="E7E6E6"/>
      </a:lt2>
      <a:accent1>
        <a:srgbClr val="0082BA"/>
      </a:accent1>
      <a:accent2>
        <a:srgbClr val="682876"/>
      </a:accent2>
      <a:accent3>
        <a:srgbClr val="DBDBDC"/>
      </a:accent3>
      <a:accent4>
        <a:srgbClr val="FED871"/>
      </a:accent4>
      <a:accent5>
        <a:srgbClr val="58A7D6"/>
      </a:accent5>
      <a:accent6>
        <a:srgbClr val="AF84B9"/>
      </a:accent6>
      <a:hlink>
        <a:srgbClr val="0563C1"/>
      </a:hlink>
      <a:folHlink>
        <a:srgbClr val="682876"/>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WebMM Slide Template-Nov 2017.potx" id="{084D9F91-CDBC-4609-B44D-9D2907DEB407}" vid="{243FBF84-3FD3-4611-9831-FEC062294AC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Override1.xml><?xml version="1.0" encoding="utf-8"?>
<a:themeOverride xmlns:a="http://schemas.openxmlformats.org/drawingml/2006/main">
  <a:clrScheme name="PSNet">
    <a:dk1>
      <a:srgbClr val="000000"/>
    </a:dk1>
    <a:lt1>
      <a:srgbClr val="FFFFFF"/>
    </a:lt1>
    <a:dk2>
      <a:srgbClr val="44546A"/>
    </a:dk2>
    <a:lt2>
      <a:srgbClr val="E7E6E6"/>
    </a:lt2>
    <a:accent1>
      <a:srgbClr val="0082BA"/>
    </a:accent1>
    <a:accent2>
      <a:srgbClr val="682876"/>
    </a:accent2>
    <a:accent3>
      <a:srgbClr val="DBDBDC"/>
    </a:accent3>
    <a:accent4>
      <a:srgbClr val="FED871"/>
    </a:accent4>
    <a:accent5>
      <a:srgbClr val="58A7D6"/>
    </a:accent5>
    <a:accent6>
      <a:srgbClr val="AF84B9"/>
    </a:accent6>
    <a:hlink>
      <a:srgbClr val="0563C1"/>
    </a:hlink>
    <a:folHlink>
      <a:srgbClr val="682876"/>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6C7F33BFC31F041B89E42456A791E19" ma:contentTypeVersion="17" ma:contentTypeDescription="Create a new document." ma:contentTypeScope="" ma:versionID="24c81d82cbdbc4d926e8f7e549867b18">
  <xsd:schema xmlns:xsd="http://www.w3.org/2001/XMLSchema" xmlns:xs="http://www.w3.org/2001/XMLSchema" xmlns:p="http://schemas.microsoft.com/office/2006/metadata/properties" xmlns:ns2="2460d5cb-695c-454b-9137-a379ab2c8b6f" xmlns:ns3="35db7404-a3cf-4176-aa88-e2959223dcaa" targetNamespace="http://schemas.microsoft.com/office/2006/metadata/properties" ma:root="true" ma:fieldsID="3aeccd6f68fbc66fc5f7081c3e3056c9" ns2:_="" ns3:_="">
    <xsd:import namespace="2460d5cb-695c-454b-9137-a379ab2c8b6f"/>
    <xsd:import namespace="35db7404-a3cf-4176-aa88-e2959223dca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ServiceLocation"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460d5cb-695c-454b-9137-a379ab2c8b6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919ba80e-4ed7-42b5-a1d2-490ece9b849e"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5db7404-a3cf-4176-aa88-e2959223dcaa"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edc211e6-0b77-4b7f-9f24-28edb7686d95}" ma:internalName="TaxCatchAll" ma:showField="CatchAllData" ma:web="35db7404-a3cf-4176-aa88-e2959223dca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SharedWithUsers xmlns="35db7404-a3cf-4176-aa88-e2959223dcaa">
      <UserInfo>
        <DisplayName>Meghan S Weyrich</DisplayName>
        <AccountId>13</AccountId>
        <AccountType/>
      </UserInfo>
      <UserInfo>
        <DisplayName>Patrick Romano</DisplayName>
        <AccountId>34</AccountId>
        <AccountType/>
      </UserInfo>
      <UserInfo>
        <DisplayName>Garth H. Utter</DisplayName>
        <AccountId>371</AccountId>
        <AccountType/>
      </UserInfo>
      <UserInfo>
        <DisplayName>Kristen Bettega</DisplayName>
        <AccountId>124</AccountId>
        <AccountType/>
      </UserInfo>
      <UserInfo>
        <DisplayName>Noelle Boctor</DisplayName>
        <AccountId>1291</AccountId>
        <AccountType/>
      </UserInfo>
      <UserInfo>
        <DisplayName>Amy Nichols</DisplayName>
        <AccountId>843</AccountId>
        <AccountType/>
      </UserInfo>
      <UserInfo>
        <DisplayName>Deb Bakerjian</DisplayName>
        <AccountId>6</AccountId>
        <AccountType/>
      </UserInfo>
    </SharedWithUsers>
    <TaxCatchAll xmlns="35db7404-a3cf-4176-aa88-e2959223dcaa" xsi:nil="true"/>
    <lcf76f155ced4ddcb4097134ff3c332f xmlns="2460d5cb-695c-454b-9137-a379ab2c8b6f">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F92C085-92D7-4397-B838-DB1007AECFA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460d5cb-695c-454b-9137-a379ab2c8b6f"/>
    <ds:schemaRef ds:uri="35db7404-a3cf-4176-aa88-e2959223dca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7585058-91B3-430C-9A8E-FFBB22DD1730}">
  <ds:schemaRefs>
    <ds:schemaRef ds:uri="http://purl.org/dc/elements/1.1/"/>
    <ds:schemaRef ds:uri="http://purl.org/dc/dcmitype/"/>
    <ds:schemaRef ds:uri="http://schemas.microsoft.com/office/2006/documentManagement/types"/>
    <ds:schemaRef ds:uri="http://schemas.microsoft.com/office/2006/metadata/properties"/>
    <ds:schemaRef ds:uri="http://www.w3.org/XML/1998/namespace"/>
    <ds:schemaRef ds:uri="35db7404-a3cf-4176-aa88-e2959223dcaa"/>
    <ds:schemaRef ds:uri="http://schemas.microsoft.com/office/infopath/2007/PartnerControls"/>
    <ds:schemaRef ds:uri="http://schemas.openxmlformats.org/package/2006/metadata/core-properties"/>
    <ds:schemaRef ds:uri="2460d5cb-695c-454b-9137-a379ab2c8b6f"/>
    <ds:schemaRef ds:uri="http://purl.org/dc/terms/"/>
  </ds:schemaRefs>
</ds:datastoreItem>
</file>

<file path=customXml/itemProps3.xml><?xml version="1.0" encoding="utf-8"?>
<ds:datastoreItem xmlns:ds="http://schemas.openxmlformats.org/officeDocument/2006/customXml" ds:itemID="{78E05DD5-590B-4236-B645-7778AF1CB86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3258</TotalTime>
  <Words>3303</Words>
  <Application>Microsoft Office PowerPoint</Application>
  <PresentationFormat>Widescreen</PresentationFormat>
  <Paragraphs>190</Paragraphs>
  <Slides>29</Slides>
  <Notes>23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29</vt:i4>
      </vt:variant>
    </vt:vector>
  </HeadingPairs>
  <TitlesOfParts>
    <vt:vector size="36" baseType="lpstr">
      <vt:lpstr>Arial</vt:lpstr>
      <vt:lpstr>Arial Unicode MS</vt:lpstr>
      <vt:lpstr>Calibri</vt:lpstr>
      <vt:lpstr>Courier New</vt:lpstr>
      <vt:lpstr>Helvetica Neue</vt:lpstr>
      <vt:lpstr>Symbol</vt:lpstr>
      <vt:lpstr>Office Theme</vt:lpstr>
      <vt:lpstr>Spotlight</vt:lpstr>
      <vt:lpstr>Source and Credits</vt:lpstr>
      <vt:lpstr>Objectives</vt:lpstr>
      <vt:lpstr>Mismanagement of Acute Decompensated Heart Failure with Hypertensive Emergency</vt:lpstr>
      <vt:lpstr>Case Details (1)</vt:lpstr>
      <vt:lpstr>Case Details (2)</vt:lpstr>
      <vt:lpstr>Case Details (3)</vt:lpstr>
      <vt:lpstr>Mismanagement of Acute Decompensated Heart Failure with Hypertensive Emergency</vt:lpstr>
      <vt:lpstr>Background</vt:lpstr>
      <vt:lpstr>Background (1)</vt:lpstr>
      <vt:lpstr>Background (2)</vt:lpstr>
      <vt:lpstr>Background (3)</vt:lpstr>
      <vt:lpstr>Background (4)</vt:lpstr>
      <vt:lpstr>Background (5)</vt:lpstr>
      <vt:lpstr>Background (6)</vt:lpstr>
      <vt:lpstr>Background (7)</vt:lpstr>
      <vt:lpstr>Background (8)</vt:lpstr>
      <vt:lpstr>Background (9)</vt:lpstr>
      <vt:lpstr>APPROACHES TO IMPROVING PATIENT SAFETY</vt:lpstr>
      <vt:lpstr>Fluid and Volume Management (1)</vt:lpstr>
      <vt:lpstr>Fluid and Volume Management (2)</vt:lpstr>
      <vt:lpstr>Disposition (1)</vt:lpstr>
      <vt:lpstr>Disposition (2)</vt:lpstr>
      <vt:lpstr>CONCLUSION</vt:lpstr>
      <vt:lpstr>Conclusion</vt:lpstr>
      <vt:lpstr>Take Home Points</vt:lpstr>
      <vt:lpstr>Take-Home Points</vt:lpstr>
      <vt:lpstr>References</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Spotlight</dc:title>
  <dc:creator>Gupta, Kiran</dc:creator>
  <cp:lastModifiedBy>Kristen Bettega</cp:lastModifiedBy>
  <cp:revision>383</cp:revision>
  <dcterms:created xsi:type="dcterms:W3CDTF">2017-12-31T04:28:30Z</dcterms:created>
  <dcterms:modified xsi:type="dcterms:W3CDTF">2024-07-17T23:02:18Z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DB552980-304E-4FA6-AE7A-B6E8E22FBEDA</vt:lpwstr>
  </property>
  <property fmtid="{D5CDD505-2E9C-101B-9397-08002B2CF9AE}" pid="3" name="ArticulatePath">
    <vt:lpwstr>webmm.ahrq.gov.488_slideshow</vt:lpwstr>
  </property>
  <property fmtid="{D5CDD505-2E9C-101B-9397-08002B2CF9AE}" pid="4" name="ContentTypeId">
    <vt:lpwstr>0x01010046C7F33BFC31F041B89E42456A791E19</vt:lpwstr>
  </property>
  <property fmtid="{D5CDD505-2E9C-101B-9397-08002B2CF9AE}" pid="5" name="MediaServiceImageTags">
    <vt:lpwstr/>
  </property>
</Properties>
</file>