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heme/themeOverride1.xml" ContentType="application/vnd.openxmlformats-officedocument.themeOverr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notesSlides/notesSlide8.xml" ContentType="application/vnd.openxmlformats-officedocument.presentationml.notesSlide+xml"/>
  <Override PartName="/ppt/tags/tag12.xml" ContentType="application/vnd.openxmlformats-officedocument.presentationml.tags+xml"/>
  <Override PartName="/ppt/notesSlides/notesSlide9.xml" ContentType="application/vnd.openxmlformats-officedocument.presentationml.notesSlide+xml"/>
  <Override PartName="/ppt/tags/tag13.xml" ContentType="application/vnd.openxmlformats-officedocument.presentationml.tags+xml"/>
  <Override PartName="/ppt/notesSlides/notesSlide10.xml" ContentType="application/vnd.openxmlformats-officedocument.presentationml.notesSlide+xml"/>
  <Override PartName="/ppt/tags/tag14.xml" ContentType="application/vnd.openxmlformats-officedocument.presentationml.tags+xml"/>
  <Override PartName="/ppt/notesSlides/notesSlide11.xml" ContentType="application/vnd.openxmlformats-officedocument.presentationml.notesSlide+xml"/>
  <Override PartName="/ppt/tags/tag15.xml" ContentType="application/vnd.openxmlformats-officedocument.presentationml.tags+xml"/>
  <Override PartName="/ppt/notesSlides/notesSlide12.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notesSlides/notesSlide13.xml" ContentType="application/vnd.openxmlformats-officedocument.presentationml.notesSlide+xml"/>
  <Override PartName="/ppt/tags/tag18.xml" ContentType="application/vnd.openxmlformats-officedocument.presentationml.tags+xml"/>
  <Override PartName="/ppt/notesSlides/notesSlide14.xml" ContentType="application/vnd.openxmlformats-officedocument.presentationml.notesSlide+xml"/>
  <Override PartName="/ppt/tags/tag19.xml" ContentType="application/vnd.openxmlformats-officedocument.presentationml.tags+xml"/>
  <Override PartName="/ppt/notesSlides/notesSlide15.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notesSlides/notesSlide16.xml" ContentType="application/vnd.openxmlformats-officedocument.presentationml.notesSlide+xml"/>
  <Override PartName="/ppt/tags/tag22.xml" ContentType="application/vnd.openxmlformats-officedocument.presentationml.tags+xml"/>
  <Override PartName="/ppt/notesSlides/notesSlide17.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notesSlides/notesSlide18.xml" ContentType="application/vnd.openxmlformats-officedocument.presentationml.notesSlide+xml"/>
  <Override PartName="/ppt/tags/tag25.xml" ContentType="application/vnd.openxmlformats-officedocument.presentationml.tags+xml"/>
  <Override PartName="/ppt/notesSlides/notesSlide19.xml" ContentType="application/vnd.openxmlformats-officedocument.presentationml.notesSlide+xml"/>
  <Override PartName="/ppt/tags/tag26.xml" ContentType="application/vnd.openxmlformats-officedocument.presentationml.tags+xml"/>
  <Override PartName="/ppt/notesSlides/notesSlide20.xml" ContentType="application/vnd.openxmlformats-officedocument.presentationml.notesSlide+xml"/>
  <Override PartName="/ppt/tags/tag27.xml" ContentType="application/vnd.openxmlformats-officedocument.presentationml.tags+xml"/>
  <Override PartName="/ppt/notesSlides/notesSlide21.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notesSlides/notesSlide22.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notesSlides/notesSlide23.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24.xml" ContentType="application/vnd.openxmlformats-officedocument.presentationml.notesSlide+xml"/>
  <Override PartName="/ppt/tags/tag34.xml" ContentType="application/vnd.openxmlformats-officedocument.presentationml.tags+xml"/>
  <Override PartName="/ppt/notesSlides/notesSlide2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38"/>
  </p:notesMasterIdLst>
  <p:handoutMasterIdLst>
    <p:handoutMasterId r:id="rId39"/>
  </p:handoutMasterIdLst>
  <p:sldIdLst>
    <p:sldId id="256" r:id="rId5"/>
    <p:sldId id="258" r:id="rId6"/>
    <p:sldId id="259" r:id="rId7"/>
    <p:sldId id="326" r:id="rId8"/>
    <p:sldId id="260" r:id="rId9"/>
    <p:sldId id="655" r:id="rId10"/>
    <p:sldId id="794" r:id="rId11"/>
    <p:sldId id="346" r:id="rId12"/>
    <p:sldId id="797" r:id="rId13"/>
    <p:sldId id="467" r:id="rId14"/>
    <p:sldId id="848" r:id="rId15"/>
    <p:sldId id="849" r:id="rId16"/>
    <p:sldId id="850" r:id="rId17"/>
    <p:sldId id="851" r:id="rId18"/>
    <p:sldId id="800" r:id="rId19"/>
    <p:sldId id="799" r:id="rId20"/>
    <p:sldId id="852" r:id="rId21"/>
    <p:sldId id="853" r:id="rId22"/>
    <p:sldId id="765" r:id="rId23"/>
    <p:sldId id="789" r:id="rId24"/>
    <p:sldId id="854" r:id="rId25"/>
    <p:sldId id="803" r:id="rId26"/>
    <p:sldId id="804" r:id="rId27"/>
    <p:sldId id="855" r:id="rId28"/>
    <p:sldId id="856" r:id="rId29"/>
    <p:sldId id="857" r:id="rId30"/>
    <p:sldId id="805" r:id="rId31"/>
    <p:sldId id="806" r:id="rId32"/>
    <p:sldId id="357" r:id="rId33"/>
    <p:sldId id="371" r:id="rId34"/>
    <p:sldId id="372" r:id="rId35"/>
    <p:sldId id="373" r:id="rId36"/>
    <p:sldId id="858" r:id="rId37"/>
  </p:sldIdLst>
  <p:sldSz cx="12192000" cy="6858000"/>
  <p:notesSz cx="6858000" cy="9144000"/>
  <p:custDataLst>
    <p:tags r:id="rId40"/>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D2A22B-488B-6A7F-6A80-B6F776C0EA18}" name="Ana Enciso" initials="AE" userId="S::aenciso@ucdavis.edu::1c2f7895-291e-4249-9796-6950b257ffcc" providerId="AD"/>
  <p188:author id="{3B85634F-7CF8-DF89-0717-893BDC655555}" name="Meghan S Weyrich" initials="MW" userId="S::masoulsby@ucdavis.edu::115c1379-d329-41f9-9705-0d76207b25e3" providerId="AD"/>
  <p188:author id="{F1289C5A-9902-3F05-1AC7-D2AC87AA4163}" name="Patricia Poole" initials="PP" userId="S::plpoole@ucdavis.edu::39606d5d-5e1a-40e1-aa76-923d432a22b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Glee Van Loon" initials="GVL" lastIdx="9" clrIdx="0">
    <p:extLst>
      <p:ext uri="{19B8F6BF-5375-455C-9EA6-DF929625EA0E}">
        <p15:presenceInfo xmlns:p15="http://schemas.microsoft.com/office/powerpoint/2012/main" userId="S::gvanloon@ucdavis.edu::bd8c6217-3023-40a3-9dc4-e2b64e5b8a39" providerId="AD"/>
      </p:ext>
    </p:extLst>
  </p:cmAuthor>
  <p:cmAuthor id="2" name="Ana Enciso" initials="AE" lastIdx="10" clrIdx="1">
    <p:extLst>
      <p:ext uri="{19B8F6BF-5375-455C-9EA6-DF929625EA0E}">
        <p15:presenceInfo xmlns:p15="http://schemas.microsoft.com/office/powerpoint/2012/main" userId="S::aenciso@ucdavis.edu::1c2f7895-291e-4249-9796-6950b257ffcc" providerId="AD"/>
      </p:ext>
    </p:extLst>
  </p:cmAuthor>
  <p:cmAuthor id="3" name="Meghan S Weyrich" initials="MSW" lastIdx="10" clrIdx="2">
    <p:extLst>
      <p:ext uri="{19B8F6BF-5375-455C-9EA6-DF929625EA0E}">
        <p15:presenceInfo xmlns:p15="http://schemas.microsoft.com/office/powerpoint/2012/main" userId="S::masoulsby@ucdavis.edu::115c1379-d329-41f9-9705-0d76207b25e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FBF"/>
    <a:srgbClr val="0095D7"/>
    <a:srgbClr val="81C2E3"/>
    <a:srgbClr val="0076AC"/>
    <a:srgbClr val="375963"/>
    <a:srgbClr val="426671"/>
    <a:srgbClr val="5B828E"/>
    <a:srgbClr val="93BCCA"/>
    <a:srgbClr val="78A1AE"/>
    <a:srgbClr val="59808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B22BF2-2C01-B610-7A22-5CF89A535557}" v="95" dt="2024-10-08T15:39:58.776"/>
    <p1510:client id="{BC1CF940-877A-4D5A-A651-7E5619DC07CA}" v="2" dt="2024-10-08T21:06:18.7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handoutMaster" Target="handoutMasters/handout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47"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tags" Target="tags/tag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46" Type="http://schemas.microsoft.com/office/2015/10/relationships/revisionInfo" Target="revisionInfo.xml"/><Relationship Id="rId20" Type="http://schemas.openxmlformats.org/officeDocument/2006/relationships/slide" Target="slides/slide16.xml"/><Relationship Id="rId4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95C04F6-6940-7942-AF81-7225FB53FB0E}" type="datetimeFigureOut">
              <a:rPr lang="en-US" smtClean="0"/>
              <a:pPr/>
              <a:t>10/29/2024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E863E0E-CFB3-E441-A70A-F50C01541EF9}" type="slidenum">
              <a:rPr lang="en-US" smtClean="0"/>
              <a:pPr/>
              <a:t>‹#›</a:t>
            </a:fld>
            <a:endParaRPr lang="en-US"/>
          </a:p>
        </p:txBody>
      </p:sp>
    </p:spTree>
    <p:extLst>
      <p:ext uri="{BB962C8B-B14F-4D97-AF65-F5344CB8AC3E}">
        <p14:creationId xmlns:p14="http://schemas.microsoft.com/office/powerpoint/2010/main" val="18659979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DA3F03-027B-1140-B66A-6D2AB34964F4}" type="datetimeFigureOut">
              <a:rPr lang="en-US" smtClean="0"/>
              <a:pPr/>
              <a:t>10/29/2024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7AB6AA-3834-9F40-B368-98ECA5ECC815}" type="slidenum">
              <a:rPr lang="en-US" smtClean="0"/>
              <a:pPr/>
              <a:t>‹#›</a:t>
            </a:fld>
            <a:endParaRPr lang="en-US"/>
          </a:p>
        </p:txBody>
      </p:sp>
    </p:spTree>
    <p:extLst>
      <p:ext uri="{BB962C8B-B14F-4D97-AF65-F5344CB8AC3E}">
        <p14:creationId xmlns:p14="http://schemas.microsoft.com/office/powerpoint/2010/main" val="113133600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1</a:t>
            </a:fld>
            <a:endParaRPr lang="en-US"/>
          </a:p>
        </p:txBody>
      </p:sp>
    </p:spTree>
    <p:extLst>
      <p:ext uri="{BB962C8B-B14F-4D97-AF65-F5344CB8AC3E}">
        <p14:creationId xmlns:p14="http://schemas.microsoft.com/office/powerpoint/2010/main" val="28368831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12</a:t>
            </a:fld>
            <a:endParaRPr lang="en-US"/>
          </a:p>
        </p:txBody>
      </p:sp>
    </p:spTree>
    <p:extLst>
      <p:ext uri="{BB962C8B-B14F-4D97-AF65-F5344CB8AC3E}">
        <p14:creationId xmlns:p14="http://schemas.microsoft.com/office/powerpoint/2010/main" val="991687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13</a:t>
            </a:fld>
            <a:endParaRPr lang="en-US"/>
          </a:p>
        </p:txBody>
      </p:sp>
    </p:spTree>
    <p:extLst>
      <p:ext uri="{BB962C8B-B14F-4D97-AF65-F5344CB8AC3E}">
        <p14:creationId xmlns:p14="http://schemas.microsoft.com/office/powerpoint/2010/main" val="13580763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14</a:t>
            </a:fld>
            <a:endParaRPr lang="en-US"/>
          </a:p>
        </p:txBody>
      </p:sp>
    </p:spTree>
    <p:extLst>
      <p:ext uri="{BB962C8B-B14F-4D97-AF65-F5344CB8AC3E}">
        <p14:creationId xmlns:p14="http://schemas.microsoft.com/office/powerpoint/2010/main" val="21535789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16</a:t>
            </a:fld>
            <a:endParaRPr lang="en-US"/>
          </a:p>
        </p:txBody>
      </p:sp>
    </p:spTree>
    <p:extLst>
      <p:ext uri="{BB962C8B-B14F-4D97-AF65-F5344CB8AC3E}">
        <p14:creationId xmlns:p14="http://schemas.microsoft.com/office/powerpoint/2010/main" val="9004189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17</a:t>
            </a:fld>
            <a:endParaRPr lang="en-US"/>
          </a:p>
        </p:txBody>
      </p:sp>
    </p:spTree>
    <p:extLst>
      <p:ext uri="{BB962C8B-B14F-4D97-AF65-F5344CB8AC3E}">
        <p14:creationId xmlns:p14="http://schemas.microsoft.com/office/powerpoint/2010/main" val="31093570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18</a:t>
            </a:fld>
            <a:endParaRPr lang="en-US"/>
          </a:p>
        </p:txBody>
      </p:sp>
    </p:spTree>
    <p:extLst>
      <p:ext uri="{BB962C8B-B14F-4D97-AF65-F5344CB8AC3E}">
        <p14:creationId xmlns:p14="http://schemas.microsoft.com/office/powerpoint/2010/main" val="33039453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20</a:t>
            </a:fld>
            <a:endParaRPr lang="en-US"/>
          </a:p>
        </p:txBody>
      </p:sp>
    </p:spTree>
    <p:extLst>
      <p:ext uri="{BB962C8B-B14F-4D97-AF65-F5344CB8AC3E}">
        <p14:creationId xmlns:p14="http://schemas.microsoft.com/office/powerpoint/2010/main" val="26933557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21</a:t>
            </a:fld>
            <a:endParaRPr lang="en-US"/>
          </a:p>
        </p:txBody>
      </p:sp>
    </p:spTree>
    <p:extLst>
      <p:ext uri="{BB962C8B-B14F-4D97-AF65-F5344CB8AC3E}">
        <p14:creationId xmlns:p14="http://schemas.microsoft.com/office/powerpoint/2010/main" val="31157870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23</a:t>
            </a:fld>
            <a:endParaRPr lang="en-US"/>
          </a:p>
        </p:txBody>
      </p:sp>
    </p:spTree>
    <p:extLst>
      <p:ext uri="{BB962C8B-B14F-4D97-AF65-F5344CB8AC3E}">
        <p14:creationId xmlns:p14="http://schemas.microsoft.com/office/powerpoint/2010/main" val="10780469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24</a:t>
            </a:fld>
            <a:endParaRPr lang="en-US"/>
          </a:p>
        </p:txBody>
      </p:sp>
    </p:spTree>
    <p:extLst>
      <p:ext uri="{BB962C8B-B14F-4D97-AF65-F5344CB8AC3E}">
        <p14:creationId xmlns:p14="http://schemas.microsoft.com/office/powerpoint/2010/main" val="1423441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3</a:t>
            </a:fld>
            <a:endParaRPr lang="en-US"/>
          </a:p>
        </p:txBody>
      </p:sp>
    </p:spTree>
    <p:extLst>
      <p:ext uri="{BB962C8B-B14F-4D97-AF65-F5344CB8AC3E}">
        <p14:creationId xmlns:p14="http://schemas.microsoft.com/office/powerpoint/2010/main" val="21650696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25</a:t>
            </a:fld>
            <a:endParaRPr lang="en-US"/>
          </a:p>
        </p:txBody>
      </p:sp>
    </p:spTree>
    <p:extLst>
      <p:ext uri="{BB962C8B-B14F-4D97-AF65-F5344CB8AC3E}">
        <p14:creationId xmlns:p14="http://schemas.microsoft.com/office/powerpoint/2010/main" val="2036891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26</a:t>
            </a:fld>
            <a:endParaRPr lang="en-US"/>
          </a:p>
        </p:txBody>
      </p:sp>
    </p:spTree>
    <p:extLst>
      <p:ext uri="{BB962C8B-B14F-4D97-AF65-F5344CB8AC3E}">
        <p14:creationId xmlns:p14="http://schemas.microsoft.com/office/powerpoint/2010/main" val="20149812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28</a:t>
            </a:fld>
            <a:endParaRPr lang="en-US"/>
          </a:p>
        </p:txBody>
      </p:sp>
    </p:spTree>
    <p:extLst>
      <p:ext uri="{BB962C8B-B14F-4D97-AF65-F5344CB8AC3E}">
        <p14:creationId xmlns:p14="http://schemas.microsoft.com/office/powerpoint/2010/main" val="10100408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30</a:t>
            </a:fld>
            <a:endParaRPr lang="en-US"/>
          </a:p>
        </p:txBody>
      </p:sp>
    </p:spTree>
    <p:extLst>
      <p:ext uri="{BB962C8B-B14F-4D97-AF65-F5344CB8AC3E}">
        <p14:creationId xmlns:p14="http://schemas.microsoft.com/office/powerpoint/2010/main" val="32138848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32</a:t>
            </a:fld>
            <a:endParaRPr lang="en-US"/>
          </a:p>
        </p:txBody>
      </p:sp>
    </p:spTree>
    <p:extLst>
      <p:ext uri="{BB962C8B-B14F-4D97-AF65-F5344CB8AC3E}">
        <p14:creationId xmlns:p14="http://schemas.microsoft.com/office/powerpoint/2010/main" val="33857764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33</a:t>
            </a:fld>
            <a:endParaRPr lang="en-US"/>
          </a:p>
        </p:txBody>
      </p:sp>
    </p:spTree>
    <p:extLst>
      <p:ext uri="{BB962C8B-B14F-4D97-AF65-F5344CB8AC3E}">
        <p14:creationId xmlns:p14="http://schemas.microsoft.com/office/powerpoint/2010/main" val="478989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a:t>
            </a:fld>
            <a:endParaRPr lang="en-US"/>
          </a:p>
        </p:txBody>
      </p:sp>
    </p:spTree>
    <p:extLst>
      <p:ext uri="{BB962C8B-B14F-4D97-AF65-F5344CB8AC3E}">
        <p14:creationId xmlns:p14="http://schemas.microsoft.com/office/powerpoint/2010/main" val="3079068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5</a:t>
            </a:fld>
            <a:endParaRPr lang="en-US"/>
          </a:p>
        </p:txBody>
      </p:sp>
    </p:spTree>
    <p:extLst>
      <p:ext uri="{BB962C8B-B14F-4D97-AF65-F5344CB8AC3E}">
        <p14:creationId xmlns:p14="http://schemas.microsoft.com/office/powerpoint/2010/main" val="302724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6</a:t>
            </a:fld>
            <a:endParaRPr lang="en-US"/>
          </a:p>
        </p:txBody>
      </p:sp>
    </p:spTree>
    <p:extLst>
      <p:ext uri="{BB962C8B-B14F-4D97-AF65-F5344CB8AC3E}">
        <p14:creationId xmlns:p14="http://schemas.microsoft.com/office/powerpoint/2010/main" val="1572778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7</a:t>
            </a:fld>
            <a:endParaRPr lang="en-US"/>
          </a:p>
        </p:txBody>
      </p:sp>
    </p:spTree>
    <p:extLst>
      <p:ext uri="{BB962C8B-B14F-4D97-AF65-F5344CB8AC3E}">
        <p14:creationId xmlns:p14="http://schemas.microsoft.com/office/powerpoint/2010/main" val="37043175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8</a:t>
            </a:fld>
            <a:endParaRPr lang="en-US"/>
          </a:p>
        </p:txBody>
      </p:sp>
    </p:spTree>
    <p:extLst>
      <p:ext uri="{BB962C8B-B14F-4D97-AF65-F5344CB8AC3E}">
        <p14:creationId xmlns:p14="http://schemas.microsoft.com/office/powerpoint/2010/main" val="34112498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10</a:t>
            </a:fld>
            <a:endParaRPr lang="en-US"/>
          </a:p>
        </p:txBody>
      </p:sp>
    </p:spTree>
    <p:extLst>
      <p:ext uri="{BB962C8B-B14F-4D97-AF65-F5344CB8AC3E}">
        <p14:creationId xmlns:p14="http://schemas.microsoft.com/office/powerpoint/2010/main" val="9970000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11</a:t>
            </a:fld>
            <a:endParaRPr lang="en-US"/>
          </a:p>
        </p:txBody>
      </p:sp>
    </p:spTree>
    <p:extLst>
      <p:ext uri="{BB962C8B-B14F-4D97-AF65-F5344CB8AC3E}">
        <p14:creationId xmlns:p14="http://schemas.microsoft.com/office/powerpoint/2010/main" val="22668390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screen">
            <a:alphaModFix/>
            <a:extLst>
              <a:ext uri="{28A0092B-C50C-407E-A947-70E740481C1C}">
                <a14:useLocalDpi xmlns:a14="http://schemas.microsoft.com/office/drawing/2010/main"/>
              </a:ext>
            </a:extLst>
          </a:blip>
          <a:srcRect/>
          <a:stretch/>
        </p:blipFill>
        <p:spPr>
          <a:xfrm>
            <a:off x="0" y="1101687"/>
            <a:ext cx="12192000" cy="5756313"/>
          </a:xfrm>
          <a:prstGeom prst="rect">
            <a:avLst/>
          </a:prstGeom>
          <a:effectLst/>
        </p:spPr>
      </p:pic>
      <p:sp>
        <p:nvSpPr>
          <p:cNvPr id="16" name="Rectangle 15"/>
          <p:cNvSpPr/>
          <p:nvPr userDrawn="1"/>
        </p:nvSpPr>
        <p:spPr>
          <a:xfrm rot="10800000">
            <a:off x="0" y="5916058"/>
            <a:ext cx="12192000" cy="952959"/>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ectangle 10"/>
          <p:cNvSpPr/>
          <p:nvPr userDrawn="1"/>
        </p:nvSpPr>
        <p:spPr>
          <a:xfrm>
            <a:off x="1025005" y="1999962"/>
            <a:ext cx="10235913" cy="2810909"/>
          </a:xfrm>
          <a:prstGeom prst="rect">
            <a:avLst/>
          </a:prstGeom>
          <a:gradFill>
            <a:gsLst>
              <a:gs pos="0">
                <a:schemeClr val="accent1">
                  <a:lumMod val="50000"/>
                  <a:alpha val="98000"/>
                </a:schemeClr>
              </a:gs>
              <a:gs pos="100000">
                <a:srgbClr val="0076AC">
                  <a:alpha val="90000"/>
                </a:srgbClr>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1191741" y="2082686"/>
            <a:ext cx="9931043" cy="634572"/>
          </a:xfrm>
        </p:spPr>
        <p:txBody>
          <a:bodyPr/>
          <a:lstStyle>
            <a:lvl1pPr>
              <a:defRPr sz="2400" b="0">
                <a:solidFill>
                  <a:schemeClr val="bg1"/>
                </a:solidFill>
              </a:defRPr>
            </a:lvl1pPr>
          </a:lstStyle>
          <a:p>
            <a:r>
              <a:rPr lang="en-US"/>
              <a:t>Click to edit Master title style</a:t>
            </a:r>
          </a:p>
        </p:txBody>
      </p:sp>
      <p:sp>
        <p:nvSpPr>
          <p:cNvPr id="3" name="Subtitle 2"/>
          <p:cNvSpPr>
            <a:spLocks noGrp="1"/>
          </p:cNvSpPr>
          <p:nvPr>
            <p:ph type="subTitle" idx="1"/>
          </p:nvPr>
        </p:nvSpPr>
        <p:spPr>
          <a:xfrm>
            <a:off x="1191741" y="2798284"/>
            <a:ext cx="9931043" cy="1931560"/>
          </a:xfrm>
        </p:spPr>
        <p:txBody>
          <a:bodyPr>
            <a:normAutofit/>
          </a:bodyPr>
          <a:lstStyle>
            <a:lvl1pPr marL="0" indent="0" algn="l">
              <a:buNone/>
              <a:defRPr sz="3400" b="1">
                <a:solidFill>
                  <a:srgbClr val="FFEFB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9" name="Picture 8"/>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256926" y="6178896"/>
            <a:ext cx="6784937" cy="564416"/>
          </a:xfrm>
          <a:prstGeom prst="rect">
            <a:avLst/>
          </a:prstGeom>
        </p:spPr>
      </p:pic>
      <p:sp>
        <p:nvSpPr>
          <p:cNvPr id="10" name="Rectangle 9"/>
          <p:cNvSpPr/>
          <p:nvPr userDrawn="1"/>
        </p:nvSpPr>
        <p:spPr>
          <a:xfrm>
            <a:off x="0" y="0"/>
            <a:ext cx="12192000" cy="1247084"/>
          </a:xfrm>
          <a:prstGeom prst="rect">
            <a:avLst/>
          </a:prstGeom>
          <a:gradFill>
            <a:gsLst>
              <a:gs pos="0">
                <a:schemeClr val="bg1"/>
              </a:gs>
              <a:gs pos="100000">
                <a:schemeClr val="bg1">
                  <a:lumMod val="98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Rectangle 13"/>
          <p:cNvSpPr/>
          <p:nvPr userDrawn="1"/>
        </p:nvSpPr>
        <p:spPr>
          <a:xfrm>
            <a:off x="0" y="1246526"/>
            <a:ext cx="12192000" cy="91908"/>
          </a:xfrm>
          <a:prstGeom prst="rect">
            <a:avLst/>
          </a:prstGeom>
          <a:ln>
            <a:noFill/>
          </a:ln>
          <a:effectLst>
            <a:outerShdw blurRad="50800" dist="38100" dir="5400000" algn="t"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256926" y="204533"/>
            <a:ext cx="6592729" cy="874324"/>
          </a:xfrm>
          <a:prstGeom prst="rect">
            <a:avLst/>
          </a:prstGeom>
        </p:spPr>
      </p:pic>
      <p:pic>
        <p:nvPicPr>
          <p:cNvPr id="12" name="Picture 11"/>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9782767" y="6195504"/>
            <a:ext cx="2125748" cy="547808"/>
          </a:xfrm>
          <a:prstGeom prst="rect">
            <a:avLst/>
          </a:prstGeom>
        </p:spPr>
      </p:pic>
    </p:spTree>
    <p:extLst>
      <p:ext uri="{BB962C8B-B14F-4D97-AF65-F5344CB8AC3E}">
        <p14:creationId xmlns:p14="http://schemas.microsoft.com/office/powerpoint/2010/main" val="1949321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1379024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28823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088724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08393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9264" y="1024570"/>
            <a:ext cx="5735136" cy="51015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024571"/>
            <a:ext cx="5775440" cy="510159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302768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9264" y="1046603"/>
            <a:ext cx="5737253" cy="112827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9264" y="2174875"/>
            <a:ext cx="573725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046603"/>
            <a:ext cx="5779673" cy="112827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77967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19263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4049912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946179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14121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177341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100000">
              <a:schemeClr val="accent5">
                <a:alpha val="91000"/>
                <a:lumMod val="72000"/>
                <a:lumOff val="28000"/>
              </a:schemeClr>
            </a:gs>
            <a:gs pos="84000">
              <a:schemeClr val="accent1"/>
            </a:gs>
            <a:gs pos="45000">
              <a:schemeClr val="accent1">
                <a:lumMod val="75000"/>
              </a:schemeClr>
            </a:gs>
            <a:gs pos="0">
              <a:schemeClr val="accent1">
                <a:lumMod val="5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9264" y="110404"/>
            <a:ext cx="11713776" cy="74359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59264" y="1029174"/>
            <a:ext cx="11713776" cy="51130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259264" y="6352727"/>
            <a:ext cx="2844800" cy="365125"/>
          </a:xfrm>
          <a:prstGeom prst="rect">
            <a:avLst/>
          </a:prstGeom>
        </p:spPr>
        <p:txBody>
          <a:bodyPr vert="horz" lIns="91440" tIns="45720" rIns="91440" bIns="45720" rtlCol="0" anchor="ctr"/>
          <a:lstStyle>
            <a:lvl1pPr algn="l">
              <a:defRPr sz="1200">
                <a:solidFill>
                  <a:schemeClr val="accent1">
                    <a:lumMod val="50000"/>
                  </a:schemeClr>
                </a:solidFill>
                <a:latin typeface="Arial"/>
                <a:cs typeface="Arial"/>
              </a:defRPr>
            </a:lvl1pPr>
          </a:lstStyle>
          <a:p>
            <a:fld id="{BDAF931E-EB67-594E-ACA8-DBD6EC3CDB9B}" type="slidenum">
              <a:rPr lang="en-US" smtClean="0"/>
              <a:pPr/>
              <a:t>‹#›</a:t>
            </a:fld>
            <a:endParaRPr lang="en-US"/>
          </a:p>
        </p:txBody>
      </p:sp>
      <p:cxnSp>
        <p:nvCxnSpPr>
          <p:cNvPr id="8" name="Straight Connector 7"/>
          <p:cNvCxnSpPr/>
          <p:nvPr userDrawn="1"/>
        </p:nvCxnSpPr>
        <p:spPr>
          <a:xfrm>
            <a:off x="259264" y="886843"/>
            <a:ext cx="11713776" cy="0"/>
          </a:xfrm>
          <a:prstGeom prst="line">
            <a:avLst/>
          </a:prstGeom>
          <a:ln>
            <a:solidFill>
              <a:srgbClr val="81C2E3"/>
            </a:solidFill>
          </a:ln>
          <a:effectLst/>
        </p:spPr>
        <p:style>
          <a:lnRef idx="2">
            <a:schemeClr val="accent1"/>
          </a:lnRef>
          <a:fillRef idx="0">
            <a:schemeClr val="accent1"/>
          </a:fillRef>
          <a:effectRef idx="1">
            <a:schemeClr val="accent1"/>
          </a:effectRef>
          <a:fontRef idx="minor">
            <a:schemeClr val="tx1"/>
          </a:fontRef>
        </p:style>
      </p:cxnSp>
      <p:sp>
        <p:nvSpPr>
          <p:cNvPr id="9" name="Footer Placeholder 8"/>
          <p:cNvSpPr>
            <a:spLocks noGrp="1"/>
          </p:cNvSpPr>
          <p:nvPr>
            <p:ph type="ftr" sz="quarter" idx="3"/>
          </p:nvPr>
        </p:nvSpPr>
        <p:spPr>
          <a:xfrm>
            <a:off x="3468607" y="6352727"/>
            <a:ext cx="4114800" cy="365125"/>
          </a:xfrm>
          <a:prstGeom prst="rect">
            <a:avLst/>
          </a:prstGeom>
        </p:spPr>
        <p:txBody>
          <a:bodyPr vert="horz" lIns="91440" tIns="45720" rIns="91440" bIns="45720" rtlCol="0" anchor="ctr"/>
          <a:lstStyle>
            <a:lvl1pPr algn="ctr">
              <a:defRPr sz="1200">
                <a:solidFill>
                  <a:schemeClr val="accent1">
                    <a:lumMod val="50000"/>
                  </a:schemeClr>
                </a:solidFill>
                <a:latin typeface="Arial" charset="0"/>
                <a:ea typeface="Arial" charset="0"/>
                <a:cs typeface="Arial" charset="0"/>
              </a:defRPr>
            </a:lvl1pPr>
          </a:lstStyle>
          <a:p>
            <a:endParaRPr lang="en-US"/>
          </a:p>
        </p:txBody>
      </p:sp>
      <p:pic>
        <p:nvPicPr>
          <p:cNvPr id="10" name="Picture 9"/>
          <p:cNvPicPr>
            <a:picLocks noChangeAspect="1"/>
          </p:cNvPicPr>
          <p:nvPr userDrawn="1"/>
        </p:nvPicPr>
        <p:blipFill>
          <a:blip r:embed="rId13" cstate="screen">
            <a:extLst>
              <a:ext uri="{28A0092B-C50C-407E-A947-70E740481C1C}">
                <a14:useLocalDpi xmlns:a14="http://schemas.microsoft.com/office/drawing/2010/main"/>
              </a:ext>
            </a:extLst>
          </a:blip>
          <a:stretch>
            <a:fillRect/>
          </a:stretch>
        </p:blipFill>
        <p:spPr>
          <a:xfrm>
            <a:off x="7736707" y="6215613"/>
            <a:ext cx="4267200" cy="565913"/>
          </a:xfrm>
          <a:prstGeom prst="rect">
            <a:avLst/>
          </a:prstGeom>
        </p:spPr>
      </p:pic>
    </p:spTree>
    <p:extLst>
      <p:ext uri="{BB962C8B-B14F-4D97-AF65-F5344CB8AC3E}">
        <p14:creationId xmlns:p14="http://schemas.microsoft.com/office/powerpoint/2010/main" val="3819571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3200" b="1" i="0" kern="1200">
          <a:solidFill>
            <a:schemeClr val="accent4">
              <a:lumMod val="60000"/>
              <a:lumOff val="40000"/>
            </a:schemeClr>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rgbClr val="FFFFFF"/>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rgbClr val="FFFFFF"/>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rgbClr val="FFFFFF"/>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rgbClr val="FFFFFF"/>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FFFFFF"/>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hyperlink" Target="https://psnet.ahrq.gov/webmm" TargetMode="Externa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6.xml"/><Relationship Id="rId5" Type="http://schemas.openxmlformats.org/officeDocument/2006/relationships/hyperlink" Target="https://psnet.ahrq.gov/web-mm/anchoring-bias-critical-implications" TargetMode="External"/><Relationship Id="rId4" Type="http://schemas.openxmlformats.org/officeDocument/2006/relationships/hyperlink" Target="https://psnet.ahrq.gov/primer/diagnostic-errors" TargetMode="Externa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0.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2.xml"/></Relationships>
</file>

<file path=ppt/slides/_rels/slide32.xml.rels><?xml version="1.0" encoding="UTF-8" standalone="yes"?>
<Relationships xmlns="http://schemas.openxmlformats.org/package/2006/relationships"><Relationship Id="rId8" Type="http://schemas.openxmlformats.org/officeDocument/2006/relationships/hyperlink" Target="https://doi.org/10.1016/s2352-4642(24)00029-4" TargetMode="External"/><Relationship Id="rId13" Type="http://schemas.openxmlformats.org/officeDocument/2006/relationships/hyperlink" Target="https://doi.org/10.1016/j.surg.2021.02.024" TargetMode="External"/><Relationship Id="rId18" Type="http://schemas.openxmlformats.org/officeDocument/2006/relationships/hyperlink" Target="http://www.ncbi.nlm.nih.gov/pmc/articles/pmc8635036/" TargetMode="External"/><Relationship Id="rId3" Type="http://schemas.openxmlformats.org/officeDocument/2006/relationships/notesSlide" Target="../notesSlides/notesSlide24.xml"/><Relationship Id="rId7" Type="http://schemas.openxmlformats.org/officeDocument/2006/relationships/hyperlink" Target="https://www.ncbi.nlm.nih.gov/pmc/articles/PMC4731042/" TargetMode="External"/><Relationship Id="rId12" Type="http://schemas.openxmlformats.org/officeDocument/2006/relationships/hyperlink" Target="https://doi.org/10.1136/tsaco-2017-000129" TargetMode="External"/><Relationship Id="rId17" Type="http://schemas.openxmlformats.org/officeDocument/2006/relationships/hyperlink" Target="http://www.ncbi.nlm.nih.gov/pmc/articles/pmc7987369/" TargetMode="External"/><Relationship Id="rId2" Type="http://schemas.openxmlformats.org/officeDocument/2006/relationships/slideLayout" Target="../slideLayouts/slideLayout2.xml"/><Relationship Id="rId16" Type="http://schemas.openxmlformats.org/officeDocument/2006/relationships/hyperlink" Target="https://doi.org/10.1016/j.wneu.2020.11.031" TargetMode="External"/><Relationship Id="rId1" Type="http://schemas.openxmlformats.org/officeDocument/2006/relationships/tags" Target="../tags/tag33.xml"/><Relationship Id="rId6" Type="http://schemas.openxmlformats.org/officeDocument/2006/relationships/hyperlink" Target="https://doi.org/10.1001/jama.294.12.1511" TargetMode="External"/><Relationship Id="rId11" Type="http://schemas.openxmlformats.org/officeDocument/2006/relationships/hyperlink" Target="http://www.ncbi.nlm.nih.gov/pmc/articles/pmc9658041/" TargetMode="External"/><Relationship Id="rId5" Type="http://schemas.openxmlformats.org/officeDocument/2006/relationships/hyperlink" Target="http://www.ncbi.nlm.nih.gov/pmc/articles/pmc7682626/" TargetMode="External"/><Relationship Id="rId15" Type="http://schemas.openxmlformats.org/officeDocument/2006/relationships/hyperlink" Target="https://doi.org/10.1016/j.injury.2021.05.039" TargetMode="External"/><Relationship Id="rId10" Type="http://schemas.openxmlformats.org/officeDocument/2006/relationships/hyperlink" Target="https://doi.org/10.1001/jamasurg.2017.6159" TargetMode="External"/><Relationship Id="rId4" Type="http://schemas.openxmlformats.org/officeDocument/2006/relationships/hyperlink" Target="https://doi.org/10.1136/bmj.k3527" TargetMode="External"/><Relationship Id="rId9" Type="http://schemas.openxmlformats.org/officeDocument/2006/relationships/hyperlink" Target="https://doi.org/10.1371/journal.pmed.1002313" TargetMode="External"/><Relationship Id="rId14" Type="http://schemas.openxmlformats.org/officeDocument/2006/relationships/hyperlink" Target="https://doi.org/10.1016/j.annemergmed.2022.08.006" TargetMode="External"/></Relationships>
</file>

<file path=ppt/slides/_rels/slide33.xml.rels><?xml version="1.0" encoding="UTF-8" standalone="yes"?>
<Relationships xmlns="http://schemas.openxmlformats.org/package/2006/relationships"><Relationship Id="rId8" Type="http://schemas.openxmlformats.org/officeDocument/2006/relationships/hyperlink" Target="https://doi.org/10.31083/j.jin2102069" TargetMode="External"/><Relationship Id="rId13" Type="http://schemas.openxmlformats.org/officeDocument/2006/relationships/hyperlink" Target="https://doi.org/10.1007/s10140-016-1440-z" TargetMode="External"/><Relationship Id="rId3" Type="http://schemas.openxmlformats.org/officeDocument/2006/relationships/notesSlide" Target="../notesSlides/notesSlide25.xml"/><Relationship Id="rId7" Type="http://schemas.openxmlformats.org/officeDocument/2006/relationships/hyperlink" Target="https://doi.org/10.1227/01.neu.0000209653.82936.96" TargetMode="External"/><Relationship Id="rId12" Type="http://schemas.openxmlformats.org/officeDocument/2006/relationships/hyperlink" Target="https://doi.org/10.1016/j.wneu.2018.01.147/" TargetMode="External"/><Relationship Id="rId2" Type="http://schemas.openxmlformats.org/officeDocument/2006/relationships/slideLayout" Target="../slideLayouts/slideLayout2.xml"/><Relationship Id="rId16" Type="http://schemas.openxmlformats.org/officeDocument/2006/relationships/hyperlink" Target="https://doi.org/10.1515/dx-2022-0013" TargetMode="External"/><Relationship Id="rId1" Type="http://schemas.openxmlformats.org/officeDocument/2006/relationships/tags" Target="../tags/tag34.xml"/><Relationship Id="rId6" Type="http://schemas.openxmlformats.org/officeDocument/2006/relationships/hyperlink" Target="http://www.ncbi.nlm.nih.gov/pmc/articles/pmc5949519/" TargetMode="External"/><Relationship Id="rId11" Type="http://schemas.openxmlformats.org/officeDocument/2006/relationships/hyperlink" Target="http://www.ncbi.nlm.nih.gov/pmc/articles/pmc5450087/" TargetMode="External"/><Relationship Id="rId5" Type="http://schemas.openxmlformats.org/officeDocument/2006/relationships/hyperlink" Target="https://doi.org/10.1016/j.mehy.2007.11.014" TargetMode="External"/><Relationship Id="rId15" Type="http://schemas.openxmlformats.org/officeDocument/2006/relationships/hyperlink" Target="https://doi.org/10.1016/j.pmr.2024.02.005" TargetMode="External"/><Relationship Id="rId10" Type="http://schemas.openxmlformats.org/officeDocument/2006/relationships/hyperlink" Target="https://doi.org/10.1016/j.wneu.2016.08.075" TargetMode="External"/><Relationship Id="rId4" Type="http://schemas.openxmlformats.org/officeDocument/2006/relationships/hyperlink" Target="http://www.ncbi.nlm.nih.gov/pmc/articles/pmc7771793/" TargetMode="External"/><Relationship Id="rId9" Type="http://schemas.openxmlformats.org/officeDocument/2006/relationships/hyperlink" Target="https://doi.org/10.1016/j.jocn.2017.03.005" TargetMode="External"/><Relationship Id="rId14" Type="http://schemas.openxmlformats.org/officeDocument/2006/relationships/hyperlink" Target="https://www.aafp.org/pubs/afp/issues/2012/1201/p1045.html"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hemeOverride" Target="../theme/themeOverride1.xml"/><Relationship Id="rId4"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09724" y="2065001"/>
            <a:ext cx="7433380" cy="738649"/>
          </a:xfrm>
        </p:spPr>
        <p:txBody>
          <a:bodyPr>
            <a:normAutofit/>
          </a:bodyPr>
          <a:lstStyle/>
          <a:p>
            <a:r>
              <a:rPr lang="en-US" sz="3600" b="1">
                <a:solidFill>
                  <a:srgbClr val="FFD969"/>
                </a:solidFill>
              </a:rPr>
              <a:t>Spotlight</a:t>
            </a:r>
            <a:endParaRPr lang="en-US" sz="3200" b="1">
              <a:solidFill>
                <a:srgbClr val="FFD969"/>
              </a:solidFill>
            </a:endParaRPr>
          </a:p>
        </p:txBody>
      </p:sp>
      <p:sp>
        <p:nvSpPr>
          <p:cNvPr id="3" name="Subtitle 2"/>
          <p:cNvSpPr>
            <a:spLocks noGrp="1"/>
          </p:cNvSpPr>
          <p:nvPr>
            <p:ph type="subTitle" idx="1"/>
          </p:nvPr>
        </p:nvSpPr>
        <p:spPr>
          <a:xfrm>
            <a:off x="1309724" y="2803650"/>
            <a:ext cx="9769093" cy="1752600"/>
          </a:xfrm>
        </p:spPr>
        <p:txBody>
          <a:bodyPr vert="horz" lIns="91440" tIns="45720" rIns="91440" bIns="45720" rtlCol="0" anchor="t">
            <a:normAutofit/>
          </a:bodyPr>
          <a:lstStyle/>
          <a:p>
            <a:r>
              <a:rPr lang="en-US" sz="2800" b="1" i="0" dirty="0">
                <a:solidFill>
                  <a:schemeClr val="bg1"/>
                </a:solidFill>
                <a:effectLst/>
              </a:rPr>
              <a:t>Delayed Symptomatic Subdural Hematoma Following an Initially Normal CT Head</a:t>
            </a:r>
            <a:endParaRPr lang="en-US" sz="2800" dirty="0">
              <a:solidFill>
                <a:schemeClr val="bg1"/>
              </a:solidFill>
            </a:endParaRPr>
          </a:p>
        </p:txBody>
      </p:sp>
    </p:spTree>
    <p:custDataLst>
      <p:tags r:id="rId1"/>
    </p:custDataLst>
    <p:extLst>
      <p:ext uri="{BB962C8B-B14F-4D97-AF65-F5344CB8AC3E}">
        <p14:creationId xmlns:p14="http://schemas.microsoft.com/office/powerpoint/2010/main" val="578291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EFBF"/>
                </a:solidFill>
              </a:rPr>
              <a:t>Background (1)</a:t>
            </a:r>
          </a:p>
        </p:txBody>
      </p:sp>
      <p:sp>
        <p:nvSpPr>
          <p:cNvPr id="3" name="Content Placeholder 2"/>
          <p:cNvSpPr>
            <a:spLocks noGrp="1"/>
          </p:cNvSpPr>
          <p:nvPr>
            <p:ph idx="1"/>
          </p:nvPr>
        </p:nvSpPr>
        <p:spPr>
          <a:xfrm>
            <a:off x="259264" y="1161950"/>
            <a:ext cx="11840372" cy="5432026"/>
          </a:xfrm>
        </p:spPr>
        <p:txBody>
          <a:bodyPr vert="horz" lIns="91440" tIns="45720" rIns="91440" bIns="45720" rtlCol="0" anchor="t">
            <a:noAutofit/>
          </a:bodyPr>
          <a:lstStyle/>
          <a:p>
            <a:pPr>
              <a:lnSpc>
                <a:spcPct val="107000"/>
              </a:lnSpc>
              <a:spcBef>
                <a:spcPts val="0"/>
              </a:spcBef>
            </a:pPr>
            <a:r>
              <a:rPr lang="en-US" sz="2800" dirty="0">
                <a:effectLst/>
                <a:ea typeface="Calibri"/>
                <a:cs typeface="Times New Roman"/>
              </a:rPr>
              <a:t>Initial evaluation for brain injury often includes CT of the head, especially given the ubiquitous presence of CT scanners in most, if not all, acute care centers. </a:t>
            </a:r>
            <a:endParaRPr lang="en-US" sz="2800" dirty="0">
              <a:ea typeface="Calibri"/>
              <a:cs typeface="Times New Roman"/>
            </a:endParaRPr>
          </a:p>
          <a:p>
            <a:pPr lvl="1">
              <a:lnSpc>
                <a:spcPct val="107000"/>
              </a:lnSpc>
              <a:spcBef>
                <a:spcPts val="0"/>
              </a:spcBef>
            </a:pPr>
            <a:r>
              <a:rPr lang="en-US" sz="2400" dirty="0">
                <a:effectLst/>
                <a:ea typeface="Calibri"/>
                <a:cs typeface="Times New Roman"/>
              </a:rPr>
              <a:t>In the setting of mild traumatic brain injury (</a:t>
            </a:r>
            <a:r>
              <a:rPr lang="en-US" sz="2400" err="1">
                <a:effectLst/>
                <a:ea typeface="Calibri"/>
                <a:cs typeface="Times New Roman"/>
              </a:rPr>
              <a:t>mTBI</a:t>
            </a:r>
            <a:r>
              <a:rPr lang="en-US" sz="2400" dirty="0">
                <a:effectLst/>
                <a:ea typeface="Calibri"/>
                <a:cs typeface="Times New Roman"/>
              </a:rPr>
              <a:t>), defined as a Glasgow Coma Scale (GCS) of 13-15, head CT has a sensitivity ranging from 73% to 99%</a:t>
            </a:r>
            <a:r>
              <a:rPr lang="en-US" sz="2400" baseline="30000" dirty="0">
                <a:effectLst/>
                <a:ea typeface="Calibri"/>
                <a:cs typeface="Times New Roman"/>
              </a:rPr>
              <a:t> </a:t>
            </a:r>
            <a:r>
              <a:rPr lang="en-US" sz="2400" dirty="0">
                <a:effectLst/>
                <a:ea typeface="Calibri"/>
                <a:cs typeface="Times New Roman"/>
              </a:rPr>
              <a:t>and a specificity of 4% to 59% for identifying intracranial hemorrhage.</a:t>
            </a:r>
            <a:r>
              <a:rPr lang="en-US" sz="2400" baseline="30000" dirty="0">
                <a:effectLst/>
                <a:ea typeface="Calibri"/>
                <a:cs typeface="Times New Roman"/>
              </a:rPr>
              <a:t>1.2</a:t>
            </a:r>
            <a:r>
              <a:rPr lang="en-US" sz="2400" dirty="0">
                <a:effectLst/>
                <a:ea typeface="Calibri"/>
                <a:cs typeface="Times New Roman"/>
              </a:rPr>
              <a:t> </a:t>
            </a:r>
            <a:endParaRPr lang="en-US" sz="2400"/>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10</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706449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EFBF"/>
                </a:solidFill>
              </a:rPr>
              <a:t>Background (2)</a:t>
            </a:r>
          </a:p>
        </p:txBody>
      </p:sp>
      <p:sp>
        <p:nvSpPr>
          <p:cNvPr id="3" name="Content Placeholder 2"/>
          <p:cNvSpPr>
            <a:spLocks noGrp="1"/>
          </p:cNvSpPr>
          <p:nvPr>
            <p:ph idx="1"/>
          </p:nvPr>
        </p:nvSpPr>
        <p:spPr>
          <a:xfrm>
            <a:off x="259264" y="979070"/>
            <a:ext cx="11840372" cy="5432026"/>
          </a:xfrm>
        </p:spPr>
        <p:txBody>
          <a:bodyPr vert="horz" lIns="91440" tIns="45720" rIns="91440" bIns="45720" rtlCol="0" anchor="t">
            <a:noAutofit/>
          </a:bodyPr>
          <a:lstStyle/>
          <a:p>
            <a:pPr>
              <a:lnSpc>
                <a:spcPct val="107000"/>
              </a:lnSpc>
              <a:spcBef>
                <a:spcPts val="0"/>
              </a:spcBef>
            </a:pPr>
            <a:r>
              <a:rPr lang="en-US" sz="2200" dirty="0">
                <a:effectLst/>
                <a:latin typeface="Arial" panose="020B0604020202020204" pitchFamily="34" charset="0"/>
                <a:ea typeface="Calibri" panose="020F0502020204030204" pitchFamily="34" charset="0"/>
              </a:rPr>
              <a:t>Among patients with </a:t>
            </a:r>
            <a:r>
              <a:rPr lang="en-US" sz="2200" dirty="0" err="1">
                <a:effectLst/>
                <a:latin typeface="Arial" panose="020B0604020202020204" pitchFamily="34" charset="0"/>
                <a:ea typeface="Calibri" panose="020F0502020204030204" pitchFamily="34" charset="0"/>
              </a:rPr>
              <a:t>mTBI</a:t>
            </a:r>
            <a:r>
              <a:rPr lang="en-US" sz="2200" dirty="0">
                <a:effectLst/>
                <a:latin typeface="Arial" panose="020B0604020202020204" pitchFamily="34" charset="0"/>
                <a:ea typeface="Calibri" panose="020F0502020204030204" pitchFamily="34" charset="0"/>
              </a:rPr>
              <a:t> and initial loss of consciousness, amnesia to the event, or witnessed confusion or disorientation, the decision to pursue acute brain imaging may be guided by the Canadian CT Head Rule (CCHR), which recommends head CT if any of the following signs are present: </a:t>
            </a:r>
          </a:p>
          <a:p>
            <a:pPr lvl="1">
              <a:lnSpc>
                <a:spcPct val="107000"/>
              </a:lnSpc>
              <a:spcBef>
                <a:spcPts val="0"/>
              </a:spcBef>
            </a:pPr>
            <a:r>
              <a:rPr lang="en-US" sz="2000" dirty="0">
                <a:effectLst/>
                <a:latin typeface="Arial" panose="020B0604020202020204" pitchFamily="34" charset="0"/>
                <a:ea typeface="Calibri" panose="020F0502020204030204" pitchFamily="34" charset="0"/>
              </a:rPr>
              <a:t>GCS &lt;15 after two hours from injury; </a:t>
            </a:r>
          </a:p>
          <a:p>
            <a:pPr lvl="1">
              <a:lnSpc>
                <a:spcPct val="107000"/>
              </a:lnSpc>
              <a:spcBef>
                <a:spcPts val="0"/>
              </a:spcBef>
            </a:pPr>
            <a:r>
              <a:rPr lang="en-US" sz="2000" dirty="0">
                <a:latin typeface="Arial" panose="020B0604020202020204" pitchFamily="34" charset="0"/>
                <a:ea typeface="Calibri" panose="020F0502020204030204" pitchFamily="34" charset="0"/>
              </a:rPr>
              <a:t>S</a:t>
            </a:r>
            <a:r>
              <a:rPr lang="en-US" sz="2000" dirty="0">
                <a:effectLst/>
                <a:latin typeface="Arial" panose="020B0604020202020204" pitchFamily="34" charset="0"/>
                <a:ea typeface="Calibri" panose="020F0502020204030204" pitchFamily="34" charset="0"/>
              </a:rPr>
              <a:t>uspected open, depressed, or basilar skull fracture; </a:t>
            </a:r>
          </a:p>
          <a:p>
            <a:pPr lvl="1">
              <a:lnSpc>
                <a:spcPct val="107000"/>
              </a:lnSpc>
              <a:spcBef>
                <a:spcPts val="0"/>
              </a:spcBef>
            </a:pPr>
            <a:r>
              <a:rPr lang="en-US" sz="2000" dirty="0">
                <a:latin typeface="Arial" panose="020B0604020202020204" pitchFamily="34" charset="0"/>
                <a:ea typeface="Calibri" panose="020F0502020204030204" pitchFamily="34" charset="0"/>
              </a:rPr>
              <a:t>T</a:t>
            </a:r>
            <a:r>
              <a:rPr lang="en-US" sz="2000" dirty="0">
                <a:effectLst/>
                <a:latin typeface="Arial" panose="020B0604020202020204" pitchFamily="34" charset="0"/>
                <a:ea typeface="Calibri" panose="020F0502020204030204" pitchFamily="34" charset="0"/>
              </a:rPr>
              <a:t>wo or more episodes of vomiting; </a:t>
            </a:r>
          </a:p>
          <a:p>
            <a:pPr lvl="1">
              <a:lnSpc>
                <a:spcPct val="107000"/>
              </a:lnSpc>
              <a:spcBef>
                <a:spcPts val="0"/>
              </a:spcBef>
            </a:pPr>
            <a:r>
              <a:rPr lang="en-US" sz="2000" dirty="0">
                <a:latin typeface="Arial" panose="020B0604020202020204" pitchFamily="34" charset="0"/>
                <a:ea typeface="Calibri" panose="020F0502020204030204" pitchFamily="34" charset="0"/>
              </a:rPr>
              <a:t>A</a:t>
            </a:r>
            <a:r>
              <a:rPr lang="en-US" sz="2000" dirty="0">
                <a:effectLst/>
                <a:latin typeface="Arial" panose="020B0604020202020204" pitchFamily="34" charset="0"/>
                <a:ea typeface="Calibri" panose="020F0502020204030204" pitchFamily="34" charset="0"/>
              </a:rPr>
              <a:t>ge 65 years or older; </a:t>
            </a:r>
          </a:p>
          <a:p>
            <a:pPr lvl="1">
              <a:lnSpc>
                <a:spcPct val="107000"/>
              </a:lnSpc>
              <a:spcBef>
                <a:spcPts val="0"/>
              </a:spcBef>
            </a:pPr>
            <a:r>
              <a:rPr lang="en-US" sz="2000" dirty="0">
                <a:latin typeface="Arial" panose="020B0604020202020204" pitchFamily="34" charset="0"/>
                <a:ea typeface="Calibri" panose="020F0502020204030204" pitchFamily="34" charset="0"/>
              </a:rPr>
              <a:t>A</a:t>
            </a:r>
            <a:r>
              <a:rPr lang="en-US" sz="2000" dirty="0">
                <a:effectLst/>
                <a:latin typeface="Arial" panose="020B0604020202020204" pitchFamily="34" charset="0"/>
                <a:ea typeface="Calibri" panose="020F0502020204030204" pitchFamily="34" charset="0"/>
              </a:rPr>
              <a:t>mnesia for 30 minutes or more before impact; </a:t>
            </a:r>
          </a:p>
          <a:p>
            <a:pPr lvl="1">
              <a:lnSpc>
                <a:spcPct val="107000"/>
              </a:lnSpc>
              <a:spcBef>
                <a:spcPts val="0"/>
              </a:spcBef>
            </a:pPr>
            <a:r>
              <a:rPr lang="en-US" sz="2000" dirty="0">
                <a:latin typeface="Arial" panose="020B0604020202020204" pitchFamily="34" charset="0"/>
                <a:ea typeface="Calibri" panose="020F0502020204030204" pitchFamily="34" charset="0"/>
              </a:rPr>
              <a:t>D</a:t>
            </a:r>
            <a:r>
              <a:rPr lang="en-US" sz="2000" dirty="0">
                <a:effectLst/>
                <a:latin typeface="Arial" panose="020B0604020202020204" pitchFamily="34" charset="0"/>
                <a:ea typeface="Calibri" panose="020F0502020204030204" pitchFamily="34" charset="0"/>
              </a:rPr>
              <a:t>angerous mechanism (i.e., pedestrian struck by motor vehicle, occupant ejected from motor vehicle, or fall from &gt;3 feet or down &gt;5 stairs).</a:t>
            </a:r>
            <a:r>
              <a:rPr lang="en-US" sz="2000" baseline="30000" dirty="0">
                <a:effectLst/>
                <a:latin typeface="Arial" panose="020B0604020202020204" pitchFamily="34" charset="0"/>
                <a:ea typeface="Calibri" panose="020F0502020204030204" pitchFamily="34" charset="0"/>
              </a:rPr>
              <a:t>3</a:t>
            </a:r>
            <a:r>
              <a:rPr lang="en-US" sz="2000" dirty="0">
                <a:effectLst/>
                <a:latin typeface="Arial" panose="020B0604020202020204" pitchFamily="34" charset="0"/>
                <a:ea typeface="Calibri" panose="020F0502020204030204" pitchFamily="34" charset="0"/>
              </a:rPr>
              <a:t> </a:t>
            </a:r>
          </a:p>
          <a:p>
            <a:pPr>
              <a:lnSpc>
                <a:spcPct val="107000"/>
              </a:lnSpc>
              <a:spcBef>
                <a:spcPts val="0"/>
              </a:spcBef>
            </a:pPr>
            <a:r>
              <a:rPr lang="en-US" sz="2200" dirty="0">
                <a:effectLst/>
                <a:latin typeface="Arial" panose="020B0604020202020204" pitchFamily="34" charset="0"/>
                <a:ea typeface="Calibri" panose="020F0502020204030204" pitchFamily="34" charset="0"/>
              </a:rPr>
              <a:t>When performed properly, the CCHR has 100% sensitivity for patients requiring neurosurgical intervention and those with clinically important brain injury.</a:t>
            </a:r>
            <a:r>
              <a:rPr lang="en-US" sz="2200" baseline="30000" dirty="0">
                <a:effectLst/>
                <a:latin typeface="Arial" panose="020B0604020202020204" pitchFamily="34" charset="0"/>
                <a:ea typeface="Calibri" panose="020F0502020204030204" pitchFamily="34" charset="0"/>
              </a:rPr>
              <a:t>3</a:t>
            </a:r>
            <a:r>
              <a:rPr lang="en-US" sz="2200" dirty="0">
                <a:effectLst/>
                <a:latin typeface="Arial" panose="020B0604020202020204" pitchFamily="34" charset="0"/>
                <a:ea typeface="Calibri" panose="020F0502020204030204" pitchFamily="34" charset="0"/>
              </a:rPr>
              <a:t> </a:t>
            </a:r>
          </a:p>
          <a:p>
            <a:pPr>
              <a:lnSpc>
                <a:spcPct val="107000"/>
              </a:lnSpc>
              <a:spcBef>
                <a:spcPts val="0"/>
              </a:spcBef>
            </a:pPr>
            <a:r>
              <a:rPr lang="en-US" sz="2200" dirty="0">
                <a:effectLst/>
                <a:latin typeface="Arial" panose="020B0604020202020204" pitchFamily="34" charset="0"/>
                <a:ea typeface="Calibri" panose="020F0502020204030204" pitchFamily="34" charset="0"/>
              </a:rPr>
              <a:t>A similar decision rule has been developed and validated for children who present with GCS of 14-15 after blunt head trauma.</a:t>
            </a:r>
            <a:r>
              <a:rPr lang="en-US" sz="2200" baseline="30000" dirty="0">
                <a:effectLst/>
                <a:latin typeface="Arial" panose="020B0604020202020204" pitchFamily="34" charset="0"/>
                <a:ea typeface="Calibri" panose="020F0502020204030204" pitchFamily="34" charset="0"/>
              </a:rPr>
              <a:t>4,5</a:t>
            </a:r>
            <a:r>
              <a:rPr lang="en-US" sz="2200" dirty="0">
                <a:effectLst/>
                <a:latin typeface="Arial" panose="020B0604020202020204" pitchFamily="34" charset="0"/>
                <a:ea typeface="Calibri" panose="020F0502020204030204" pitchFamily="34" charset="0"/>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11</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2582335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EFBF"/>
                </a:solidFill>
              </a:rPr>
              <a:t>Background (3)</a:t>
            </a:r>
          </a:p>
        </p:txBody>
      </p:sp>
      <p:sp>
        <p:nvSpPr>
          <p:cNvPr id="3" name="Content Placeholder 2"/>
          <p:cNvSpPr>
            <a:spLocks noGrp="1"/>
          </p:cNvSpPr>
          <p:nvPr>
            <p:ph idx="1"/>
          </p:nvPr>
        </p:nvSpPr>
        <p:spPr>
          <a:xfrm>
            <a:off x="259264" y="979070"/>
            <a:ext cx="11840372" cy="543202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In this case, the patient did not present immediately after his injury, but if he had, the ED team would likely have interpreted sledding head-first into a tree without a helmet as a mechanism of similar danger as ejection from a motor vehicle.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However, another widely used decision rule for blunt head trauma (with or without neurologic abnormalities at presentation) does not consider the mechanism of injury, focusing only on findings absent in this case: </a:t>
            </a:r>
          </a:p>
          <a:p>
            <a:pPr lvl="1">
              <a:lnSpc>
                <a:spcPct val="107000"/>
              </a:lnSpc>
              <a:spcBef>
                <a:spcPts val="0"/>
              </a:spcBef>
            </a:pPr>
            <a:r>
              <a:rPr lang="en-US" sz="2000" dirty="0">
                <a:latin typeface="Arial" panose="020B0604020202020204" pitchFamily="34" charset="0"/>
                <a:ea typeface="Calibri" panose="020F0502020204030204" pitchFamily="34" charset="0"/>
                <a:cs typeface="Times New Roman" panose="02020603050405020304" pitchFamily="18" charset="0"/>
              </a:rPr>
              <a:t>S</a:t>
            </a:r>
            <a:r>
              <a:rPr lang="en-US" sz="2000" dirty="0">
                <a:effectLst/>
                <a:latin typeface="Arial" panose="020B0604020202020204" pitchFamily="34" charset="0"/>
                <a:ea typeface="Calibri" panose="020F0502020204030204" pitchFamily="34" charset="0"/>
                <a:cs typeface="Times New Roman" panose="02020603050405020304" pitchFamily="18" charset="0"/>
              </a:rPr>
              <a:t>uspected skull fracture; </a:t>
            </a:r>
          </a:p>
          <a:p>
            <a:pPr lvl="1">
              <a:lnSpc>
                <a:spcPct val="107000"/>
              </a:lnSpc>
              <a:spcBef>
                <a:spcPts val="0"/>
              </a:spcBef>
            </a:pPr>
            <a:r>
              <a:rPr lang="en-US" sz="2000" dirty="0">
                <a:latin typeface="Arial" panose="020B0604020202020204" pitchFamily="34" charset="0"/>
                <a:ea typeface="Calibri" panose="020F0502020204030204" pitchFamily="34" charset="0"/>
                <a:cs typeface="Times New Roman" panose="02020603050405020304" pitchFamily="18" charset="0"/>
              </a:rPr>
              <a:t>S</a:t>
            </a:r>
            <a:r>
              <a:rPr lang="en-US" sz="2000" dirty="0">
                <a:effectLst/>
                <a:latin typeface="Arial" panose="020B0604020202020204" pitchFamily="34" charset="0"/>
                <a:ea typeface="Calibri" panose="020F0502020204030204" pitchFamily="34" charset="0"/>
                <a:cs typeface="Times New Roman" panose="02020603050405020304" pitchFamily="18" charset="0"/>
              </a:rPr>
              <a:t>calp hematoma; </a:t>
            </a:r>
          </a:p>
          <a:p>
            <a:pPr lvl="1">
              <a:lnSpc>
                <a:spcPct val="107000"/>
              </a:lnSpc>
              <a:spcBef>
                <a:spcPts val="0"/>
              </a:spcBef>
            </a:pPr>
            <a:r>
              <a:rPr lang="en-US" sz="2000" dirty="0">
                <a:latin typeface="Arial" panose="020B0604020202020204" pitchFamily="34" charset="0"/>
                <a:ea typeface="Calibri" panose="020F0502020204030204" pitchFamily="34" charset="0"/>
                <a:cs typeface="Times New Roman" panose="02020603050405020304" pitchFamily="18" charset="0"/>
              </a:rPr>
              <a:t>A</a:t>
            </a:r>
            <a:r>
              <a:rPr lang="en-US" sz="2000" dirty="0">
                <a:effectLst/>
                <a:latin typeface="Arial" panose="020B0604020202020204" pitchFamily="34" charset="0"/>
                <a:ea typeface="Calibri" panose="020F0502020204030204" pitchFamily="34" charset="0"/>
                <a:cs typeface="Times New Roman" panose="02020603050405020304" pitchFamily="18" charset="0"/>
              </a:rPr>
              <a:t>ny neurologic deficit; GCS &lt; 15; </a:t>
            </a:r>
          </a:p>
          <a:p>
            <a:pPr lvl="1">
              <a:lnSpc>
                <a:spcPct val="107000"/>
              </a:lnSpc>
              <a:spcBef>
                <a:spcPts val="0"/>
              </a:spcBef>
            </a:pPr>
            <a:r>
              <a:rPr lang="en-US" sz="2000" dirty="0">
                <a:latin typeface="Arial" panose="020B0604020202020204" pitchFamily="34" charset="0"/>
                <a:ea typeface="Calibri" panose="020F0502020204030204" pitchFamily="34" charset="0"/>
                <a:cs typeface="Times New Roman" panose="02020603050405020304" pitchFamily="18" charset="0"/>
              </a:rPr>
              <a:t>A</a:t>
            </a:r>
            <a:r>
              <a:rPr lang="en-US" sz="2000" dirty="0">
                <a:effectLst/>
                <a:latin typeface="Arial" panose="020B0604020202020204" pitchFamily="34" charset="0"/>
                <a:ea typeface="Calibri" panose="020F0502020204030204" pitchFamily="34" charset="0"/>
                <a:cs typeface="Times New Roman" panose="02020603050405020304" pitchFamily="18" charset="0"/>
              </a:rPr>
              <a:t>bnormal behavior; coagulopathy; </a:t>
            </a:r>
          </a:p>
          <a:p>
            <a:pPr lvl="1">
              <a:lnSpc>
                <a:spcPct val="107000"/>
              </a:lnSpc>
              <a:spcBef>
                <a:spcPts val="0"/>
              </a:spcBef>
            </a:pPr>
            <a:r>
              <a:rPr lang="en-US" sz="2000" dirty="0">
                <a:latin typeface="Arial" panose="020B0604020202020204" pitchFamily="34" charset="0"/>
                <a:ea typeface="Calibri" panose="020F0502020204030204" pitchFamily="34" charset="0"/>
                <a:cs typeface="Times New Roman" panose="02020603050405020304" pitchFamily="18" charset="0"/>
              </a:rPr>
              <a:t>P</a:t>
            </a:r>
            <a:r>
              <a:rPr lang="en-US" sz="2000" dirty="0">
                <a:effectLst/>
                <a:latin typeface="Arial" panose="020B0604020202020204" pitchFamily="34" charset="0"/>
                <a:ea typeface="Calibri" panose="020F0502020204030204" pitchFamily="34" charset="0"/>
                <a:cs typeface="Times New Roman" panose="02020603050405020304" pitchFamily="18" charset="0"/>
              </a:rPr>
              <a:t>ersistent vomiting; </a:t>
            </a:r>
          </a:p>
          <a:p>
            <a:pPr lvl="1">
              <a:lnSpc>
                <a:spcPct val="107000"/>
              </a:lnSpc>
              <a:spcBef>
                <a:spcPts val="0"/>
              </a:spcBef>
            </a:pPr>
            <a:r>
              <a:rPr lang="en-US" sz="2000" dirty="0">
                <a:latin typeface="Arial" panose="020B0604020202020204" pitchFamily="34" charset="0"/>
                <a:ea typeface="Calibri" panose="020F0502020204030204" pitchFamily="34" charset="0"/>
                <a:cs typeface="Times New Roman" panose="02020603050405020304" pitchFamily="18" charset="0"/>
              </a:rPr>
              <a:t>A</a:t>
            </a:r>
            <a:r>
              <a:rPr lang="en-US" sz="2000" dirty="0">
                <a:effectLst/>
                <a:latin typeface="Arial" panose="020B0604020202020204" pitchFamily="34" charset="0"/>
                <a:ea typeface="Calibri" panose="020F0502020204030204" pitchFamily="34" charset="0"/>
                <a:cs typeface="Times New Roman" panose="02020603050405020304" pitchFamily="18" charset="0"/>
              </a:rPr>
              <a:t>ge 65 years or older.</a:t>
            </a:r>
            <a:r>
              <a:rPr lang="en-US" sz="2000" baseline="30000" dirty="0">
                <a:effectLst/>
                <a:latin typeface="Arial" panose="020B0604020202020204" pitchFamily="34" charset="0"/>
                <a:ea typeface="Calibri" panose="020F0502020204030204" pitchFamily="34" charset="0"/>
                <a:cs typeface="Times New Roman" panose="02020603050405020304" pitchFamily="18" charset="0"/>
              </a:rPr>
              <a:t>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12</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036873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EFBF"/>
                </a:solidFill>
              </a:rPr>
              <a:t>Background (4)</a:t>
            </a:r>
          </a:p>
        </p:txBody>
      </p:sp>
      <p:sp>
        <p:nvSpPr>
          <p:cNvPr id="3" name="Content Placeholder 2"/>
          <p:cNvSpPr>
            <a:spLocks noGrp="1"/>
          </p:cNvSpPr>
          <p:nvPr>
            <p:ph idx="1"/>
          </p:nvPr>
        </p:nvSpPr>
        <p:spPr>
          <a:xfrm>
            <a:off x="259264" y="979070"/>
            <a:ext cx="11840372" cy="5432026"/>
          </a:xfrm>
        </p:spPr>
        <p:txBody>
          <a:bodyPr vert="horz" lIns="91440" tIns="45720" rIns="91440" bIns="45720" rtlCol="0" anchor="t">
            <a:noAutofit/>
          </a:bodyPr>
          <a:lstStyle/>
          <a:p>
            <a:pPr>
              <a:lnSpc>
                <a:spcPct val="107000"/>
              </a:lnSpc>
              <a:spcBef>
                <a:spcPts val="0"/>
              </a:spcBef>
            </a:pPr>
            <a:r>
              <a:rPr lang="en-US" sz="2600" dirty="0">
                <a:effectLst/>
                <a:ea typeface="Calibri"/>
                <a:cs typeface="Times New Roman"/>
              </a:rPr>
              <a:t>While clear guidelines suggest when to image patients with acute </a:t>
            </a:r>
            <a:r>
              <a:rPr lang="en-US" sz="2600" dirty="0" err="1">
                <a:effectLst/>
                <a:ea typeface="Calibri"/>
                <a:cs typeface="Times New Roman"/>
              </a:rPr>
              <a:t>mTBI</a:t>
            </a:r>
            <a:r>
              <a:rPr lang="en-US" sz="2600" dirty="0">
                <a:effectLst/>
                <a:ea typeface="Calibri"/>
                <a:cs typeface="Times New Roman"/>
              </a:rPr>
              <a:t>, no such guidelines exist regarding indications for repeat imaging, even in those patients with intracranial hemorrhage or high-risk features. </a:t>
            </a:r>
          </a:p>
          <a:p>
            <a:pPr>
              <a:lnSpc>
                <a:spcPct val="107000"/>
              </a:lnSpc>
              <a:spcBef>
                <a:spcPts val="0"/>
              </a:spcBef>
            </a:pPr>
            <a:r>
              <a:rPr lang="en-US" sz="2600" dirty="0">
                <a:effectLst/>
                <a:ea typeface="Calibri"/>
                <a:cs typeface="Times New Roman"/>
              </a:rPr>
              <a:t>In case series, patients who present with an initial head CT showing intracranial hemorrhage after </a:t>
            </a:r>
            <a:r>
              <a:rPr lang="en-US" sz="2600" dirty="0" err="1">
                <a:effectLst/>
                <a:ea typeface="Calibri"/>
                <a:cs typeface="Times New Roman"/>
              </a:rPr>
              <a:t>mTBI</a:t>
            </a:r>
            <a:r>
              <a:rPr lang="en-US" sz="2600" dirty="0">
                <a:effectLst/>
                <a:ea typeface="Calibri"/>
                <a:cs typeface="Times New Roman"/>
              </a:rPr>
              <a:t> </a:t>
            </a:r>
            <a:r>
              <a:rPr lang="en-US" sz="2600" i="1" dirty="0">
                <a:effectLst/>
                <a:ea typeface="Calibri"/>
                <a:cs typeface="Times New Roman"/>
              </a:rPr>
              <a:t>and who do not</a:t>
            </a:r>
            <a:r>
              <a:rPr lang="en-US" sz="2600" dirty="0">
                <a:effectLst/>
                <a:ea typeface="Calibri"/>
                <a:cs typeface="Times New Roman"/>
              </a:rPr>
              <a:t> decompensate neurologically rarely develop meaningful hemorrhagic expansion requiring neurosurgical intervention.</a:t>
            </a:r>
            <a:r>
              <a:rPr lang="en-US" sz="2600" baseline="30000" dirty="0">
                <a:effectLst/>
                <a:ea typeface="Calibri"/>
                <a:cs typeface="Times New Roman"/>
              </a:rPr>
              <a:t>7-9</a:t>
            </a:r>
            <a:r>
              <a:rPr lang="en-US" sz="2600" dirty="0">
                <a:effectLst/>
                <a:ea typeface="Calibri"/>
                <a:cs typeface="Times New Roman"/>
              </a:rPr>
              <a:t> </a:t>
            </a:r>
          </a:p>
          <a:p>
            <a:pPr>
              <a:lnSpc>
                <a:spcPct val="107000"/>
              </a:lnSpc>
              <a:spcBef>
                <a:spcPts val="0"/>
              </a:spcBef>
            </a:pPr>
            <a:r>
              <a:rPr lang="en-US" sz="2600" dirty="0">
                <a:effectLst/>
                <a:ea typeface="Calibri"/>
                <a:cs typeface="Times New Roman"/>
              </a:rPr>
              <a:t>Based on these series, routine repeat imaging in neurologically stable patients with </a:t>
            </a:r>
            <a:r>
              <a:rPr lang="en-US" sz="2600" dirty="0" err="1">
                <a:effectLst/>
                <a:ea typeface="Calibri"/>
                <a:cs typeface="Times New Roman"/>
              </a:rPr>
              <a:t>mTBI</a:t>
            </a:r>
            <a:r>
              <a:rPr lang="en-US" sz="2600" dirty="0">
                <a:effectLst/>
                <a:ea typeface="Calibri"/>
                <a:cs typeface="Times New Roman"/>
              </a:rPr>
              <a:t> may not be necessary and may represent a cost-saving opportunity.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09669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EFBF"/>
                </a:solidFill>
              </a:rPr>
              <a:t>Background (5)</a:t>
            </a:r>
          </a:p>
        </p:txBody>
      </p:sp>
      <p:sp>
        <p:nvSpPr>
          <p:cNvPr id="3" name="Content Placeholder 2"/>
          <p:cNvSpPr>
            <a:spLocks noGrp="1"/>
          </p:cNvSpPr>
          <p:nvPr>
            <p:ph idx="1"/>
          </p:nvPr>
        </p:nvSpPr>
        <p:spPr>
          <a:xfrm>
            <a:off x="259264" y="979070"/>
            <a:ext cx="11840372" cy="543202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Repeat imaging in patients with initial negative head imaging is even more controversial. </a:t>
            </a:r>
          </a:p>
          <a:p>
            <a:pPr lvl="1">
              <a:lnSpc>
                <a:spcPct val="107000"/>
              </a:lnSpc>
              <a:spcBef>
                <a:spcPts val="0"/>
              </a:spcBef>
            </a:pPr>
            <a:r>
              <a:rPr lang="en-US" sz="2000" dirty="0">
                <a:effectLst/>
                <a:ea typeface="Calibri"/>
                <a:cs typeface="Times New Roman"/>
              </a:rPr>
              <a:t>The published data have largely been limited to case series of elderly patients on antiplatelet or anticoagulation therapy, a population felt to be a high-risk for hemorrhagic conversion (i.e</a:t>
            </a:r>
            <a:r>
              <a:rPr lang="en-US" sz="2000" dirty="0">
                <a:ea typeface="Calibri"/>
                <a:cs typeface="Times New Roman"/>
              </a:rPr>
              <a:t>.,</a:t>
            </a:r>
            <a:r>
              <a:rPr lang="en-US" sz="2000" dirty="0">
                <a:effectLst/>
                <a:ea typeface="Calibri"/>
                <a:cs typeface="Times New Roman"/>
              </a:rPr>
              <a:t> developing an intracranial hemorrhage after an initially negative CT head) and expansion. </a:t>
            </a:r>
          </a:p>
          <a:p>
            <a:pPr lvl="1">
              <a:lnSpc>
                <a:spcPct val="107000"/>
              </a:lnSpc>
              <a:spcBef>
                <a:spcPts val="0"/>
              </a:spcBef>
            </a:pPr>
            <a:r>
              <a:rPr lang="en-US" sz="2000" dirty="0">
                <a:effectLst/>
                <a:ea typeface="Calibri"/>
                <a:cs typeface="Times New Roman"/>
              </a:rPr>
              <a:t>Borst and colleagues</a:t>
            </a:r>
            <a:r>
              <a:rPr lang="en-US" sz="2000" baseline="30000" dirty="0">
                <a:effectLst/>
                <a:ea typeface="Calibri"/>
                <a:cs typeface="Times New Roman"/>
              </a:rPr>
              <a:t>10 </a:t>
            </a:r>
            <a:r>
              <a:rPr lang="en-US" sz="2000" dirty="0">
                <a:effectLst/>
                <a:ea typeface="Calibri"/>
                <a:cs typeface="Times New Roman"/>
              </a:rPr>
              <a:t>reported that 0.9% of 1377 patients developed intracranial hemorrhage on subsequent imaging, but none of these events was associated with neurological deterioration or neurosurgical intervention. </a:t>
            </a:r>
          </a:p>
          <a:p>
            <a:pPr lvl="1">
              <a:lnSpc>
                <a:spcPct val="107000"/>
              </a:lnSpc>
              <a:spcBef>
                <a:spcPts val="0"/>
              </a:spcBef>
            </a:pPr>
            <a:r>
              <a:rPr lang="en-US" sz="2000" dirty="0">
                <a:effectLst/>
                <a:ea typeface="Calibri"/>
                <a:cs typeface="Times New Roman"/>
              </a:rPr>
              <a:t>Similarly, Flaherty and colleagues reported similar rates of hemorrhagic conversion after an initial normal head CT among patients not taking (0.7%) versus those taking </a:t>
            </a:r>
            <a:r>
              <a:rPr lang="en-US" sz="2000" dirty="0" err="1">
                <a:effectLst/>
                <a:ea typeface="Calibri"/>
                <a:cs typeface="Times New Roman"/>
              </a:rPr>
              <a:t>antithrombotics</a:t>
            </a:r>
            <a:r>
              <a:rPr lang="en-US" sz="2000" dirty="0">
                <a:effectLst/>
                <a:ea typeface="Calibri"/>
                <a:cs typeface="Times New Roman"/>
              </a:rPr>
              <a:t> (0.6%).</a:t>
            </a:r>
            <a:r>
              <a:rPr lang="en-US" sz="2000" baseline="30000" dirty="0">
                <a:effectLst/>
                <a:ea typeface="Calibri"/>
                <a:cs typeface="Times New Roman"/>
              </a:rPr>
              <a:t>11</a:t>
            </a:r>
            <a:r>
              <a:rPr lang="en-US" sz="2000" dirty="0">
                <a:effectLst/>
                <a:ea typeface="Calibri"/>
                <a:cs typeface="Times New Roman"/>
              </a:rPr>
              <a:t> </a:t>
            </a:r>
          </a:p>
          <a:p>
            <a:pPr lvl="1">
              <a:lnSpc>
                <a:spcPct val="107000"/>
              </a:lnSpc>
              <a:spcBef>
                <a:spcPts val="0"/>
              </a:spcBef>
            </a:pPr>
            <a:r>
              <a:rPr lang="en-US" sz="2000" dirty="0">
                <a:effectLst/>
                <a:latin typeface="Arial" panose="020B0604020202020204" pitchFamily="34" charset="0"/>
                <a:ea typeface="Calibri" panose="020F0502020204030204" pitchFamily="34" charset="0"/>
                <a:cs typeface="Times New Roman" panose="02020603050405020304" pitchFamily="18" charset="0"/>
              </a:rPr>
              <a:t>Mourad and colleagues</a:t>
            </a:r>
            <a:r>
              <a:rPr lang="en-US" sz="2000" baseline="30000" dirty="0">
                <a:effectLst/>
                <a:latin typeface="Arial" panose="020B0604020202020204" pitchFamily="34" charset="0"/>
                <a:ea typeface="Calibri" panose="020F0502020204030204" pitchFamily="34" charset="0"/>
                <a:cs typeface="Times New Roman" panose="02020603050405020304" pitchFamily="18" charset="0"/>
              </a:rPr>
              <a:t> </a:t>
            </a:r>
            <a:r>
              <a:rPr lang="en-US" sz="2000" dirty="0">
                <a:effectLst/>
                <a:latin typeface="Arial" panose="020B0604020202020204" pitchFamily="34" charset="0"/>
                <a:ea typeface="Calibri" panose="020F0502020204030204" pitchFamily="34" charset="0"/>
                <a:cs typeface="Times New Roman" panose="02020603050405020304" pitchFamily="18" charset="0"/>
              </a:rPr>
              <a:t>described 0.5% risk of hemorrhagic conversion within 24 hours among elderly patients taking direct oral anticoagulants.</a:t>
            </a:r>
            <a:r>
              <a:rPr lang="en-US" sz="2000" baseline="30000" dirty="0">
                <a:effectLst/>
                <a:latin typeface="Arial" panose="020B0604020202020204" pitchFamily="34" charset="0"/>
                <a:ea typeface="Calibri" panose="020F0502020204030204" pitchFamily="34" charset="0"/>
                <a:cs typeface="Times New Roman" panose="02020603050405020304" pitchFamily="18" charset="0"/>
              </a:rPr>
              <a:t>12</a:t>
            </a:r>
            <a:r>
              <a:rPr lang="en-US" sz="2000" dirty="0">
                <a:effectLst/>
                <a:latin typeface="Arial" panose="020B0604020202020204" pitchFamily="34" charset="0"/>
                <a:ea typeface="Calibri" panose="020F0502020204030204" pitchFamily="34" charset="0"/>
                <a:cs typeface="Times New Roman" panose="02020603050405020304" pitchFamily="18" charset="0"/>
              </a:rPr>
              <a:t> </a:t>
            </a:r>
          </a:p>
          <a:p>
            <a:pPr lvl="1">
              <a:lnSpc>
                <a:spcPct val="107000"/>
              </a:lnSpc>
              <a:spcBef>
                <a:spcPts val="0"/>
              </a:spcBef>
            </a:pPr>
            <a:r>
              <a:rPr lang="en-US" sz="2000" dirty="0">
                <a:effectLst/>
                <a:latin typeface="Arial" panose="020B0604020202020204" pitchFamily="34" charset="0"/>
                <a:ea typeface="Calibri" panose="020F0502020204030204" pitchFamily="34" charset="0"/>
                <a:cs typeface="Times New Roman" panose="02020603050405020304" pitchFamily="18" charset="0"/>
              </a:rPr>
              <a:t>While these conversion rates are low, early identification may be important in patients taking antiplatelet and anticoagulation medications, as persistent antithrombotic use is a risk factor for delayed hemorrhagic expansion that may contribute to neurological deterioration.</a:t>
            </a:r>
            <a:r>
              <a:rPr lang="en-US" sz="2000" baseline="30000" dirty="0">
                <a:effectLst/>
                <a:latin typeface="Arial" panose="020B0604020202020204" pitchFamily="34" charset="0"/>
                <a:ea typeface="Calibri" panose="020F0502020204030204" pitchFamily="34" charset="0"/>
                <a:cs typeface="Times New Roman" panose="02020603050405020304" pitchFamily="18" charset="0"/>
              </a:rPr>
              <a:t>13,14</a:t>
            </a:r>
            <a:r>
              <a:rPr lang="en-US" sz="2000" dirty="0">
                <a:effectLst/>
                <a:latin typeface="Arial" panose="020B0604020202020204" pitchFamily="34" charset="0"/>
                <a:ea typeface="Calibri" panose="020F0502020204030204" pitchFamily="34" charset="0"/>
                <a:cs typeface="Times New Roman" panose="02020603050405020304" pitchFamily="18"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14</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4248200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Delayed Acute Subdural Hematoma</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15</a:t>
            </a:fld>
            <a:endParaRPr lang="en-US"/>
          </a:p>
        </p:txBody>
      </p:sp>
    </p:spTree>
    <p:custDataLst>
      <p:tags r:id="rId1"/>
    </p:custDataLst>
    <p:extLst>
      <p:ext uri="{BB962C8B-B14F-4D97-AF65-F5344CB8AC3E}">
        <p14:creationId xmlns:p14="http://schemas.microsoft.com/office/powerpoint/2010/main" val="580635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Delayed Acute Subdural Hematoma (1)</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spcBef>
                <a:spcPts val="0"/>
              </a:spcBef>
            </a:pPr>
            <a:r>
              <a:rPr lang="en-US" sz="2400" dirty="0">
                <a:effectLst/>
                <a:ea typeface="Calibri"/>
              </a:rPr>
              <a:t>Despite the very low risk in these case series, symptomatic subdural hematomas have been reported to occur after initially negative head CTs, as in the patient described in this report. </a:t>
            </a:r>
          </a:p>
          <a:p>
            <a:pPr>
              <a:spcBef>
                <a:spcPts val="0"/>
              </a:spcBef>
            </a:pPr>
            <a:r>
              <a:rPr lang="en-US" sz="2400" dirty="0">
                <a:effectLst/>
                <a:ea typeface="Calibri"/>
              </a:rPr>
              <a:t>This process has been termed </a:t>
            </a:r>
            <a:r>
              <a:rPr lang="en-US" sz="2400" b="1" dirty="0">
                <a:effectLst/>
                <a:ea typeface="Calibri"/>
              </a:rPr>
              <a:t>delayed acute subdural hematoma (DASH).</a:t>
            </a:r>
            <a:r>
              <a:rPr lang="en-US" sz="2400" baseline="30000" dirty="0">
                <a:effectLst/>
                <a:ea typeface="Calibri"/>
              </a:rPr>
              <a:t>15-22</a:t>
            </a:r>
            <a:r>
              <a:rPr lang="en-US" sz="2400" dirty="0">
                <a:effectLst/>
                <a:ea typeface="Calibri"/>
              </a:rPr>
              <a:t> </a:t>
            </a:r>
          </a:p>
          <a:p>
            <a:pPr lvl="1">
              <a:spcBef>
                <a:spcPts val="0"/>
              </a:spcBef>
            </a:pPr>
            <a:r>
              <a:rPr lang="en-US" sz="2400" dirty="0">
                <a:effectLst/>
                <a:ea typeface="Calibri"/>
              </a:rPr>
              <a:t>The pathophysiology of DASH is not well understood, but it is largely seen in elderly patients who are taking antiplatelet and anticoagulant medications. </a:t>
            </a:r>
          </a:p>
          <a:p>
            <a:pPr lvl="1">
              <a:spcBef>
                <a:spcPts val="0"/>
              </a:spcBef>
            </a:pPr>
            <a:r>
              <a:rPr lang="en-US" sz="2400" dirty="0">
                <a:effectLst/>
                <a:ea typeface="Calibri"/>
              </a:rPr>
              <a:t>Neurological deterioration occurs over days to weeks. </a:t>
            </a:r>
          </a:p>
          <a:p>
            <a:pPr lvl="1">
              <a:spcBef>
                <a:spcPts val="0"/>
              </a:spcBef>
            </a:pPr>
            <a:r>
              <a:rPr lang="en-US" sz="2400" dirty="0">
                <a:effectLst/>
                <a:ea typeface="Calibri"/>
              </a:rPr>
              <a:t>Classically, acute subdural hematoma has been attributed to rupture of bridging veins across the dura, with elderly patients more susceptible due to brain atrophy.</a:t>
            </a:r>
            <a:r>
              <a:rPr lang="en-US" sz="2400" baseline="30000" dirty="0">
                <a:effectLst/>
                <a:ea typeface="Calibri"/>
              </a:rPr>
              <a:t>23,24</a:t>
            </a:r>
            <a:r>
              <a:rPr lang="en-US" sz="2400" dirty="0">
                <a:effectLst/>
                <a:ea typeface="Calibri"/>
              </a:rPr>
              <a:t> </a:t>
            </a:r>
            <a:endParaRPr lang="en-US" sz="2400">
              <a:ea typeface="Calibri"/>
              <a:cs typeface="Times New Roman"/>
            </a:endParaRPr>
          </a:p>
          <a:p>
            <a:pPr lvl="1">
              <a:spcBef>
                <a:spcPts val="0"/>
              </a:spcBef>
            </a:pPr>
            <a:r>
              <a:rPr lang="en-US" sz="2400" dirty="0">
                <a:effectLst/>
                <a:ea typeface="Calibri"/>
              </a:rPr>
              <a:t>However, other hypotheses have been proposed, including osmotic gradients, angiogenesis, and chronic inflammation.</a:t>
            </a:r>
            <a:r>
              <a:rPr lang="en-US" sz="2400" baseline="30000" dirty="0">
                <a:effectLst/>
                <a:ea typeface="Calibri"/>
              </a:rPr>
              <a:t>23,24</a:t>
            </a:r>
            <a:r>
              <a:rPr lang="en-US" sz="2400" dirty="0">
                <a:effectLst/>
                <a:ea typeface="Calibri"/>
              </a:rPr>
              <a:t> </a:t>
            </a:r>
            <a:endParaRPr lang="en-US" sz="2400">
              <a:effectLst/>
              <a:ea typeface="Calibri"/>
              <a:cs typeface="Times New Roman"/>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4853568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Delayed Acute Subdural Hematoma (2)</a:t>
            </a:r>
            <a:endParaRPr lang="en-US" dirty="0">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An intriguing hypothesis regarding the development of DASH is its apparent association with subdural hygromas or effusions, which are often overlooked or considered normal findings on initial head CT reports.</a:t>
            </a:r>
            <a:r>
              <a:rPr lang="en-US" sz="2400" baseline="30000" dirty="0">
                <a:effectLst/>
                <a:latin typeface="Arial" panose="020B0604020202020204" pitchFamily="34" charset="0"/>
                <a:ea typeface="Calibri" panose="020F0502020204030204" pitchFamily="34" charset="0"/>
                <a:cs typeface="Times New Roman" panose="02020603050405020304" pitchFamily="18" charset="0"/>
              </a:rPr>
              <a:t>17,21</a:t>
            </a:r>
            <a:r>
              <a:rPr lang="en-US" sz="2400" dirty="0">
                <a:effectLst/>
                <a:latin typeface="Arial" panose="020B0604020202020204" pitchFamily="34" charset="0"/>
                <a:ea typeface="Calibri" panose="020F0502020204030204" pitchFamily="34" charset="0"/>
                <a:cs typeface="Times New Roman" panose="02020603050405020304" pitchFamily="18" charset="0"/>
              </a:rPr>
              <a:t>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Subdural hygromas are collections of clear cerebrospinal fluid under the dura mater of the brain and are more likely to be seen in the elderly population, given the presence of atrophy. </a:t>
            </a:r>
          </a:p>
          <a:p>
            <a:pPr lvl="1">
              <a:lnSpc>
                <a:spcPct val="107000"/>
              </a:lnSpc>
              <a:spcBef>
                <a:spcPts val="0"/>
              </a:spcBef>
            </a:pPr>
            <a:r>
              <a:rPr lang="en-US" sz="2000" dirty="0">
                <a:effectLst/>
                <a:latin typeface="Arial" panose="020B0604020202020204" pitchFamily="34" charset="0"/>
                <a:ea typeface="Calibri" panose="020F0502020204030204" pitchFamily="34" charset="0"/>
                <a:cs typeface="Times New Roman" panose="02020603050405020304" pitchFamily="18" charset="0"/>
              </a:rPr>
              <a:t>Olivero and colleagues</a:t>
            </a:r>
            <a:r>
              <a:rPr lang="en-US" sz="2000" baseline="30000" dirty="0">
                <a:effectLst/>
                <a:latin typeface="Arial" panose="020B0604020202020204" pitchFamily="34" charset="0"/>
                <a:ea typeface="Calibri" panose="020F0502020204030204" pitchFamily="34" charset="0"/>
                <a:cs typeface="Times New Roman" panose="02020603050405020304" pitchFamily="18" charset="0"/>
              </a:rPr>
              <a:t> </a:t>
            </a:r>
            <a:r>
              <a:rPr lang="en-US" sz="2000" dirty="0">
                <a:effectLst/>
                <a:latin typeface="Arial" panose="020B0604020202020204" pitchFamily="34" charset="0"/>
                <a:ea typeface="Calibri" panose="020F0502020204030204" pitchFamily="34" charset="0"/>
                <a:cs typeface="Times New Roman" panose="02020603050405020304" pitchFamily="18" charset="0"/>
              </a:rPr>
              <a:t>described 37 patients who underwent surgery for chronic subdural hematomas, 7 of whom had normal initial imaging except for a subdural hygroma, which was invariably the site of the subsequent hematoma.</a:t>
            </a:r>
            <a:r>
              <a:rPr lang="en-US" sz="2000" baseline="30000" dirty="0">
                <a:effectLst/>
                <a:latin typeface="Arial" panose="020B0604020202020204" pitchFamily="34" charset="0"/>
                <a:ea typeface="Calibri" panose="020F0502020204030204" pitchFamily="34" charset="0"/>
                <a:cs typeface="Times New Roman" panose="02020603050405020304" pitchFamily="18" charset="0"/>
              </a:rPr>
              <a:t>21</a:t>
            </a:r>
            <a:r>
              <a:rPr lang="en-US" sz="2000" dirty="0">
                <a:effectLst/>
                <a:latin typeface="Arial" panose="020B0604020202020204" pitchFamily="34" charset="0"/>
                <a:ea typeface="Calibri" panose="020F0502020204030204" pitchFamily="34" charset="0"/>
                <a:cs typeface="Times New Roman" panose="02020603050405020304" pitchFamily="18" charset="0"/>
              </a:rPr>
              <a:t> </a:t>
            </a:r>
          </a:p>
          <a:p>
            <a:pPr lvl="1">
              <a:lnSpc>
                <a:spcPct val="107000"/>
              </a:lnSpc>
              <a:spcBef>
                <a:spcPts val="0"/>
              </a:spcBef>
            </a:pPr>
            <a:r>
              <a:rPr lang="en-US" sz="2000" dirty="0">
                <a:effectLst/>
                <a:ea typeface="Calibri"/>
                <a:cs typeface="Times New Roman"/>
              </a:rPr>
              <a:t>They and others hypothesize that the hygroma is caused by traumatic arachnoid membrane tears that initiate an inflammatory response in the subdural space, leading to new blood vessels (i.e., neovascularization) that ultimately bleed and cause DASH.</a:t>
            </a:r>
            <a:r>
              <a:rPr lang="en-US" sz="2000" baseline="30000" dirty="0">
                <a:effectLst/>
                <a:ea typeface="Calibri"/>
                <a:cs typeface="Times New Roman"/>
              </a:rPr>
              <a:t> 17,21</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41090426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Delayed Acute Subdural Hematoma (3)</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lnSpc>
                <a:spcPct val="107000"/>
              </a:lnSpc>
              <a:spcBef>
                <a:spcPts val="0"/>
              </a:spcBef>
            </a:pPr>
            <a:r>
              <a:rPr lang="en-US" sz="2200" dirty="0">
                <a:effectLst/>
                <a:latin typeface="Arial" panose="020B0604020202020204" pitchFamily="34" charset="0"/>
                <a:ea typeface="Calibri" panose="020F0502020204030204" pitchFamily="34" charset="0"/>
                <a:cs typeface="Times New Roman" panose="02020603050405020304" pitchFamily="18" charset="0"/>
              </a:rPr>
              <a:t>It is also possible that DASH represents progression of a “missed” subdural hematoma that was radiographically occult or missed as a false-negative interpretation. </a:t>
            </a:r>
          </a:p>
          <a:p>
            <a:pPr lvl="1">
              <a:lnSpc>
                <a:spcPct val="107000"/>
              </a:lnSpc>
              <a:spcBef>
                <a:spcPts val="0"/>
              </a:spcBef>
            </a:pPr>
            <a:r>
              <a:rPr lang="en-US" sz="2000" dirty="0">
                <a:effectLst/>
                <a:ea typeface="Calibri"/>
                <a:cs typeface="Times New Roman"/>
              </a:rPr>
              <a:t>In a series described by Amrhein and colleagues,</a:t>
            </a:r>
            <a:r>
              <a:rPr lang="en-US" sz="2000" baseline="30000" dirty="0">
                <a:effectLst/>
                <a:ea typeface="Calibri"/>
                <a:cs typeface="Times New Roman"/>
              </a:rPr>
              <a:t>25</a:t>
            </a:r>
            <a:r>
              <a:rPr lang="en-US" sz="2000" dirty="0">
                <a:effectLst/>
                <a:ea typeface="Calibri"/>
                <a:cs typeface="Times New Roman"/>
              </a:rPr>
              <a:t> the sensitivity and specificity of a non-enhanced axial CT scan after trauma were 75.7% and 94.3%, respectively, with a false negative rate of 24.3%. </a:t>
            </a:r>
          </a:p>
          <a:p>
            <a:pPr lvl="1">
              <a:lnSpc>
                <a:spcPct val="107000"/>
              </a:lnSpc>
              <a:spcBef>
                <a:spcPts val="0"/>
              </a:spcBef>
            </a:pPr>
            <a:r>
              <a:rPr lang="en-US" sz="2000" dirty="0">
                <a:effectLst/>
                <a:latin typeface="Arial" panose="020B0604020202020204" pitchFamily="34" charset="0"/>
                <a:ea typeface="Calibri" panose="020F0502020204030204" pitchFamily="34" charset="0"/>
                <a:cs typeface="Times New Roman" panose="02020603050405020304" pitchFamily="18" charset="0"/>
              </a:rPr>
              <a:t>These authors found that reformatting axial CT scans to include coronal and sagittal images improved sensitivity and specificity to 88.3% and 98.3%, respectively, reducing the false negative rate to 11.7%. </a:t>
            </a:r>
          </a:p>
          <a:p>
            <a:pPr lvl="1">
              <a:lnSpc>
                <a:spcPct val="107000"/>
              </a:lnSpc>
              <a:spcBef>
                <a:spcPts val="0"/>
              </a:spcBef>
            </a:pPr>
            <a:r>
              <a:rPr lang="en-US" sz="2000" dirty="0">
                <a:effectLst/>
                <a:latin typeface="Arial" panose="020B0604020202020204" pitchFamily="34" charset="0"/>
                <a:ea typeface="Calibri" panose="020F0502020204030204" pitchFamily="34" charset="0"/>
                <a:cs typeface="Times New Roman" panose="02020603050405020304" pitchFamily="18" charset="0"/>
              </a:rPr>
              <a:t>This study suggests that a significant minority of small acute subdural hematomas may be missed, and a subset of these missed hematomas may progress and result in a diagnosis of DASH. </a:t>
            </a:r>
          </a:p>
          <a:p>
            <a:pPr>
              <a:lnSpc>
                <a:spcPct val="107000"/>
              </a:lnSpc>
              <a:spcBef>
                <a:spcPts val="0"/>
              </a:spcBef>
            </a:pPr>
            <a:r>
              <a:rPr lang="en-US" sz="2200" dirty="0">
                <a:effectLst/>
                <a:ea typeface="Calibri"/>
                <a:cs typeface="Times New Roman"/>
              </a:rPr>
              <a:t>In this scenario, a false negative CT interpretation would result in a treatment plan that does not include measures aimed at prevention and early diagnosis of hematoma expansion (routine repeat imaging study, low threshold for delayed imaging if symptoms progress, avoidance of antiplatelet and/or anticoagulating medications).</a:t>
            </a:r>
          </a:p>
          <a:p>
            <a:pPr marL="0" marR="0">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18</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6211665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230725"/>
            <a:ext cx="10363200" cy="1362075"/>
          </a:xfrm>
        </p:spPr>
        <p:txBody>
          <a:bodyPr>
            <a:noAutofit/>
          </a:bodyPr>
          <a:lstStyle/>
          <a:p>
            <a:pPr algn="ctr"/>
            <a:r>
              <a:rPr lang="en-US" cap="none" dirty="0"/>
              <a:t>Overlap with Acute Concussion</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19</a:t>
            </a:fld>
            <a:endParaRPr lang="en-US"/>
          </a:p>
        </p:txBody>
      </p:sp>
    </p:spTree>
    <p:custDataLst>
      <p:tags r:id="rId1"/>
    </p:custDataLst>
    <p:extLst>
      <p:ext uri="{BB962C8B-B14F-4D97-AF65-F5344CB8AC3E}">
        <p14:creationId xmlns:p14="http://schemas.microsoft.com/office/powerpoint/2010/main" val="3636159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Source and Credits</a:t>
            </a:r>
          </a:p>
        </p:txBody>
      </p:sp>
      <p:sp>
        <p:nvSpPr>
          <p:cNvPr id="3" name="Content Placeholder 2"/>
          <p:cNvSpPr>
            <a:spLocks noGrp="1"/>
          </p:cNvSpPr>
          <p:nvPr>
            <p:ph idx="1"/>
          </p:nvPr>
        </p:nvSpPr>
        <p:spPr>
          <a:xfrm>
            <a:off x="617220" y="1029174"/>
            <a:ext cx="11355820" cy="5113054"/>
          </a:xfrm>
        </p:spPr>
        <p:txBody>
          <a:bodyPr vert="horz" lIns="91440" tIns="45720" rIns="91440" bIns="45720" rtlCol="0" anchor="t">
            <a:normAutofit/>
          </a:bodyPr>
          <a:lstStyle/>
          <a:p>
            <a:r>
              <a:rPr lang="en-US" sz="2800" dirty="0"/>
              <a:t>This presentation is based on the October 2024 AHRQ </a:t>
            </a:r>
            <a:r>
              <a:rPr lang="en-US" sz="2800" dirty="0" err="1"/>
              <a:t>WebM&amp;M</a:t>
            </a:r>
            <a:r>
              <a:rPr lang="en-US" sz="2800" dirty="0"/>
              <a:t> Spotlight Case</a:t>
            </a:r>
          </a:p>
          <a:p>
            <a:pPr lvl="1">
              <a:buFont typeface="Courier New" panose="02070309020205020404" pitchFamily="49" charset="0"/>
              <a:buChar char="o"/>
            </a:pPr>
            <a:r>
              <a:rPr lang="en-US" sz="2400" dirty="0"/>
              <a:t>See the full article at </a:t>
            </a:r>
            <a:r>
              <a:rPr lang="en-US" sz="2400" dirty="0">
                <a:solidFill>
                  <a:schemeClr val="bg1"/>
                </a:solidFill>
                <a:hlinkClick r:id="rId3">
                  <a:extLst>
                    <a:ext uri="{A12FA001-AC4F-418D-AE19-62706E023703}">
                      <ahyp:hlinkClr xmlns:ahyp="http://schemas.microsoft.com/office/drawing/2018/hyperlinkcolor" val="tx"/>
                    </a:ext>
                  </a:extLst>
                </a:hlinkClick>
              </a:rPr>
              <a:t>https://psnet.ahrq.gov/webmm</a:t>
            </a:r>
            <a:r>
              <a:rPr lang="en-US" sz="2400" dirty="0">
                <a:solidFill>
                  <a:schemeClr val="bg1"/>
                </a:solidFill>
              </a:rPr>
              <a:t> </a:t>
            </a:r>
          </a:p>
          <a:p>
            <a:pPr lvl="1">
              <a:buFont typeface="Courier New" panose="02070309020205020404" pitchFamily="49" charset="0"/>
              <a:buChar char="o"/>
            </a:pPr>
            <a:r>
              <a:rPr lang="en-US" sz="2400" dirty="0">
                <a:solidFill>
                  <a:schemeClr val="bg1"/>
                </a:solidFill>
              </a:rPr>
              <a:t>CME credit is available </a:t>
            </a:r>
          </a:p>
          <a:p>
            <a:pPr>
              <a:buFont typeface="Arial" panose="020B0604020202020204" pitchFamily="34" charset="0"/>
              <a:buChar char="•"/>
            </a:pPr>
            <a:r>
              <a:rPr lang="en-US" sz="2800" dirty="0"/>
              <a:t>Commentary by: Ryan Martin, MD, FCNS and Kiarash Shahlaie, MD, PhD, FAANS, FCNS</a:t>
            </a:r>
          </a:p>
          <a:p>
            <a:pPr>
              <a:buFont typeface="Arial" panose="020B0604020202020204" pitchFamily="34" charset="0"/>
              <a:buChar char="•"/>
            </a:pPr>
            <a:r>
              <a:rPr lang="en-US" sz="2800" dirty="0">
                <a:solidFill>
                  <a:schemeClr val="bg1"/>
                </a:solidFill>
              </a:rPr>
              <a:t>AHRQ </a:t>
            </a:r>
            <a:r>
              <a:rPr lang="en-US" sz="2800" dirty="0" err="1">
                <a:solidFill>
                  <a:schemeClr val="bg1"/>
                </a:solidFill>
              </a:rPr>
              <a:t>WebM&amp;M</a:t>
            </a:r>
            <a:r>
              <a:rPr lang="en-US" sz="2800" dirty="0">
                <a:solidFill>
                  <a:schemeClr val="bg1"/>
                </a:solidFill>
              </a:rPr>
              <a:t> Editors in Chief: Patrick Romano, MD, MPH and Deb Bakerjian, PhD, APRN, RN</a:t>
            </a:r>
          </a:p>
          <a:p>
            <a:pPr lvl="1">
              <a:buFont typeface="Courier New" panose="02070309020205020404" pitchFamily="49" charset="0"/>
              <a:buChar char="o"/>
            </a:pPr>
            <a:r>
              <a:rPr lang="en-US" sz="2400" dirty="0">
                <a:solidFill>
                  <a:schemeClr val="bg1"/>
                </a:solidFill>
              </a:rPr>
              <a:t>Spotlight Editors: Patrick Romano, MD, MPH and Garth Utter, MD</a:t>
            </a:r>
          </a:p>
          <a:p>
            <a:pPr lvl="1">
              <a:buFont typeface="Courier New" panose="02070309020205020404" pitchFamily="49" charset="0"/>
              <a:buChar char="o"/>
            </a:pPr>
            <a:r>
              <a:rPr lang="en-US" sz="2400" dirty="0">
                <a:solidFill>
                  <a:schemeClr val="bg1"/>
                </a:solidFill>
              </a:rPr>
              <a:t>Managing Editor: Meghan Weyrich, MPH</a:t>
            </a:r>
          </a:p>
          <a:p>
            <a:pPr lvl="1">
              <a:buFont typeface="Courier New" panose="02070309020205020404" pitchFamily="49" charset="0"/>
              <a:buChar char="o"/>
            </a:pPr>
            <a:endParaRPr lang="en-US" sz="2400" dirty="0">
              <a:solidFill>
                <a:schemeClr val="bg1"/>
              </a:solidFill>
            </a:endParaRPr>
          </a:p>
          <a:p>
            <a:pPr>
              <a:buFont typeface="Courier New" panose="02070309020205020404" pitchFamily="49" charset="0"/>
              <a:buChar char="o"/>
            </a:pPr>
            <a:endParaRPr lang="en-US" sz="2800"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pPr/>
              <a:t>2</a:t>
            </a:fld>
            <a:endParaRPr lang="en-US"/>
          </a:p>
        </p:txBody>
      </p:sp>
    </p:spTree>
    <p:custDataLst>
      <p:tags r:id="rId1"/>
    </p:custDataLst>
    <p:extLst>
      <p:ext uri="{BB962C8B-B14F-4D97-AF65-F5344CB8AC3E}">
        <p14:creationId xmlns:p14="http://schemas.microsoft.com/office/powerpoint/2010/main" val="234754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Overlap with Acute Concussion (1)</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spcBef>
                <a:spcPts val="300"/>
              </a:spcBef>
            </a:pPr>
            <a:r>
              <a:rPr lang="en-US" sz="2400" dirty="0">
                <a:effectLst/>
                <a:latin typeface="Arial" panose="020B0604020202020204" pitchFamily="34" charset="0"/>
                <a:ea typeface="Calibri" panose="020F0502020204030204" pitchFamily="34" charset="0"/>
              </a:rPr>
              <a:t>Most often, patients who develop DASH are initially diagnosed with concussion, a disease process with overlapping symptoms that may mask the signs and symptoms of a developing subdural hematoma. </a:t>
            </a:r>
          </a:p>
          <a:p>
            <a:pPr>
              <a:spcBef>
                <a:spcPts val="300"/>
              </a:spcBef>
            </a:pPr>
            <a:r>
              <a:rPr lang="en-US" sz="2400" dirty="0">
                <a:effectLst/>
                <a:latin typeface="Arial" panose="020B0604020202020204" pitchFamily="34" charset="0"/>
                <a:ea typeface="Calibri" panose="020F0502020204030204" pitchFamily="34" charset="0"/>
              </a:rPr>
              <a:t>Acute concussion symptoms are often myriad, but include headache, diplopia, dizziness, nausea and emesis, mood changes, insomnia or hypersomnolence, short-term memory impairment, poor concentration, and fatigue.</a:t>
            </a:r>
            <a:r>
              <a:rPr lang="en-US" sz="2400" baseline="30000" dirty="0">
                <a:effectLst/>
                <a:latin typeface="Arial" panose="020B0604020202020204" pitchFamily="34" charset="0"/>
                <a:ea typeface="Calibri" panose="020F0502020204030204" pitchFamily="34" charset="0"/>
              </a:rPr>
              <a:t>26,27</a:t>
            </a:r>
            <a:r>
              <a:rPr lang="en-US" sz="2400" dirty="0">
                <a:effectLst/>
                <a:latin typeface="Arial" panose="020B0604020202020204" pitchFamily="34" charset="0"/>
                <a:ea typeface="Calibri" panose="020F0502020204030204" pitchFamily="34" charset="0"/>
              </a:rPr>
              <a:t> </a:t>
            </a:r>
          </a:p>
          <a:p>
            <a:pPr>
              <a:spcBef>
                <a:spcPts val="300"/>
              </a:spcBef>
            </a:pPr>
            <a:r>
              <a:rPr lang="en-US" sz="2400" dirty="0">
                <a:effectLst/>
                <a:latin typeface="Arial" panose="020B0604020202020204" pitchFamily="34" charset="0"/>
                <a:ea typeface="Calibri" panose="020F0502020204030204" pitchFamily="34" charset="0"/>
              </a:rPr>
              <a:t>For around 90% of patients, concussion symptoms gradually improve and resolve by three to four weeks after injury.</a:t>
            </a:r>
            <a:r>
              <a:rPr lang="en-US" sz="2400" baseline="30000" dirty="0">
                <a:effectLst/>
                <a:latin typeface="Arial" panose="020B0604020202020204" pitchFamily="34" charset="0"/>
                <a:ea typeface="Calibri" panose="020F0502020204030204" pitchFamily="34" charset="0"/>
              </a:rPr>
              <a:t>26,27</a:t>
            </a:r>
            <a:r>
              <a:rPr lang="en-US" sz="2400" dirty="0">
                <a:effectLst/>
                <a:latin typeface="Arial" panose="020B0604020202020204" pitchFamily="34" charset="0"/>
                <a:ea typeface="Calibri" panose="020F0502020204030204" pitchFamily="34" charset="0"/>
              </a:rPr>
              <a:t> </a:t>
            </a:r>
          </a:p>
          <a:p>
            <a:pPr>
              <a:spcBef>
                <a:spcPts val="300"/>
              </a:spcBef>
            </a:pPr>
            <a:r>
              <a:rPr lang="en-US" sz="2400" dirty="0">
                <a:effectLst/>
                <a:latin typeface="Arial" panose="020B0604020202020204" pitchFamily="34" charset="0"/>
                <a:ea typeface="Calibri" panose="020F0502020204030204" pitchFamily="34" charset="0"/>
              </a:rPr>
              <a:t>Symptoms may last longer, particularly in patients with prior concussion, personal or family history of migraine, or pre-injury mood disorder or learning disability.</a:t>
            </a:r>
            <a:r>
              <a:rPr lang="en-US" sz="2400" baseline="30000" dirty="0">
                <a:effectLst/>
                <a:latin typeface="Arial" panose="020B0604020202020204" pitchFamily="34" charset="0"/>
                <a:ea typeface="Calibri" panose="020F0502020204030204" pitchFamily="34" charset="0"/>
              </a:rPr>
              <a:t>27</a:t>
            </a:r>
            <a:r>
              <a:rPr lang="en-US" sz="2400" dirty="0">
                <a:effectLst/>
                <a:latin typeface="Arial" panose="020B0604020202020204" pitchFamily="34" charset="0"/>
                <a:ea typeface="Calibri" panose="020F0502020204030204" pitchFamily="34" charset="0"/>
              </a:rPr>
              <a:t> </a:t>
            </a:r>
          </a:p>
          <a:p>
            <a:pPr>
              <a:spcBef>
                <a:spcPts val="300"/>
              </a:spcBef>
            </a:pPr>
            <a:r>
              <a:rPr lang="en-US" sz="2400" dirty="0">
                <a:effectLst/>
                <a:latin typeface="Arial" panose="020B0604020202020204" pitchFamily="34" charset="0"/>
                <a:ea typeface="Calibri" panose="020F0502020204030204" pitchFamily="34" charset="0"/>
              </a:rPr>
              <a:t>However, even in this population of patients with persistent symptoms, acute symptoms tend to improve over the first several weeks. </a:t>
            </a:r>
            <a:endParaRPr lang="en-US" sz="3600" dirty="0">
              <a:solidFill>
                <a:schemeClr val="bg1"/>
              </a:solidFill>
              <a:effectLst/>
              <a:ea typeface="Calibri"/>
              <a:cs typeface="Times New Roman"/>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20</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3599879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Overlap with Acute Concussion (2)</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Red flags to monitor for after concussion include: </a:t>
            </a:r>
          </a:p>
          <a:p>
            <a:pPr lvl="1">
              <a:lnSpc>
                <a:spcPct val="107000"/>
              </a:lnSpc>
              <a:spcBef>
                <a:spcPts val="0"/>
              </a:spcBef>
            </a:pPr>
            <a:r>
              <a:rPr lang="en-US" sz="2000" dirty="0">
                <a:latin typeface="Arial" panose="020B0604020202020204" pitchFamily="34" charset="0"/>
                <a:ea typeface="Calibri" panose="020F0502020204030204" pitchFamily="34" charset="0"/>
                <a:cs typeface="Times New Roman" panose="02020603050405020304" pitchFamily="18" charset="0"/>
              </a:rPr>
              <a:t>W</a:t>
            </a:r>
            <a:r>
              <a:rPr lang="en-US" sz="2000" dirty="0">
                <a:effectLst/>
                <a:latin typeface="Arial" panose="020B0604020202020204" pitchFamily="34" charset="0"/>
                <a:ea typeface="Calibri" panose="020F0502020204030204" pitchFamily="34" charset="0"/>
                <a:cs typeface="Times New Roman" panose="02020603050405020304" pitchFamily="18" charset="0"/>
              </a:rPr>
              <a:t>orsening headache</a:t>
            </a:r>
          </a:p>
          <a:p>
            <a:pPr lvl="1">
              <a:lnSpc>
                <a:spcPct val="107000"/>
              </a:lnSpc>
              <a:spcBef>
                <a:spcPts val="0"/>
              </a:spcBef>
            </a:pPr>
            <a:r>
              <a:rPr lang="en-US" sz="2000" dirty="0">
                <a:latin typeface="Arial" panose="020B0604020202020204" pitchFamily="34" charset="0"/>
                <a:ea typeface="Calibri" panose="020F0502020204030204" pitchFamily="34" charset="0"/>
                <a:cs typeface="Times New Roman" panose="02020603050405020304" pitchFamily="18" charset="0"/>
              </a:rPr>
              <a:t>N</a:t>
            </a:r>
            <a:r>
              <a:rPr lang="en-US" sz="2000" dirty="0">
                <a:effectLst/>
                <a:latin typeface="Arial" panose="020B0604020202020204" pitchFamily="34" charset="0"/>
                <a:ea typeface="Calibri" panose="020F0502020204030204" pitchFamily="34" charset="0"/>
                <a:cs typeface="Times New Roman" panose="02020603050405020304" pitchFamily="18" charset="0"/>
              </a:rPr>
              <a:t>ew focal neurological deficits</a:t>
            </a:r>
          </a:p>
          <a:p>
            <a:pPr lvl="1">
              <a:lnSpc>
                <a:spcPct val="107000"/>
              </a:lnSpc>
              <a:spcBef>
                <a:spcPts val="0"/>
              </a:spcBef>
            </a:pPr>
            <a:r>
              <a:rPr lang="en-US" sz="2000" dirty="0">
                <a:latin typeface="Arial" panose="020B0604020202020204" pitchFamily="34" charset="0"/>
                <a:ea typeface="Calibri" panose="020F0502020204030204" pitchFamily="34" charset="0"/>
                <a:cs typeface="Times New Roman" panose="02020603050405020304" pitchFamily="18" charset="0"/>
              </a:rPr>
              <a:t>R</a:t>
            </a:r>
            <a:r>
              <a:rPr lang="en-US" sz="2000" dirty="0">
                <a:effectLst/>
                <a:latin typeface="Arial" panose="020B0604020202020204" pitchFamily="34" charset="0"/>
                <a:ea typeface="Calibri" panose="020F0502020204030204" pitchFamily="34" charset="0"/>
                <a:cs typeface="Times New Roman" panose="02020603050405020304" pitchFamily="18" charset="0"/>
              </a:rPr>
              <a:t>epeated or worsening emesis</a:t>
            </a:r>
          </a:p>
          <a:p>
            <a:pPr lvl="1">
              <a:lnSpc>
                <a:spcPct val="107000"/>
              </a:lnSpc>
              <a:spcBef>
                <a:spcPts val="0"/>
              </a:spcBef>
            </a:pPr>
            <a:r>
              <a:rPr lang="en-US" sz="2000" dirty="0">
                <a:latin typeface="Arial" panose="020B0604020202020204" pitchFamily="34" charset="0"/>
                <a:ea typeface="Calibri" panose="020F0502020204030204" pitchFamily="34" charset="0"/>
                <a:cs typeface="Times New Roman" panose="02020603050405020304" pitchFamily="18" charset="0"/>
              </a:rPr>
              <a:t>C</a:t>
            </a:r>
            <a:r>
              <a:rPr lang="en-US" sz="2000" dirty="0">
                <a:effectLst/>
                <a:latin typeface="Arial" panose="020B0604020202020204" pitchFamily="34" charset="0"/>
                <a:ea typeface="Calibri" panose="020F0502020204030204" pitchFamily="34" charset="0"/>
                <a:cs typeface="Times New Roman" panose="02020603050405020304" pitchFamily="18" charset="0"/>
              </a:rPr>
              <a:t>hanges in consciousness.</a:t>
            </a:r>
            <a:r>
              <a:rPr lang="en-US" sz="2000" baseline="30000" dirty="0">
                <a:effectLst/>
                <a:latin typeface="Arial" panose="020B0604020202020204" pitchFamily="34" charset="0"/>
                <a:ea typeface="Calibri" panose="020F0502020204030204" pitchFamily="34" charset="0"/>
                <a:cs typeface="Times New Roman" panose="02020603050405020304" pitchFamily="18" charset="0"/>
              </a:rPr>
              <a:t>26</a:t>
            </a:r>
            <a:r>
              <a:rPr lang="en-US" sz="2000" dirty="0">
                <a:effectLst/>
                <a:latin typeface="Arial" panose="020B0604020202020204" pitchFamily="34" charset="0"/>
                <a:ea typeface="Calibri" panose="020F0502020204030204" pitchFamily="34" charset="0"/>
                <a:cs typeface="Times New Roman" panose="02020603050405020304" pitchFamily="18" charset="0"/>
              </a:rPr>
              <a:t>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The patient in this case reported persistent headaches about three weeks after the initial head CT. Of particular interest, the headaches kept him up at night. It is unclear whether his headaches were worse when supine, but nocturnal headaches can be the presenting sign of elevated intracranial pressure from a mass lesion, such as a brain tumor or worsening intracranial hemorrhage, as in this case.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Such symptoms should prompt a repeat head CT even in the absence of neurological deficits.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21</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8657990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230725"/>
            <a:ext cx="10363200" cy="1362075"/>
          </a:xfrm>
        </p:spPr>
        <p:txBody>
          <a:bodyPr>
            <a:noAutofit/>
          </a:bodyPr>
          <a:lstStyle/>
          <a:p>
            <a:pPr algn="ctr"/>
            <a:r>
              <a:rPr lang="en-US" cap="none" dirty="0"/>
              <a:t>Critique of Patient Care</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22</a:t>
            </a:fld>
            <a:endParaRPr lang="en-US"/>
          </a:p>
        </p:txBody>
      </p:sp>
    </p:spTree>
    <p:custDataLst>
      <p:tags r:id="rId1"/>
    </p:custDataLst>
    <p:extLst>
      <p:ext uri="{BB962C8B-B14F-4D97-AF65-F5344CB8AC3E}">
        <p14:creationId xmlns:p14="http://schemas.microsoft.com/office/powerpoint/2010/main" val="31053618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Critique of Patient Care (1)</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lnSpc>
                <a:spcPct val="107000"/>
              </a:lnSpc>
              <a:spcBef>
                <a:spcPts val="0"/>
              </a:spcBef>
            </a:pPr>
            <a:r>
              <a:rPr lang="en-US" sz="2600" dirty="0">
                <a:effectLst/>
                <a:ea typeface="Calibri"/>
                <a:cs typeface="Times New Roman"/>
              </a:rPr>
              <a:t>The acute management of this patient at the time of his first presentation seems appropriate. </a:t>
            </a:r>
          </a:p>
          <a:p>
            <a:pPr>
              <a:lnSpc>
                <a:spcPct val="107000"/>
              </a:lnSpc>
              <a:spcBef>
                <a:spcPts val="0"/>
              </a:spcBef>
            </a:pPr>
            <a:r>
              <a:rPr lang="en-US" sz="2600" dirty="0">
                <a:effectLst/>
                <a:ea typeface="Calibri"/>
                <a:cs typeface="Times New Roman"/>
              </a:rPr>
              <a:t>The initial head CT four days after his injury was reportedly negative for bleeding; therefore, it was reasonable to discharge the patient home with appropriate aftercare instructions. </a:t>
            </a:r>
          </a:p>
          <a:p>
            <a:pPr>
              <a:lnSpc>
                <a:spcPct val="107000"/>
              </a:lnSpc>
              <a:spcBef>
                <a:spcPts val="0"/>
              </a:spcBef>
            </a:pPr>
            <a:r>
              <a:rPr lang="en-US" sz="2600" dirty="0">
                <a:effectLst/>
                <a:ea typeface="Calibri"/>
                <a:cs typeface="Times New Roman"/>
              </a:rPr>
              <a:t>Although a false negative interpretation is possible, there was no clear indication to instruct the patient to discontinue aspirin or avoid other non-steroidal anti-inflammatory drugs. </a:t>
            </a:r>
          </a:p>
          <a:p>
            <a:pPr>
              <a:lnSpc>
                <a:spcPct val="107000"/>
              </a:lnSpc>
              <a:spcBef>
                <a:spcPts val="0"/>
              </a:spcBef>
            </a:pPr>
            <a:r>
              <a:rPr lang="en-US" sz="2600" dirty="0">
                <a:effectLst/>
                <a:ea typeface="Calibri"/>
                <a:cs typeface="Times New Roman"/>
              </a:rPr>
              <a:t>The lesson to be learned in this case is in follow-up care, which as noted above, is not guided by high-grade evidence.</a:t>
            </a:r>
          </a:p>
          <a:p>
            <a:pPr marL="0" marR="0" indent="0">
              <a:lnSpc>
                <a:spcPct val="107000"/>
              </a:lnSpc>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091770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Critique of Patient Care (2)</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rPr>
              <a:t>We do not know if a missed subdural hematoma and/or subdural hygroma was present on the initial head CT, but it is our practice to repeat head imaging upon outpatient follow-up in persistently symptomatic patients (e.g., headaches that are not improving) if any subdural lesion was initially identified. </a:t>
            </a:r>
          </a:p>
          <a:p>
            <a:pPr>
              <a:lnSpc>
                <a:spcPct val="107000"/>
              </a:lnSpc>
              <a:spcBef>
                <a:spcPts val="0"/>
              </a:spcBef>
            </a:pPr>
            <a:r>
              <a:rPr lang="en-US" sz="2400" dirty="0">
                <a:effectLst/>
                <a:latin typeface="Arial" panose="020B0604020202020204" pitchFamily="34" charset="0"/>
                <a:ea typeface="Calibri" panose="020F0502020204030204" pitchFamily="34" charset="0"/>
              </a:rPr>
              <a:t>In addition, we obtain repeat imaging in persistently symptomatic patients with risk factors for hemorrhagic expansion, which include older age, hypertension, and use of antiplatelet and/or anticoagulant medications.</a:t>
            </a:r>
            <a:r>
              <a:rPr lang="en-US" sz="2400" baseline="30000" dirty="0">
                <a:effectLst/>
                <a:latin typeface="Arial" panose="020B0604020202020204" pitchFamily="34" charset="0"/>
                <a:ea typeface="Calibri" panose="020F0502020204030204" pitchFamily="34" charset="0"/>
              </a:rPr>
              <a:t>13,14</a:t>
            </a:r>
            <a:r>
              <a:rPr lang="en-US" sz="2400" dirty="0">
                <a:effectLst/>
                <a:latin typeface="Arial" panose="020B0604020202020204" pitchFamily="34" charset="0"/>
                <a:ea typeface="Calibri" panose="020F0502020204030204" pitchFamily="34" charset="0"/>
              </a:rPr>
              <a:t> </a:t>
            </a:r>
          </a:p>
          <a:p>
            <a:pPr lvl="1">
              <a:lnSpc>
                <a:spcPct val="107000"/>
              </a:lnSpc>
              <a:spcBef>
                <a:spcPts val="0"/>
              </a:spcBef>
            </a:pPr>
            <a:r>
              <a:rPr lang="en-US" sz="2000" dirty="0">
                <a:effectLst/>
                <a:latin typeface="Arial" panose="020B0604020202020204" pitchFamily="34" charset="0"/>
                <a:ea typeface="Calibri" panose="020F0502020204030204" pitchFamily="34" charset="0"/>
              </a:rPr>
              <a:t>This patient had two such risk factors, including his hypertension and daily concomitant use of aspirin and ibuprofen. </a:t>
            </a:r>
          </a:p>
          <a:p>
            <a:pPr>
              <a:lnSpc>
                <a:spcPct val="107000"/>
              </a:lnSpc>
              <a:spcBef>
                <a:spcPts val="0"/>
              </a:spcBef>
            </a:pPr>
            <a:r>
              <a:rPr lang="en-US" sz="2400" dirty="0">
                <a:effectLst/>
                <a:latin typeface="Arial" panose="020B0604020202020204" pitchFamily="34" charset="0"/>
                <a:ea typeface="Calibri" panose="020F0502020204030204" pitchFamily="34" charset="0"/>
              </a:rPr>
              <a:t>A non-improving headache more than three weeks after injury in the setting of these risk factors should have prompted repeat imaging. </a:t>
            </a:r>
          </a:p>
          <a:p>
            <a:pPr>
              <a:lnSpc>
                <a:spcPct val="107000"/>
              </a:lnSpc>
              <a:spcBef>
                <a:spcPts val="0"/>
              </a:spcBef>
            </a:pPr>
            <a:r>
              <a:rPr lang="en-US" sz="2400" dirty="0">
                <a:effectLst/>
                <a:latin typeface="Arial" panose="020B0604020202020204" pitchFamily="34" charset="0"/>
                <a:ea typeface="Calibri" panose="020F0502020204030204" pitchFamily="34" charset="0"/>
              </a:rPr>
              <a:t>In addition, as mentioned earlier, nocturnal headaches that keep patients awake at night should prompt repeat imaging given the concern for elevated intracranial pressure from a mass lesion. </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24</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4507752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Critique of Patient Care (3)</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lnSpc>
                <a:spcPct val="107000"/>
              </a:lnSpc>
              <a:spcBef>
                <a:spcPts val="0"/>
              </a:spcBef>
            </a:pPr>
            <a:r>
              <a:rPr lang="en-US" sz="2400" dirty="0">
                <a:effectLst/>
                <a:ea typeface="Calibri"/>
                <a:cs typeface="Times New Roman"/>
              </a:rPr>
              <a:t>In this case, we suspect that imaging was not obtained by the PCP as his neurological examination was documented as normal and his difficulties with concentration and memory were attributed to the prior concussion</a:t>
            </a:r>
            <a:r>
              <a:rPr lang="en-US" sz="2400" dirty="0">
                <a:ea typeface="Calibri"/>
                <a:cs typeface="Times New Roman"/>
              </a:rPr>
              <a:t> </a:t>
            </a:r>
            <a:r>
              <a:rPr lang="en-US" sz="2400" dirty="0">
                <a:ea typeface="Calibri"/>
              </a:rPr>
              <a:t>(a </a:t>
            </a:r>
            <a:r>
              <a:rPr lang="en-US" sz="2400" dirty="0">
                <a:solidFill>
                  <a:schemeClr val="bg1"/>
                </a:solidFill>
                <a:ea typeface="Calibri"/>
                <a:hlinkClick r:id="rId4">
                  <a:extLst>
                    <a:ext uri="{A12FA001-AC4F-418D-AE19-62706E023703}">
                      <ahyp:hlinkClr xmlns:ahyp="http://schemas.microsoft.com/office/drawing/2018/hyperlinkcolor" val="tx"/>
                    </a:ext>
                  </a:extLst>
                </a:hlinkClick>
              </a:rPr>
              <a:t>cognitive bias </a:t>
            </a:r>
            <a:r>
              <a:rPr lang="en-US" sz="2400" dirty="0">
                <a:ea typeface="Calibri"/>
              </a:rPr>
              <a:t>sometimes described as “</a:t>
            </a:r>
            <a:r>
              <a:rPr lang="en-US" sz="2400" dirty="0">
                <a:solidFill>
                  <a:schemeClr val="bg1"/>
                </a:solidFill>
                <a:ea typeface="Calibri"/>
                <a:hlinkClick r:id="rId5">
                  <a:extLst>
                    <a:ext uri="{A12FA001-AC4F-418D-AE19-62706E023703}">
                      <ahyp:hlinkClr xmlns:ahyp="http://schemas.microsoft.com/office/drawing/2018/hyperlinkcolor" val="tx"/>
                    </a:ext>
                  </a:extLst>
                </a:hlinkClick>
              </a:rPr>
              <a:t>anchoring</a:t>
            </a:r>
            <a:r>
              <a:rPr lang="en-US" sz="2400" dirty="0">
                <a:ea typeface="Calibri"/>
              </a:rPr>
              <a:t>” or “premature diagnostic closure”)</a:t>
            </a:r>
            <a:r>
              <a:rPr lang="en-US" sz="2400" dirty="0">
                <a:ea typeface="Calibri"/>
                <a:cs typeface="Times New Roman"/>
              </a:rPr>
              <a:t>. </a:t>
            </a:r>
            <a:endParaRPr lang="en-US" dirty="0"/>
          </a:p>
          <a:p>
            <a:pPr>
              <a:lnSpc>
                <a:spcPct val="107000"/>
              </a:lnSpc>
              <a:spcBef>
                <a:spcPts val="0"/>
              </a:spcBef>
            </a:pPr>
            <a:r>
              <a:rPr lang="en-US" sz="2400" dirty="0">
                <a:effectLst/>
                <a:ea typeface="Calibri"/>
                <a:cs typeface="Times New Roman"/>
              </a:rPr>
              <a:t>However, a normal neurological examination does not rule out a significant intracranial mass lesion, especially if the lesion is growing</a:t>
            </a:r>
            <a:r>
              <a:rPr lang="en-US" sz="2400" dirty="0">
                <a:ea typeface="Calibri"/>
                <a:cs typeface="Times New Roman"/>
              </a:rPr>
              <a:t> slowly</a:t>
            </a:r>
            <a:r>
              <a:rPr lang="en-US" sz="2400" dirty="0">
                <a:effectLst/>
                <a:ea typeface="Calibri"/>
                <a:cs typeface="Times New Roman"/>
              </a:rPr>
              <a:t>, as in DASH, which allows time for the brain to adapt to tissue displacement and </a:t>
            </a:r>
            <a:r>
              <a:rPr lang="en-US" sz="2400" dirty="0">
                <a:ea typeface="Calibri"/>
                <a:cs typeface="Times New Roman"/>
              </a:rPr>
              <a:t>modestly</a:t>
            </a:r>
            <a:r>
              <a:rPr lang="en-US" sz="2400" dirty="0">
                <a:effectLst/>
                <a:ea typeface="Calibri"/>
                <a:cs typeface="Times New Roman"/>
              </a:rPr>
              <a:t> </a:t>
            </a:r>
            <a:r>
              <a:rPr lang="en-US" sz="2400" dirty="0">
                <a:ea typeface="Calibri"/>
                <a:cs typeface="Times New Roman"/>
              </a:rPr>
              <a:t>increased</a:t>
            </a:r>
            <a:r>
              <a:rPr lang="en-US" sz="2400" dirty="0">
                <a:effectLst/>
                <a:ea typeface="Calibri"/>
                <a:cs typeface="Times New Roman"/>
              </a:rPr>
              <a:t> intracranial pressure without developing focal neurological deficits.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If the expanding mass lesion is left untreated, the patient will eventually develop focal neurological deficits, often with devastating consequences.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25</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2442665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Critique of Patient Care (4)</a:t>
            </a:r>
            <a:endParaRPr lang="en-US" dirty="0">
              <a:solidFill>
                <a:schemeClr val="bg1"/>
              </a:solidFill>
            </a:endParaRPr>
          </a:p>
        </p:txBody>
      </p:sp>
      <p:sp>
        <p:nvSpPr>
          <p:cNvPr id="3" name="Content Placeholder 2"/>
          <p:cNvSpPr>
            <a:spLocks noGrp="1"/>
          </p:cNvSpPr>
          <p:nvPr>
            <p:ph idx="1"/>
          </p:nvPr>
        </p:nvSpPr>
        <p:spPr>
          <a:xfrm>
            <a:off x="259264" y="979070"/>
            <a:ext cx="11635245" cy="5432026"/>
          </a:xfrm>
        </p:spPr>
        <p:txBody>
          <a:bodyPr vert="horz" lIns="91440" tIns="45720" rIns="91440" bIns="45720" rtlCol="0" anchor="t">
            <a:noAutofit/>
          </a:bodyPr>
          <a:lstStyle/>
          <a:p>
            <a:pPr>
              <a:lnSpc>
                <a:spcPct val="107000"/>
              </a:lnSpc>
              <a:spcBef>
                <a:spcPts val="0"/>
              </a:spcBef>
            </a:pPr>
            <a:r>
              <a:rPr lang="en-US" sz="2400" dirty="0">
                <a:effectLst/>
                <a:ea typeface="Calibri"/>
                <a:cs typeface="Times New Roman"/>
              </a:rPr>
              <a:t>Lastly, repeat imaging is always indicated in a patient complaining of worsening symptoms after recent trauma</a:t>
            </a:r>
            <a:r>
              <a:rPr lang="en-US" sz="2400" dirty="0">
                <a:ea typeface="Calibri"/>
                <a:cs typeface="Times New Roman"/>
              </a:rPr>
              <a:t> </a:t>
            </a:r>
            <a:r>
              <a:rPr lang="en-US" sz="2400" dirty="0">
                <a:ea typeface="Calibri"/>
              </a:rPr>
              <a:t>– a cognitive forcing strategy to avoid anchoring bias by seeking an underlying causative explanation for a patient’s signs, symptoms, and laboratory and imaging data.</a:t>
            </a:r>
            <a:r>
              <a:rPr lang="en-US" sz="2400" dirty="0">
                <a:effectLst/>
                <a:ea typeface="Calibri"/>
                <a:cs typeface="Times New Roman"/>
              </a:rPr>
              <a:t>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After this patient’s follow-up with his PCP, the patient had worsening headaches (as indicated by his increased ibuprofen use) and worsening cognitive deficits.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Concussion should not typically lead to symptoms that worsen over time and patients should always be advised to seek medical attention immediately if symptoms are progressing.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In this case, the patient did not seek medical help for another two weeks, which probably contributed to further SDH expansion and permanent neurological deficits.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42708285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230725"/>
            <a:ext cx="10363200" cy="1362075"/>
          </a:xfrm>
        </p:spPr>
        <p:txBody>
          <a:bodyPr>
            <a:noAutofit/>
          </a:bodyPr>
          <a:lstStyle/>
          <a:p>
            <a:pPr algn="ctr"/>
            <a:r>
              <a:rPr lang="en-US" cap="none" dirty="0"/>
              <a:t>Conclusion</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27</a:t>
            </a:fld>
            <a:endParaRPr lang="en-US"/>
          </a:p>
        </p:txBody>
      </p:sp>
    </p:spTree>
    <p:custDataLst>
      <p:tags r:id="rId1"/>
    </p:custDataLst>
    <p:extLst>
      <p:ext uri="{BB962C8B-B14F-4D97-AF65-F5344CB8AC3E}">
        <p14:creationId xmlns:p14="http://schemas.microsoft.com/office/powerpoint/2010/main" val="12371658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Conclusion (1)</a:t>
            </a:r>
            <a:endParaRPr lang="en-US" dirty="0">
              <a:solidFill>
                <a:schemeClr val="bg1"/>
              </a:solidFill>
            </a:endParaRPr>
          </a:p>
        </p:txBody>
      </p:sp>
      <p:sp>
        <p:nvSpPr>
          <p:cNvPr id="3" name="Content Placeholder 2"/>
          <p:cNvSpPr>
            <a:spLocks noGrp="1"/>
          </p:cNvSpPr>
          <p:nvPr>
            <p:ph idx="1"/>
          </p:nvPr>
        </p:nvSpPr>
        <p:spPr>
          <a:xfrm>
            <a:off x="259264" y="1172110"/>
            <a:ext cx="11686045" cy="5238986"/>
          </a:xfrm>
        </p:spPr>
        <p:txBody>
          <a:bodyPr vert="horz" lIns="91440" tIns="45720" rIns="91440" bIns="45720" rtlCol="0" anchor="t">
            <a:noAutofit/>
          </a:bodyPr>
          <a:lstStyle/>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A high index of suspicion for new intracranial hemorrhage is warranted in patients with persistent or worsening symptoms after the diagnosis of concussion even when initial head imaging is interpreted as negative for hemorrhage; this is especially true in the older population, in the setting of antiplatelet or anticoagulation use, or in the presence of a subdural hygroma on initial head imaging.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Patients should always be counseled after head injury to seek medical advice immediately if there is any worsening of symptoms. </a:t>
            </a:r>
          </a:p>
          <a:p>
            <a:pPr>
              <a:lnSpc>
                <a:spcPct val="107000"/>
              </a:lnSpc>
              <a:spcBef>
                <a:spcPts val="0"/>
              </a:spcBef>
            </a:pPr>
            <a:r>
              <a:rPr lang="en-US" sz="2400" dirty="0">
                <a:effectLst/>
                <a:latin typeface="Arial" panose="020B0604020202020204" pitchFamily="34" charset="0"/>
                <a:ea typeface="Calibri" panose="020F0502020204030204" pitchFamily="34" charset="0"/>
                <a:cs typeface="Times New Roman" panose="02020603050405020304" pitchFamily="18" charset="0"/>
              </a:rPr>
              <a:t>This presentation should prompt new imaging to rule out an expanding hematoma that may contribute to long-term disability.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28</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3582554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517E-F8C4-5C46-98DE-7EB5ABC12913}"/>
              </a:ext>
            </a:extLst>
          </p:cNvPr>
          <p:cNvSpPr>
            <a:spLocks noGrp="1"/>
          </p:cNvSpPr>
          <p:nvPr>
            <p:ph type="title"/>
          </p:nvPr>
        </p:nvSpPr>
        <p:spPr>
          <a:xfrm>
            <a:off x="963084" y="1878378"/>
            <a:ext cx="10363200" cy="1362075"/>
          </a:xfrm>
        </p:spPr>
        <p:txBody>
          <a:bodyPr/>
          <a:lstStyle/>
          <a:p>
            <a:pPr algn="ctr"/>
            <a:r>
              <a:rPr lang="en-US"/>
              <a:t>Take Home Points</a:t>
            </a:r>
          </a:p>
        </p:txBody>
      </p:sp>
      <p:sp>
        <p:nvSpPr>
          <p:cNvPr id="4" name="Slide Number Placeholder 3">
            <a:extLst>
              <a:ext uri="{FF2B5EF4-FFF2-40B4-BE49-F238E27FC236}">
                <a16:creationId xmlns:a16="http://schemas.microsoft.com/office/drawing/2014/main" id="{FEA71A1D-5258-244C-95E2-1FCC33A38DCC}"/>
              </a:ext>
            </a:extLst>
          </p:cNvPr>
          <p:cNvSpPr>
            <a:spLocks noGrp="1"/>
          </p:cNvSpPr>
          <p:nvPr>
            <p:ph type="sldNum" sz="quarter" idx="12"/>
          </p:nvPr>
        </p:nvSpPr>
        <p:spPr/>
        <p:txBody>
          <a:bodyPr/>
          <a:lstStyle/>
          <a:p>
            <a:fld id="{BDAF931E-EB67-594E-ACA8-DBD6EC3CDB9B}" type="slidenum">
              <a:rPr lang="en-US" smtClean="0"/>
              <a:pPr/>
              <a:t>29</a:t>
            </a:fld>
            <a:endParaRPr lang="en-US"/>
          </a:p>
        </p:txBody>
      </p:sp>
    </p:spTree>
    <p:custDataLst>
      <p:tags r:id="rId1"/>
    </p:custDataLst>
    <p:extLst>
      <p:ext uri="{BB962C8B-B14F-4D97-AF65-F5344CB8AC3E}">
        <p14:creationId xmlns:p14="http://schemas.microsoft.com/office/powerpoint/2010/main" val="215421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Objectives</a:t>
            </a:r>
          </a:p>
        </p:txBody>
      </p:sp>
      <p:sp>
        <p:nvSpPr>
          <p:cNvPr id="3" name="Content Placeholder 2"/>
          <p:cNvSpPr>
            <a:spLocks noGrp="1"/>
          </p:cNvSpPr>
          <p:nvPr>
            <p:ph idx="1"/>
          </p:nvPr>
        </p:nvSpPr>
        <p:spPr>
          <a:xfrm>
            <a:off x="538664" y="1148201"/>
            <a:ext cx="11243876" cy="5298890"/>
          </a:xfrm>
        </p:spPr>
        <p:txBody>
          <a:bodyPr vert="horz" lIns="91440" tIns="45720" rIns="91440" bIns="45720" rtlCol="0" anchor="t">
            <a:noAutofit/>
          </a:bodyPr>
          <a:lstStyle/>
          <a:p>
            <a:pPr marL="58420" indent="-1270">
              <a:spcAft>
                <a:spcPts val="1200"/>
              </a:spcAft>
              <a:buNone/>
              <a:defRPr/>
            </a:pPr>
            <a:r>
              <a:rPr lang="en-US" sz="2800" i="1" dirty="0"/>
              <a:t>At the conclusion of this educational activity, participants should be able to:</a:t>
            </a: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Arial" panose="020B0604020202020204" pitchFamily="34" charset="0"/>
                <a:ea typeface="Calibri" panose="020F0502020204030204" pitchFamily="34" charset="0"/>
                <a:cs typeface="Times New Roman" panose="02020603050405020304" pitchFamily="18" charset="0"/>
              </a:rPr>
              <a:t>Describe the indications for head imaging after a mild traumatic brain injury.</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Arial" panose="020B0604020202020204" pitchFamily="34" charset="0"/>
                <a:ea typeface="Calibri" panose="020F0502020204030204" pitchFamily="34" charset="0"/>
                <a:cs typeface="Times New Roman" panose="02020603050405020304" pitchFamily="18" charset="0"/>
              </a:rPr>
              <a:t>Describe the risk factors for subdural hematoma expansion.</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Arial" panose="020B0604020202020204" pitchFamily="34" charset="0"/>
                <a:ea typeface="Calibri" panose="020F0502020204030204" pitchFamily="34" charset="0"/>
                <a:cs typeface="Times New Roman" panose="02020603050405020304" pitchFamily="18" charset="0"/>
              </a:rPr>
              <a:t>Describe what symptoms should prompt ordering repeat head imaging following a mild traumatic brain injury.</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buFont typeface="Symbol" panose="05050102010706020507" pitchFamily="18" charset="2"/>
              <a:buChar char=""/>
            </a:pPr>
            <a:r>
              <a:rPr lang="en-US" sz="2800" dirty="0">
                <a:effectLst/>
                <a:ea typeface="Calibri"/>
                <a:cs typeface="Times New Roman"/>
              </a:rPr>
              <a:t>Understand how </a:t>
            </a:r>
            <a:r>
              <a:rPr lang="en-US" sz="2800" dirty="0">
                <a:ea typeface="Calibri"/>
                <a:cs typeface="Times New Roman"/>
              </a:rPr>
              <a:t>cognitive bias related to </a:t>
            </a:r>
            <a:r>
              <a:rPr lang="en-US" sz="2800" dirty="0">
                <a:effectLst/>
                <a:ea typeface="Calibri"/>
                <a:cs typeface="Times New Roman"/>
              </a:rPr>
              <a:t>concussion can lead to a missed diagnosis and worsening neurological symptoms.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5308239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Take-Home Points (1)</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30</a:t>
            </a:fld>
            <a:endParaRPr lang="en-US">
              <a:solidFill>
                <a:srgbClr val="0082BA">
                  <a:lumMod val="50000"/>
                </a:srgbClr>
              </a:solidFill>
            </a:endParaRPr>
          </a:p>
        </p:txBody>
      </p:sp>
      <p:sp>
        <p:nvSpPr>
          <p:cNvPr id="6" name="Content Placeholder 5">
            <a:extLst>
              <a:ext uri="{FF2B5EF4-FFF2-40B4-BE49-F238E27FC236}">
                <a16:creationId xmlns:a16="http://schemas.microsoft.com/office/drawing/2014/main" id="{1CF402B7-92B0-4F69-9ADE-10751FF1A52F}"/>
              </a:ext>
            </a:extLst>
          </p:cNvPr>
          <p:cNvSpPr>
            <a:spLocks noGrp="1"/>
          </p:cNvSpPr>
          <p:nvPr>
            <p:ph idx="1"/>
          </p:nvPr>
        </p:nvSpPr>
        <p:spPr>
          <a:xfrm>
            <a:off x="259264" y="1148916"/>
            <a:ext cx="11713776" cy="5622835"/>
          </a:xfrm>
        </p:spPr>
        <p:txBody>
          <a:bodyPr vert="horz" lIns="91440" tIns="45720" rIns="91440" bIns="45720" rtlCol="0" anchor="t">
            <a:normAutofit/>
          </a:bodyPr>
          <a:lstStyle/>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Arial" panose="020B0604020202020204" pitchFamily="34" charset="0"/>
                <a:ea typeface="Calibri" panose="020F0502020204030204" pitchFamily="34" charset="0"/>
                <a:cs typeface="Times New Roman" panose="02020603050405020304" pitchFamily="18" charset="0"/>
              </a:rPr>
              <a:t>Delayed acute subdural hematoma is a rare phenomenon that can develop in patients with head injury whose initial brain imaging is negative for intracranial hemorrhage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Arial" panose="020B0604020202020204" pitchFamily="34" charset="0"/>
                <a:ea typeface="Calibri" panose="020F0502020204030204" pitchFamily="34" charset="0"/>
                <a:cs typeface="Times New Roman" panose="02020603050405020304" pitchFamily="18" charset="0"/>
              </a:rPr>
              <a:t>Risk factors include older age, antiplatelet or anticoagulation use, and the presence of subdural hygromas on initial brain imaging</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Arial" panose="020B0604020202020204" pitchFamily="34" charset="0"/>
                <a:ea typeface="Calibri" panose="020F0502020204030204" pitchFamily="34" charset="0"/>
                <a:cs typeface="Times New Roman" panose="02020603050405020304" pitchFamily="18" charset="0"/>
              </a:rPr>
              <a:t>Repeat brain imaging may be warranted in patients with these risk factors and persistent symptoms; head imaging is always indicated in the setting of worsening symptoms.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dirty="0">
                <a:effectLst/>
                <a:latin typeface="Arial" panose="020B0604020202020204" pitchFamily="34" charset="0"/>
                <a:ea typeface="Calibri" panose="020F0502020204030204" pitchFamily="34" charset="0"/>
                <a:cs typeface="Times New Roman" panose="02020603050405020304" pitchFamily="18" charset="0"/>
              </a:rPr>
              <a:t>Nocturnal headaches that keep patients from sleeping should prompt brain imaging to rule-out a mass lesion.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fontAlgn="base">
              <a:buFont typeface="Arial" panose="020B0604020202020204" pitchFamily="34" charset="0"/>
              <a:buChar char="•"/>
            </a:pPr>
            <a:endParaRPr lang="en-US" sz="2800" b="0" i="0" dirty="0">
              <a:solidFill>
                <a:schemeClr val="bg1"/>
              </a:solidFill>
              <a:effectLst/>
              <a:latin typeface="Arial" panose="020B0604020202020204" pitchFamily="34" charset="0"/>
            </a:endParaRPr>
          </a:p>
          <a:p>
            <a:pPr marL="0" indent="0" fontAlgn="base">
              <a:buNone/>
            </a:pPr>
            <a:endParaRPr lang="en-US" sz="2800" dirty="0"/>
          </a:p>
          <a:p>
            <a:pPr marL="0" indent="0" fontAlgn="base">
              <a:buNone/>
            </a:pPr>
            <a:endParaRPr lang="en-US" dirty="0"/>
          </a:p>
        </p:txBody>
      </p:sp>
    </p:spTree>
    <p:custDataLst>
      <p:tags r:id="rId1"/>
    </p:custDataLst>
    <p:extLst>
      <p:ext uri="{BB962C8B-B14F-4D97-AF65-F5344CB8AC3E}">
        <p14:creationId xmlns:p14="http://schemas.microsoft.com/office/powerpoint/2010/main" val="10340321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517E-F8C4-5C46-98DE-7EB5ABC12913}"/>
              </a:ext>
            </a:extLst>
          </p:cNvPr>
          <p:cNvSpPr>
            <a:spLocks noGrp="1"/>
          </p:cNvSpPr>
          <p:nvPr>
            <p:ph type="title"/>
          </p:nvPr>
        </p:nvSpPr>
        <p:spPr>
          <a:xfrm>
            <a:off x="963084" y="1878378"/>
            <a:ext cx="10363200" cy="1362075"/>
          </a:xfrm>
        </p:spPr>
        <p:txBody>
          <a:bodyPr/>
          <a:lstStyle/>
          <a:p>
            <a:pPr algn="ctr"/>
            <a:r>
              <a:rPr lang="en-US"/>
              <a:t>References</a:t>
            </a:r>
          </a:p>
        </p:txBody>
      </p:sp>
      <p:sp>
        <p:nvSpPr>
          <p:cNvPr id="4" name="Slide Number Placeholder 3">
            <a:extLst>
              <a:ext uri="{FF2B5EF4-FFF2-40B4-BE49-F238E27FC236}">
                <a16:creationId xmlns:a16="http://schemas.microsoft.com/office/drawing/2014/main" id="{FEA71A1D-5258-244C-95E2-1FCC33A38DCC}"/>
              </a:ext>
            </a:extLst>
          </p:cNvPr>
          <p:cNvSpPr>
            <a:spLocks noGrp="1"/>
          </p:cNvSpPr>
          <p:nvPr>
            <p:ph type="sldNum" sz="quarter" idx="12"/>
          </p:nvPr>
        </p:nvSpPr>
        <p:spPr/>
        <p:txBody>
          <a:bodyPr/>
          <a:lstStyle/>
          <a:p>
            <a:fld id="{BDAF931E-EB67-594E-ACA8-DBD6EC3CDB9B}" type="slidenum">
              <a:rPr lang="en-US" smtClean="0"/>
              <a:pPr/>
              <a:t>31</a:t>
            </a:fld>
            <a:endParaRPr lang="en-US"/>
          </a:p>
        </p:txBody>
      </p:sp>
    </p:spTree>
    <p:custDataLst>
      <p:tags r:id="rId1"/>
    </p:custDataLst>
    <p:extLst>
      <p:ext uri="{BB962C8B-B14F-4D97-AF65-F5344CB8AC3E}">
        <p14:creationId xmlns:p14="http://schemas.microsoft.com/office/powerpoint/2010/main" val="1836057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dirty="0" smtClean="0">
                <a:solidFill>
                  <a:srgbClr val="0082BA">
                    <a:lumMod val="50000"/>
                  </a:srgbClr>
                </a:solidFill>
              </a:rPr>
              <a:pPr/>
              <a:t>32</a:t>
            </a:fld>
            <a:endParaRPr lang="en-US" dirty="0">
              <a:solidFill>
                <a:srgbClr val="0082BA">
                  <a:lumMod val="50000"/>
                </a:srgbClr>
              </a:solidFill>
            </a:endParaRPr>
          </a:p>
        </p:txBody>
      </p:sp>
      <p:sp>
        <p:nvSpPr>
          <p:cNvPr id="8" name="Content Placeholder 7">
            <a:extLst>
              <a:ext uri="{FF2B5EF4-FFF2-40B4-BE49-F238E27FC236}">
                <a16:creationId xmlns:a16="http://schemas.microsoft.com/office/drawing/2014/main" id="{AC055362-867B-4A12-A85E-43CA0DE908EF}"/>
              </a:ext>
            </a:extLst>
          </p:cNvPr>
          <p:cNvSpPr>
            <a:spLocks noGrp="1"/>
          </p:cNvSpPr>
          <p:nvPr>
            <p:ph idx="1"/>
          </p:nvPr>
        </p:nvSpPr>
        <p:spPr>
          <a:xfrm>
            <a:off x="239112" y="949274"/>
            <a:ext cx="11713776" cy="5718423"/>
          </a:xfrm>
        </p:spPr>
        <p:txBody>
          <a:bodyPr vert="horz" lIns="91440" tIns="45720" rIns="91440" bIns="45720" rtlCol="0" anchor="t">
            <a:noAutofit/>
          </a:bodyPr>
          <a:lstStyle/>
          <a:p>
            <a:pPr marL="342900" marR="0" lvl="0" indent="-342900">
              <a:lnSpc>
                <a:spcPct val="107000"/>
              </a:lnSpc>
              <a:spcBef>
                <a:spcPts val="0"/>
              </a:spcBef>
              <a:spcAft>
                <a:spcPts val="0"/>
              </a:spcAft>
              <a:buFont typeface="+mj-lt"/>
              <a:buAutoNum type="arabicPeriod"/>
            </a:pP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Foks</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KA, van den Brand CL,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Lingsma</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HF, et al. External validation of computed tomography decision rules for minor head injury: prospective,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multicentre</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cohort study in the Netherlands.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BMJ</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2018;362:k3527.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a:pP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Mohammaddoust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M, Mohammad Jafari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Chokan</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N,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MoshirianFarahi</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S,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Tavakolian</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Foroughian</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M. ACEP's Recommendations for Brain Computed Tomography Scan in Adult Minor Head Trauma Patients; a Diagnostic Accuracy Study.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Arch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Acad</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Emerg</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 Med</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2020;8(1):e86.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a:pP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Stiell</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IG, Clement CM, Rowe BH, et al. Comparison of the Canadian CT Head Rule and the New Orleans Criteria in patients with minor head injury.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JAMA</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2005;294(12):1511-1518.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Easter JS, Bakes K, Dhaliwal J, Miller M, Caruso E,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Haukoos</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JS. Comparison of PECARN, CATCH, and CHALICE Rules for Children With Minor Head Injury: A Prospective Cohort Study.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Ann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Emerg</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 Med</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2014;64(2):145-152.e5.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Holmes JF, Yen K, Ugalde IT, et al. PECARN prediction rules for CT imaging of children presenting to the emergency department with blunt abdominal or minor head trauma: a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multicentre</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prospective validation study. Lancet Child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Adolesc</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Health. 2024;8(5):339-347.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Available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Mower WR, Gupta M, Rodriguez R, Hendey GW. Validation of the sensitivity of the National Emergency X-Radiography Utilization Study (NEXUS) Head computed tomographic (CT) decision instrument for selective imaging of blunt head injury patients: An observational study. Schreiber M, ed.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PLoS</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 Med</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2017;14(7):e1002313.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9">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Chenoweth JA,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Gaona</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SD,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Faul</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M, Holmes JF, Nishijima DK, for the Sacramento County Prehospital Research Consortium. Incidence of Delayed Intracranial Hemorrhage in Older Patients After Blunt Head Trauma.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JAMA Surg</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2018;153(6):570.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0">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a:pP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Fadzil</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F, Mei AKC, Mohd Khairy A, Kumar R, Mohd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Azli</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AN. Value of Repeat CT Brain in Mild Traumatic Brain Injury Patients with High Risk of Intracerebral Hemorrhage Progression.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Int J Environ Res Public Health</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2022;19(21):14311.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1">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Rosen CB,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Luy</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DD, Deane MR,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Scalea</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TM, Stein DM. Routine repeat head CT may not be necessary for patients with mild TBI.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Trauma Surg Acute Care Open</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2018;3(1):e000129.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2">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Borst J,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Godat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LN,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Berndtson</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AE, Kobayashi L, Doucet JJ,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Costantini</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TW. Repeat head computed tomography for anticoagulated patients with an initial negative scan is not cost-effective.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Surgery</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2021;170(2):623-627.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3">
                  <a:extLst>
                    <a:ext uri="{A12FA001-AC4F-418D-AE19-62706E023703}">
                      <ahyp:hlinkClr xmlns:ahyp="http://schemas.microsoft.com/office/drawing/2018/hyperlinkcolor" val="tx"/>
                    </a:ext>
                  </a:extLst>
                </a:hlinkClick>
              </a:rPr>
              <a:t>Available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Flaherty S, Biswas S, Watts DD, et al. Findings on Repeat Posttraumatic Brain Computed Tomography Scans in Older Patients With Minimal Head Trauma and the Impact of Existing Antithrombotic Use.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Ann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Emerg</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 Med</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2023;81(3):364-374.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4">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Mourad M,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Senay</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Kharbutli</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B. The utility of a second head CT scan after a negative initial CT scan in head trauma patients on new direct oral anticoagulants (DOACs).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Injury</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2021;52(9):2571-2575.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5">
                  <a:extLst>
                    <a:ext uri="{A12FA001-AC4F-418D-AE19-62706E023703}">
                      <ahyp:hlinkClr xmlns:ahyp="http://schemas.microsoft.com/office/drawing/2018/hyperlinkcolor" val="tx"/>
                    </a:ext>
                  </a:extLst>
                </a:hlinkClick>
              </a:rPr>
              <a:t>Available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Gaonkar VB, Garg K, Agrawal D, Chandra PS, Kale SS. Risk Factors for Progression of Conservatively Managed Acute Traumatic Subdural Hematoma: A Systematic Review and Meta-Analysis.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World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Neurosurg</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2021;146:332-341.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6">
                  <a:extLst>
                    <a:ext uri="{A12FA001-AC4F-418D-AE19-62706E023703}">
                      <ahyp:hlinkClr xmlns:ahyp="http://schemas.microsoft.com/office/drawing/2018/hyperlinkcolor" val="tx"/>
                    </a:ext>
                  </a:extLst>
                </a:hlinkClick>
              </a:rPr>
              <a:t>Available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Robinson D, Pyle L, Foreman B, et al. Factors Associated with Early versus Delayed Expansion of Acute Subdural Hematomas Initially Managed Conservatively.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J Neurotrauma</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2021;38(7):903-910.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7">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a:pP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Alsahan</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Alobaid</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M,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Aldukhayyil</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T,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Alfaraj</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D. Subacute Bilateral Subdural Hematoma: Delayed Presentation With Headache One Month Post Mild Trauma.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Cureus</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2021;13(11):e19183.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8">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0" marR="0" lvl="0" indent="0">
              <a:lnSpc>
                <a:spcPct val="107000"/>
              </a:lnSpc>
              <a:spcBef>
                <a:spcPts val="0"/>
              </a:spcBef>
              <a:spcAft>
                <a:spcPts val="0"/>
              </a:spcAft>
              <a:buNone/>
            </a:pPr>
            <a:endParaRPr lang="en-US" sz="8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425483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dirty="0" smtClean="0">
                <a:solidFill>
                  <a:srgbClr val="0082BA">
                    <a:lumMod val="50000"/>
                  </a:srgbClr>
                </a:solidFill>
              </a:rPr>
              <a:pPr/>
              <a:t>33</a:t>
            </a:fld>
            <a:endParaRPr lang="en-US" dirty="0">
              <a:solidFill>
                <a:srgbClr val="0082BA">
                  <a:lumMod val="50000"/>
                </a:srgbClr>
              </a:solidFill>
            </a:endParaRPr>
          </a:p>
        </p:txBody>
      </p:sp>
      <p:sp>
        <p:nvSpPr>
          <p:cNvPr id="8" name="Content Placeholder 7">
            <a:extLst>
              <a:ext uri="{FF2B5EF4-FFF2-40B4-BE49-F238E27FC236}">
                <a16:creationId xmlns:a16="http://schemas.microsoft.com/office/drawing/2014/main" id="{AC055362-867B-4A12-A85E-43CA0DE908EF}"/>
              </a:ext>
            </a:extLst>
          </p:cNvPr>
          <p:cNvSpPr>
            <a:spLocks noGrp="1"/>
          </p:cNvSpPr>
          <p:nvPr>
            <p:ph idx="1"/>
          </p:nvPr>
        </p:nvSpPr>
        <p:spPr>
          <a:xfrm>
            <a:off x="239112" y="949274"/>
            <a:ext cx="11713776" cy="5718423"/>
          </a:xfrm>
        </p:spPr>
        <p:txBody>
          <a:bodyPr vert="horz" lIns="91440" tIns="45720" rIns="91440" bIns="45720" rtlCol="0" anchor="t">
            <a:noAutofit/>
          </a:bodyPr>
          <a:lstStyle/>
          <a:p>
            <a:pPr marL="342900" marR="0" lvl="0" indent="-342900">
              <a:lnSpc>
                <a:spcPct val="107000"/>
              </a:lnSpc>
              <a:spcBef>
                <a:spcPts val="0"/>
              </a:spcBef>
              <a:spcAft>
                <a:spcPts val="0"/>
              </a:spcAft>
              <a:buFont typeface="+mj-lt"/>
              <a:buAutoNum type="arabicPeriod" startAt="16"/>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Chia MYC. Development of a delayed chronic subdural hematoma 2 months after mild traumatic brain injury with a normal initial brain computed tomography: A case report.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J Am Coll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Emerg</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 Physicians Open</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2020;1(6):1723-1728.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startAt="16"/>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Feng JF, Jiang JY, Bao YH, Liang YM, Pan YH. Traumatic subdural effusion evolves into chronic subdural hematoma: two stages of the same inflammatory reaction?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Med Hypotheses</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2008;70(6):1147-1149.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Available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startAt="16"/>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Hong SO, Kang DS, Kong MH, Jang SY, Kim JH, Song KY. Development of Delayed Acute Subdural Hematoma after Mild Traumatic Brain Injury: A Case Report.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Korean J Neurotrauma</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2018;14(1):24-27.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startAt="16"/>
            </a:pP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Itshayek</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E, Rosenthal G,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Fraifeld</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S, Perez-Sanchez X, Cohen JE,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Spektor</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S. Delayed posttraumatic acute subdural hematoma in elderly patients on anticoagulation.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Neurosurgery</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2006;58(5):E851-6.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Available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startAt="16"/>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Kim SW, Kang HG. Delayed-onset subdural hematoma after mild head injury with negative initial brain imaging.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J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Integr</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Neurosci</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2022;21(2):69.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Available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startAt="16"/>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Olivero WC, Wang H,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Farahvar</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 Kim TA, Wang F. Predictive (subtle or overlooked) initial head CT findings in patients who develop delayed chronic subdural hematoma.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J Clin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Neurosci</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2017;42:129-133.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9">
                  <a:extLst>
                    <a:ext uri="{A12FA001-AC4F-418D-AE19-62706E023703}">
                      <ahyp:hlinkClr xmlns:ahyp="http://schemas.microsoft.com/office/drawing/2018/hyperlinkcolor" val="tx"/>
                    </a:ext>
                  </a:extLst>
                </a:hlinkClick>
              </a:rPr>
              <a:t>Available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startAt="16"/>
            </a:pP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Shabani</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S, Nguyen HS, Doan N, Baisden JL. Case Report and Review of Literature of Delayed Acute Subdural Hematoma.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World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Neurosurg</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2016;96:66-71.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0">
                  <a:extLst>
                    <a:ext uri="{A12FA001-AC4F-418D-AE19-62706E023703}">
                      <ahyp:hlinkClr xmlns:ahyp="http://schemas.microsoft.com/office/drawing/2018/hyperlinkcolor" val="tx"/>
                    </a:ext>
                  </a:extLst>
                </a:hlinkClick>
              </a:rPr>
              <a:t>Available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startAt="16"/>
            </a:pP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Edlmann</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E, Giorgi-Coll S, Whitfield PC, Carpenter KLH, Hutchinson PJ. Pathophysiology of chronic subdural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haematoma</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inflammation, angiogenesis and implications for pharmacotherapy. J Neuroinflammation. 2017;14(1):108.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1">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startAt="16"/>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Tao ZQ, Ding SH, Huang JY, Zhu ZG. The Pathogenesis of Subacute Subdural Hematoma: A Report of 3 Cases and Literature Review.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World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Neurosurg</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2018;114:e22-e28.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2">
                  <a:extLst>
                    <a:ext uri="{A12FA001-AC4F-418D-AE19-62706E023703}">
                      <ahyp:hlinkClr xmlns:ahyp="http://schemas.microsoft.com/office/drawing/2018/hyperlinkcolor" val="tx"/>
                    </a:ext>
                  </a:extLst>
                </a:hlinkClick>
              </a:rPr>
              <a:t>Available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startAt="16"/>
            </a:pP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Amrhein</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TJ,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Mostertz</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W, Matheus MG, et al. Reformatted images improve the detection rate of acute traumatic subdural hematomas on brain CT compared with axial images alone.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Emerg</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Radiol</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2017;24(1):39-45.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3">
                  <a:extLst>
                    <a:ext uri="{A12FA001-AC4F-418D-AE19-62706E023703}">
                      <ahyp:hlinkClr xmlns:ahyp="http://schemas.microsoft.com/office/drawing/2018/hyperlinkcolor" val="tx"/>
                    </a:ext>
                  </a:extLst>
                </a:hlinkClick>
              </a:rPr>
              <a:t>Available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startAt="16"/>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Mott TF, </a:t>
            </a:r>
            <a:r>
              <a:rPr lang="en-US" sz="1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McConnon</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ML, Rieger BP. Subacute to chronic mild traumatic brain injury.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Am Fam Physician.</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2012;86(11):1045-1051.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4">
                  <a:extLst>
                    <a:ext uri="{A12FA001-AC4F-418D-AE19-62706E023703}">
                      <ahyp:hlinkClr xmlns:ahyp="http://schemas.microsoft.com/office/drawing/2018/hyperlinkcolor" val="tx"/>
                    </a:ext>
                  </a:extLst>
                </a:hlinkClick>
              </a:rPr>
              <a:t>Free full text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0"/>
              </a:spcAft>
              <a:buFont typeface="+mj-lt"/>
              <a:buAutoNum type="arabicPeriod" startAt="16"/>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Plummer CJ, Abramson N. Acute Concussion.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Phys Med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Rehabil</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 Clin N Am</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2024;35(3):523-533.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5">
                  <a:extLst>
                    <a:ext uri="{A12FA001-AC4F-418D-AE19-62706E023703}">
                      <ahyp:hlinkClr xmlns:ahyp="http://schemas.microsoft.com/office/drawing/2018/hyperlinkcolor" val="tx"/>
                    </a:ext>
                  </a:extLst>
                </a:hlinkClick>
              </a:rPr>
              <a:t>Available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a:lnSpc>
                <a:spcPct val="107000"/>
              </a:lnSpc>
              <a:spcBef>
                <a:spcPts val="0"/>
              </a:spcBef>
              <a:buFont typeface="+mj-lt"/>
              <a:buAutoNum type="arabicPeriod" startAt="16"/>
            </a:pP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Kaplan HM, Birnbaum JF, Kulkarni PA. Pursuit of "endpoint diagnoses" as a cognitive forcing strategy to avoid premature diagnostic closure. </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Diagnosis (</a:t>
            </a:r>
            <a:r>
              <a:rPr lang="en-US" sz="1100" i="1"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Berl</a:t>
            </a:r>
            <a:r>
              <a:rPr lang="en-US" sz="11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2022 Aug 9;9(4):421-429. [</a:t>
            </a:r>
            <a:r>
              <a:rPr lang="en-US" sz="1100" u="sng"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6">
                  <a:extLst>
                    <a:ext uri="{A12FA001-AC4F-418D-AE19-62706E023703}">
                      <ahyp:hlinkClr xmlns:ahyp="http://schemas.microsoft.com/office/drawing/2018/hyperlinkcolor" val="tx"/>
                    </a:ext>
                  </a:extLst>
                </a:hlinkClick>
              </a:rPr>
              <a:t>Available at</a:t>
            </a:r>
            <a:r>
              <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0" marR="0" lvl="0" indent="0">
              <a:lnSpc>
                <a:spcPct val="107000"/>
              </a:lnSpc>
              <a:spcBef>
                <a:spcPts val="0"/>
              </a:spcBef>
              <a:spcAft>
                <a:spcPts val="0"/>
              </a:spcAft>
              <a:buNone/>
            </a:pPr>
            <a:endPar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nSpc>
                <a:spcPct val="107000"/>
              </a:lnSpc>
              <a:spcBef>
                <a:spcPts val="0"/>
              </a:spcBef>
              <a:spcAft>
                <a:spcPts val="0"/>
              </a:spcAft>
              <a:buNone/>
            </a:pPr>
            <a:endParaRPr lang="en-US" sz="10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503967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63084" y="1435101"/>
            <a:ext cx="10363200" cy="2124075"/>
          </a:xfrm>
        </p:spPr>
        <p:txBody>
          <a:bodyPr>
            <a:normAutofit/>
          </a:bodyPr>
          <a:lstStyle/>
          <a:p>
            <a:pPr algn="ctr"/>
            <a:r>
              <a:rPr lang="en-US" dirty="0"/>
              <a:t>Delayed Symptomatic Subdural Hematoma Following an Initially Normal CT Head</a:t>
            </a:r>
          </a:p>
        </p:txBody>
      </p:sp>
      <p:sp>
        <p:nvSpPr>
          <p:cNvPr id="6" name="Text Placeholder 5">
            <a:extLst>
              <a:ext uri="{FF2B5EF4-FFF2-40B4-BE49-F238E27FC236}">
                <a16:creationId xmlns:a16="http://schemas.microsoft.com/office/drawing/2014/main" id="{22ECA5D0-779C-40D7-B73E-F610BB1FD756}"/>
              </a:ext>
            </a:extLst>
          </p:cNvPr>
          <p:cNvSpPr>
            <a:spLocks noGrp="1"/>
          </p:cNvSpPr>
          <p:nvPr>
            <p:ph type="body" idx="1"/>
          </p:nvPr>
        </p:nvSpPr>
        <p:spPr>
          <a:xfrm>
            <a:off x="1193993" y="3571995"/>
            <a:ext cx="9901381" cy="2224865"/>
          </a:xfrm>
        </p:spPr>
        <p:txBody>
          <a:bodyPr>
            <a:noAutofit/>
          </a:bodyPr>
          <a:lstStyle/>
          <a:p>
            <a:pPr algn="ctr"/>
            <a:endParaRPr lang="en-US" sz="2800" dirty="0"/>
          </a:p>
          <a:p>
            <a:pPr algn="ctr" fontAlgn="base"/>
            <a:r>
              <a:rPr lang="en-US" sz="2400" dirty="0"/>
              <a:t>A case involving a patient with a missed frontal subdural hematoma after a sledding injury, highlighting the importance of repeat brain imaging in patients with ongoing symptoms and risk factors</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4</a:t>
            </a:fld>
            <a:endParaRPr lang="en-US"/>
          </a:p>
        </p:txBody>
      </p:sp>
    </p:spTree>
    <p:custDataLst>
      <p:tags r:id="rId1"/>
    </p:custDataLst>
    <p:extLst>
      <p:ext uri="{BB962C8B-B14F-4D97-AF65-F5344CB8AC3E}">
        <p14:creationId xmlns:p14="http://schemas.microsoft.com/office/powerpoint/2010/main" val="1328729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00000">
              <a:schemeClr val="accent5">
                <a:alpha val="91000"/>
                <a:lumMod val="72000"/>
                <a:lumOff val="28000"/>
              </a:schemeClr>
            </a:gs>
            <a:gs pos="84000">
              <a:schemeClr val="accent1"/>
            </a:gs>
            <a:gs pos="45000">
              <a:schemeClr val="accent1">
                <a:lumMod val="75000"/>
              </a:schemeClr>
            </a:gs>
            <a:gs pos="0">
              <a:schemeClr val="accent1">
                <a:lumMod val="5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Case Details (1)</a:t>
            </a:r>
            <a:endParaRPr lang="en-US">
              <a:solidFill>
                <a:schemeClr val="bg1"/>
              </a:solidFill>
            </a:endParaRPr>
          </a:p>
        </p:txBody>
      </p:sp>
      <p:sp>
        <p:nvSpPr>
          <p:cNvPr id="3" name="Content Placeholder 2"/>
          <p:cNvSpPr>
            <a:spLocks noGrp="1"/>
          </p:cNvSpPr>
          <p:nvPr>
            <p:ph idx="1"/>
          </p:nvPr>
        </p:nvSpPr>
        <p:spPr>
          <a:xfrm>
            <a:off x="259264" y="1057619"/>
            <a:ext cx="11594033" cy="5540939"/>
          </a:xfrm>
        </p:spPr>
        <p:txBody>
          <a:bodyPr vert="horz" lIns="91440" tIns="45720" rIns="91440" bIns="45720" rtlCol="0" anchor="t">
            <a:noAutofit/>
          </a:bodyPr>
          <a:lstStyle/>
          <a:p>
            <a:pPr>
              <a:lnSpc>
                <a:spcPct val="107000"/>
              </a:lnSpc>
              <a:spcBef>
                <a:spcPts val="0"/>
              </a:spcBef>
            </a:pPr>
            <a:r>
              <a:rPr lang="en-US" sz="2600" dirty="0">
                <a:effectLst/>
                <a:ea typeface="Calibri"/>
                <a:cs typeface="Times New Roman"/>
              </a:rPr>
              <a:t>A man in his mid-50’s presented to the hospital for a persistent headache after a sledding injury with his son 4 days earlier. He was not wearing a helmet and sledded head-first into a tree. </a:t>
            </a:r>
          </a:p>
          <a:p>
            <a:pPr>
              <a:lnSpc>
                <a:spcPct val="107000"/>
              </a:lnSpc>
              <a:spcBef>
                <a:spcPts val="0"/>
              </a:spcBef>
            </a:pPr>
            <a:r>
              <a:rPr lang="en-US" sz="2600" dirty="0">
                <a:effectLst/>
                <a:ea typeface="Calibri"/>
                <a:cs typeface="Times New Roman"/>
              </a:rPr>
              <a:t>There was no loss of consciousness and no vomiting or confusion, but the headache did not improve after four days. </a:t>
            </a:r>
          </a:p>
          <a:p>
            <a:pPr>
              <a:lnSpc>
                <a:spcPct val="107000"/>
              </a:lnSpc>
              <a:spcBef>
                <a:spcPts val="0"/>
              </a:spcBef>
            </a:pPr>
            <a:r>
              <a:rPr lang="en-US" sz="2600" dirty="0">
                <a:effectLst/>
                <a:ea typeface="Calibri"/>
                <a:cs typeface="Times New Roman"/>
              </a:rPr>
              <a:t>His past medical history was notable only for hypertension managed with amlodipine. </a:t>
            </a:r>
          </a:p>
          <a:p>
            <a:pPr>
              <a:lnSpc>
                <a:spcPct val="107000"/>
              </a:lnSpc>
              <a:spcBef>
                <a:spcPts val="0"/>
              </a:spcBef>
            </a:pPr>
            <a:r>
              <a:rPr lang="en-US" sz="2600" dirty="0">
                <a:effectLst/>
                <a:ea typeface="Calibri"/>
                <a:cs typeface="Times New Roman"/>
              </a:rPr>
              <a:t>Vital signs were normal, and a templated neurologic examination was documented as normal. No blood tests were performed, but a non-contrast computed tomography (CT) scan of the head was read as normal. </a:t>
            </a:r>
          </a:p>
          <a:p>
            <a:pPr>
              <a:lnSpc>
                <a:spcPct val="107000"/>
              </a:lnSpc>
              <a:spcBef>
                <a:spcPts val="0"/>
              </a:spcBef>
            </a:pPr>
            <a:r>
              <a:rPr lang="en-US" sz="2600" dirty="0">
                <a:effectLst/>
                <a:ea typeface="Calibri"/>
                <a:cs typeface="Times New Roman"/>
              </a:rPr>
              <a:t>Standard aftercare instructions for head injury were given.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5</a:t>
            </a:fld>
            <a:endParaRPr lang="en-US">
              <a:solidFill>
                <a:srgbClr val="0082BA">
                  <a:lumMod val="50000"/>
                </a:srgbClr>
              </a:solidFill>
            </a:endParaRPr>
          </a:p>
        </p:txBody>
      </p:sp>
    </p:spTree>
    <p:custDataLst>
      <p:tags r:id="rId2"/>
    </p:custDataLst>
    <p:extLst>
      <p:ext uri="{BB962C8B-B14F-4D97-AF65-F5344CB8AC3E}">
        <p14:creationId xmlns:p14="http://schemas.microsoft.com/office/powerpoint/2010/main" val="1759357279"/>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Case Details (2)</a:t>
            </a:r>
            <a:endParaRPr lang="en-US">
              <a:solidFill>
                <a:schemeClr val="bg1"/>
              </a:solidFill>
            </a:endParaRPr>
          </a:p>
        </p:txBody>
      </p:sp>
      <p:sp>
        <p:nvSpPr>
          <p:cNvPr id="3" name="Content Placeholder 2"/>
          <p:cNvSpPr>
            <a:spLocks noGrp="1"/>
          </p:cNvSpPr>
          <p:nvPr>
            <p:ph idx="1"/>
          </p:nvPr>
        </p:nvSpPr>
        <p:spPr>
          <a:xfrm>
            <a:off x="261849" y="1105244"/>
            <a:ext cx="11528210" cy="5475624"/>
          </a:xfrm>
        </p:spPr>
        <p:txBody>
          <a:bodyPr vert="horz" lIns="91440" tIns="45720" rIns="91440" bIns="45720" rtlCol="0" anchor="t">
            <a:noAutofit/>
          </a:bodyPr>
          <a:lstStyle/>
          <a:p>
            <a:pPr>
              <a:lnSpc>
                <a:spcPct val="107000"/>
              </a:lnSpc>
              <a:spcBef>
                <a:spcPts val="0"/>
              </a:spcBef>
            </a:pPr>
            <a:r>
              <a:rPr lang="en-US" sz="2600" dirty="0">
                <a:effectLst/>
                <a:ea typeface="Calibri"/>
              </a:rPr>
              <a:t>Three weeks later, the patient saw his primary care physician (PCP). </a:t>
            </a:r>
          </a:p>
          <a:p>
            <a:pPr>
              <a:lnSpc>
                <a:spcPct val="107000"/>
              </a:lnSpc>
              <a:spcBef>
                <a:spcPts val="0"/>
              </a:spcBef>
            </a:pPr>
            <a:r>
              <a:rPr lang="en-US" sz="2600" dirty="0">
                <a:ea typeface="Calibri"/>
              </a:rPr>
              <a:t>He </a:t>
            </a:r>
            <a:r>
              <a:rPr lang="en-US" sz="2600" dirty="0">
                <a:effectLst/>
                <a:ea typeface="Calibri"/>
              </a:rPr>
              <a:t>complained of ongoing headache that sometimes kept him up at night, for which he was using over-the-counter ibuprofen, as well as some forgetfulness and concentration difficulties as he tried going back to work. </a:t>
            </a:r>
          </a:p>
          <a:p>
            <a:pPr>
              <a:lnSpc>
                <a:spcPct val="107000"/>
              </a:lnSpc>
              <a:spcBef>
                <a:spcPts val="0"/>
              </a:spcBef>
            </a:pPr>
            <a:r>
              <a:rPr lang="en-US" sz="2600" dirty="0">
                <a:effectLst/>
                <a:ea typeface="Calibri"/>
              </a:rPr>
              <a:t>He reported also taking sertraline for a history of depression, low-dose aspirin and vitamins for preventive reasons. </a:t>
            </a:r>
          </a:p>
          <a:p>
            <a:pPr>
              <a:lnSpc>
                <a:spcPct val="107000"/>
              </a:lnSpc>
              <a:spcBef>
                <a:spcPts val="0"/>
              </a:spcBef>
            </a:pPr>
            <a:r>
              <a:rPr lang="en-US" sz="2600" dirty="0">
                <a:effectLst/>
                <a:ea typeface="Calibri"/>
              </a:rPr>
              <a:t>The vital signs and physical exam were again normal. </a:t>
            </a:r>
          </a:p>
          <a:p>
            <a:pPr>
              <a:lnSpc>
                <a:spcPct val="107000"/>
              </a:lnSpc>
              <a:spcBef>
                <a:spcPts val="0"/>
              </a:spcBef>
            </a:pPr>
            <a:r>
              <a:rPr lang="en-US" sz="2600" dirty="0">
                <a:effectLst/>
                <a:ea typeface="Calibri"/>
              </a:rPr>
              <a:t>He was diagnosed with post-concussive syndrome; no specific investigations or treatments were recommended. </a:t>
            </a:r>
            <a:endParaRPr lang="en-US" sz="2600" b="0" i="0" dirty="0">
              <a:solidFill>
                <a:schemeClr val="bg1"/>
              </a:solidFill>
              <a:effectLst/>
              <a:ea typeface="Calibri"/>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200604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Case Details (3)</a:t>
            </a:r>
            <a:endParaRPr lang="en-US" dirty="0">
              <a:solidFill>
                <a:schemeClr val="bg1"/>
              </a:solidFill>
            </a:endParaRPr>
          </a:p>
        </p:txBody>
      </p:sp>
      <p:sp>
        <p:nvSpPr>
          <p:cNvPr id="3" name="Content Placeholder 2"/>
          <p:cNvSpPr>
            <a:spLocks noGrp="1"/>
          </p:cNvSpPr>
          <p:nvPr>
            <p:ph idx="1"/>
          </p:nvPr>
        </p:nvSpPr>
        <p:spPr>
          <a:xfrm>
            <a:off x="261849" y="1105244"/>
            <a:ext cx="11528210" cy="5475624"/>
          </a:xfrm>
        </p:spPr>
        <p:txBody>
          <a:bodyPr vert="horz" lIns="91440" tIns="45720" rIns="91440" bIns="45720" rtlCol="0" anchor="t">
            <a:noAutofit/>
          </a:bodyPr>
          <a:lstStyle/>
          <a:p>
            <a:r>
              <a:rPr lang="en-US" sz="2600" dirty="0">
                <a:effectLst/>
                <a:ea typeface="Calibri"/>
              </a:rPr>
              <a:t>However, about two weeks later, the patient’s wife insisted that he go back to the hospital for worsening cognition plus increased use of ibuprofen for headache. </a:t>
            </a:r>
          </a:p>
          <a:p>
            <a:r>
              <a:rPr lang="en-US" sz="2600" dirty="0">
                <a:effectLst/>
                <a:ea typeface="Calibri"/>
              </a:rPr>
              <a:t>Head CT showed a large frontal subdural hematoma with midline shift. </a:t>
            </a:r>
          </a:p>
          <a:p>
            <a:r>
              <a:rPr lang="en-US" sz="2600" dirty="0">
                <a:effectLst/>
                <a:ea typeface="Calibri"/>
              </a:rPr>
              <a:t>He was taken urgently to the operating room, where craniotomy was performed and the hematoma was evacuated, showing at least 3 different blood consistencies suggesting three different ages of hemorrhage. </a:t>
            </a:r>
            <a:endParaRPr lang="en-US" sz="2600" dirty="0">
              <a:solidFill>
                <a:schemeClr val="bg1"/>
              </a:solidFill>
              <a:ea typeface="Calibri"/>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458236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433494" y="1130301"/>
            <a:ext cx="11213675" cy="1362075"/>
          </a:xfrm>
        </p:spPr>
        <p:txBody>
          <a:bodyPr>
            <a:noAutofit/>
          </a:bodyPr>
          <a:lstStyle/>
          <a:p>
            <a:pPr algn="ctr"/>
            <a:r>
              <a:rPr lang="en-US" sz="3600" dirty="0"/>
              <a:t>Delayed Symptomatic Subdural Hematoma Following an Initially Normal CT Head</a:t>
            </a:r>
            <a:endParaRPr lang="en-US" sz="3200" dirty="0"/>
          </a:p>
        </p:txBody>
      </p:sp>
      <p:sp>
        <p:nvSpPr>
          <p:cNvPr id="6" name="Text Placeholder 5">
            <a:extLst>
              <a:ext uri="{FF2B5EF4-FFF2-40B4-BE49-F238E27FC236}">
                <a16:creationId xmlns:a16="http://schemas.microsoft.com/office/drawing/2014/main" id="{22ECA5D0-779C-40D7-B73E-F610BB1FD756}"/>
              </a:ext>
            </a:extLst>
          </p:cNvPr>
          <p:cNvSpPr>
            <a:spLocks noGrp="1"/>
          </p:cNvSpPr>
          <p:nvPr>
            <p:ph type="body" idx="1"/>
          </p:nvPr>
        </p:nvSpPr>
        <p:spPr>
          <a:xfrm>
            <a:off x="754380" y="3568633"/>
            <a:ext cx="10892789" cy="2100002"/>
          </a:xfrm>
        </p:spPr>
        <p:txBody>
          <a:bodyPr>
            <a:noAutofit/>
          </a:bodyPr>
          <a:lstStyle/>
          <a:p>
            <a:pPr algn="ctr"/>
            <a:r>
              <a:rPr lang="en-US" sz="3600" b="1" dirty="0">
                <a:solidFill>
                  <a:srgbClr val="FFEFBF"/>
                </a:solidFill>
              </a:rPr>
              <a:t>THE COMMENTARY</a:t>
            </a:r>
          </a:p>
          <a:p>
            <a:pPr algn="ctr"/>
            <a:r>
              <a:rPr lang="en-US" sz="3200" dirty="0"/>
              <a:t>Ryan Martin, MD, FCNS and Kiarash Shahlaie, MD, PhD, FAANS, FCNS</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8</a:t>
            </a:fld>
            <a:endParaRPr lang="en-US"/>
          </a:p>
        </p:txBody>
      </p:sp>
    </p:spTree>
    <p:custDataLst>
      <p:tags r:id="rId1"/>
    </p:custDataLst>
    <p:extLst>
      <p:ext uri="{BB962C8B-B14F-4D97-AF65-F5344CB8AC3E}">
        <p14:creationId xmlns:p14="http://schemas.microsoft.com/office/powerpoint/2010/main" val="1303652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Background</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9</a:t>
            </a:fld>
            <a:endParaRPr lang="en-US"/>
          </a:p>
        </p:txBody>
      </p:sp>
    </p:spTree>
    <p:custDataLst>
      <p:tags r:id="rId1"/>
    </p:custDataLst>
    <p:extLst>
      <p:ext uri="{BB962C8B-B14F-4D97-AF65-F5344CB8AC3E}">
        <p14:creationId xmlns:p14="http://schemas.microsoft.com/office/powerpoint/2010/main" val="127596582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t60AfChP"/>
  <p:tag name="ARTICULATE_SLIDE_COUNT" val="29"/>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PSNet">
      <a:dk1>
        <a:srgbClr val="000000"/>
      </a:dk1>
      <a:lt1>
        <a:srgbClr val="FFFFFF"/>
      </a:lt1>
      <a:dk2>
        <a:srgbClr val="44546A"/>
      </a:dk2>
      <a:lt2>
        <a:srgbClr val="E7E6E6"/>
      </a:lt2>
      <a:accent1>
        <a:srgbClr val="0082BA"/>
      </a:accent1>
      <a:accent2>
        <a:srgbClr val="682876"/>
      </a:accent2>
      <a:accent3>
        <a:srgbClr val="DBDBDC"/>
      </a:accent3>
      <a:accent4>
        <a:srgbClr val="FED871"/>
      </a:accent4>
      <a:accent5>
        <a:srgbClr val="58A7D6"/>
      </a:accent5>
      <a:accent6>
        <a:srgbClr val="AF84B9"/>
      </a:accent6>
      <a:hlink>
        <a:srgbClr val="0563C1"/>
      </a:hlink>
      <a:folHlink>
        <a:srgbClr val="68287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WebMM Slide Template-Nov 2017.potx" id="{084D9F91-CDBC-4609-B44D-9D2907DEB407}" vid="{243FBF84-3FD3-4611-9831-FEC06229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PSNet">
    <a:dk1>
      <a:srgbClr val="000000"/>
    </a:dk1>
    <a:lt1>
      <a:srgbClr val="FFFFFF"/>
    </a:lt1>
    <a:dk2>
      <a:srgbClr val="44546A"/>
    </a:dk2>
    <a:lt2>
      <a:srgbClr val="E7E6E6"/>
    </a:lt2>
    <a:accent1>
      <a:srgbClr val="0082BA"/>
    </a:accent1>
    <a:accent2>
      <a:srgbClr val="682876"/>
    </a:accent2>
    <a:accent3>
      <a:srgbClr val="DBDBDC"/>
    </a:accent3>
    <a:accent4>
      <a:srgbClr val="FED871"/>
    </a:accent4>
    <a:accent5>
      <a:srgbClr val="58A7D6"/>
    </a:accent5>
    <a:accent6>
      <a:srgbClr val="AF84B9"/>
    </a:accent6>
    <a:hlink>
      <a:srgbClr val="0563C1"/>
    </a:hlink>
    <a:folHlink>
      <a:srgbClr val="682876"/>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35db7404-a3cf-4176-aa88-e2959223dcaa">
      <UserInfo>
        <DisplayName>Meghan S Weyrich</DisplayName>
        <AccountId>13</AccountId>
        <AccountType/>
      </UserInfo>
      <UserInfo>
        <DisplayName>Patrick Romano</DisplayName>
        <AccountId>34</AccountId>
        <AccountType/>
      </UserInfo>
      <UserInfo>
        <DisplayName>Garth H. Utter</DisplayName>
        <AccountId>371</AccountId>
        <AccountType/>
      </UserInfo>
      <UserInfo>
        <DisplayName>Kristen Bettega</DisplayName>
        <AccountId>124</AccountId>
        <AccountType/>
      </UserInfo>
      <UserInfo>
        <DisplayName>Noelle Boctor</DisplayName>
        <AccountId>1291</AccountId>
        <AccountType/>
      </UserInfo>
      <UserInfo>
        <DisplayName>Amy Nichols</DisplayName>
        <AccountId>843</AccountId>
        <AccountType/>
      </UserInfo>
      <UserInfo>
        <DisplayName>Deb Bakerjian</DisplayName>
        <AccountId>6</AccountId>
        <AccountType/>
      </UserInfo>
    </SharedWithUsers>
    <TaxCatchAll xmlns="35db7404-a3cf-4176-aa88-e2959223dcaa" xsi:nil="true"/>
    <lcf76f155ced4ddcb4097134ff3c332f xmlns="2460d5cb-695c-454b-9137-a379ab2c8b6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6C7F33BFC31F041B89E42456A791E19" ma:contentTypeVersion="17" ma:contentTypeDescription="Create a new document." ma:contentTypeScope="" ma:versionID="24c81d82cbdbc4d926e8f7e549867b18">
  <xsd:schema xmlns:xsd="http://www.w3.org/2001/XMLSchema" xmlns:xs="http://www.w3.org/2001/XMLSchema" xmlns:p="http://schemas.microsoft.com/office/2006/metadata/properties" xmlns:ns2="2460d5cb-695c-454b-9137-a379ab2c8b6f" xmlns:ns3="35db7404-a3cf-4176-aa88-e2959223dcaa" targetNamespace="http://schemas.microsoft.com/office/2006/metadata/properties" ma:root="true" ma:fieldsID="3aeccd6f68fbc66fc5f7081c3e3056c9" ns2:_="" ns3:_="">
    <xsd:import namespace="2460d5cb-695c-454b-9137-a379ab2c8b6f"/>
    <xsd:import namespace="35db7404-a3cf-4176-aa88-e2959223dca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60d5cb-695c-454b-9137-a379ab2c8b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19ba80e-4ed7-42b5-a1d2-490ece9b849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db7404-a3cf-4176-aa88-e2959223dca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edc211e6-0b77-4b7f-9f24-28edb7686d95}" ma:internalName="TaxCatchAll" ma:showField="CatchAllData" ma:web="35db7404-a3cf-4176-aa88-e2959223dc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7585058-91B3-430C-9A8E-FFBB22DD1730}">
  <ds:schemaRefs>
    <ds:schemaRef ds:uri="http://schemas.microsoft.com/office/2006/documentManagement/types"/>
    <ds:schemaRef ds:uri="http://purl.org/dc/elements/1.1/"/>
    <ds:schemaRef ds:uri="http://www.w3.org/XML/1998/namespace"/>
    <ds:schemaRef ds:uri="2460d5cb-695c-454b-9137-a379ab2c8b6f"/>
    <ds:schemaRef ds:uri="http://purl.org/dc/dcmitype/"/>
    <ds:schemaRef ds:uri="http://schemas.microsoft.com/office/infopath/2007/PartnerControls"/>
    <ds:schemaRef ds:uri="http://purl.org/dc/terms/"/>
    <ds:schemaRef ds:uri="http://schemas.openxmlformats.org/package/2006/metadata/core-properties"/>
    <ds:schemaRef ds:uri="35db7404-a3cf-4176-aa88-e2959223dcaa"/>
    <ds:schemaRef ds:uri="http://schemas.microsoft.com/office/2006/metadata/properties"/>
  </ds:schemaRefs>
</ds:datastoreItem>
</file>

<file path=customXml/itemProps2.xml><?xml version="1.0" encoding="utf-8"?>
<ds:datastoreItem xmlns:ds="http://schemas.openxmlformats.org/officeDocument/2006/customXml" ds:itemID="{0E54EFB8-0C3B-46ED-8384-600DBFF8CD8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460d5cb-695c-454b-9137-a379ab2c8b6f"/>
    <ds:schemaRef ds:uri="35db7404-a3cf-4176-aa88-e2959223dc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8E05DD5-590B-4236-B645-7778AF1CB86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9836</TotalTime>
  <Words>4000</Words>
  <Application>Microsoft Office PowerPoint</Application>
  <PresentationFormat>Widescreen</PresentationFormat>
  <Paragraphs>227</Paragraphs>
  <Slides>33</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Aptos</vt:lpstr>
      <vt:lpstr>Arial</vt:lpstr>
      <vt:lpstr>Calibri</vt:lpstr>
      <vt:lpstr>Courier New</vt:lpstr>
      <vt:lpstr>Symbol</vt:lpstr>
      <vt:lpstr>Office Theme</vt:lpstr>
      <vt:lpstr>Spotlight</vt:lpstr>
      <vt:lpstr>Source and Credits</vt:lpstr>
      <vt:lpstr>Objectives</vt:lpstr>
      <vt:lpstr>Delayed Symptomatic Subdural Hematoma Following an Initially Normal CT Head</vt:lpstr>
      <vt:lpstr>Case Details (1)</vt:lpstr>
      <vt:lpstr>Case Details (2)</vt:lpstr>
      <vt:lpstr>Case Details (3)</vt:lpstr>
      <vt:lpstr>Delayed Symptomatic Subdural Hematoma Following an Initially Normal CT Head</vt:lpstr>
      <vt:lpstr>Background</vt:lpstr>
      <vt:lpstr>Background (1)</vt:lpstr>
      <vt:lpstr>Background (2)</vt:lpstr>
      <vt:lpstr>Background (3)</vt:lpstr>
      <vt:lpstr>Background (4)</vt:lpstr>
      <vt:lpstr>Background (5)</vt:lpstr>
      <vt:lpstr>Delayed Acute Subdural Hematoma</vt:lpstr>
      <vt:lpstr>Delayed Acute Subdural Hematoma (1)</vt:lpstr>
      <vt:lpstr>Delayed Acute Subdural Hematoma (2)</vt:lpstr>
      <vt:lpstr>Delayed Acute Subdural Hematoma (3)</vt:lpstr>
      <vt:lpstr>Overlap with Acute Concussion</vt:lpstr>
      <vt:lpstr>Overlap with Acute Concussion (1)</vt:lpstr>
      <vt:lpstr>Overlap with Acute Concussion (2)</vt:lpstr>
      <vt:lpstr>Critique of Patient Care</vt:lpstr>
      <vt:lpstr>Critique of Patient Care (1)</vt:lpstr>
      <vt:lpstr>Critique of Patient Care (2)</vt:lpstr>
      <vt:lpstr>Critique of Patient Care (3)</vt:lpstr>
      <vt:lpstr>Critique of Patient Care (4)</vt:lpstr>
      <vt:lpstr>Conclusion</vt:lpstr>
      <vt:lpstr>Conclusion (1)</vt:lpstr>
      <vt:lpstr>Take Home Points</vt:lpstr>
      <vt:lpstr>Take-Home Points (1)</vt:lpstr>
      <vt:lpstr>References</vt:lpstr>
      <vt:lpstr>References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Spotlight</dc:title>
  <dc:creator>Gupta, Kiran</dc:creator>
  <cp:lastModifiedBy>Kristen Bettega</cp:lastModifiedBy>
  <cp:revision>440</cp:revision>
  <dcterms:created xsi:type="dcterms:W3CDTF">2017-12-31T04:28:30Z</dcterms:created>
  <dcterms:modified xsi:type="dcterms:W3CDTF">2024-10-29T16:01:01Z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DB552980-304E-4FA6-AE7A-B6E8E22FBEDA</vt:lpwstr>
  </property>
  <property fmtid="{D5CDD505-2E9C-101B-9397-08002B2CF9AE}" pid="3" name="ArticulatePath">
    <vt:lpwstr>webmm.ahrq.gov.488_slideshow</vt:lpwstr>
  </property>
  <property fmtid="{D5CDD505-2E9C-101B-9397-08002B2CF9AE}" pid="4" name="ContentTypeId">
    <vt:lpwstr>0x01010046C7F33BFC31F041B89E42456A791E19</vt:lpwstr>
  </property>
  <property fmtid="{D5CDD505-2E9C-101B-9397-08002B2CF9AE}" pid="5" name="MediaServiceImageTags">
    <vt:lpwstr/>
  </property>
</Properties>
</file>