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notesSlides/notesSlide15.xml" ContentType="application/vnd.openxmlformats-officedocument.presentationml.notesSlide+xml"/>
  <Override PartName="/ppt/tags/tag20.xml" ContentType="application/vnd.openxmlformats-officedocument.presentationml.tags+xml"/>
  <Override PartName="/ppt/notesSlides/notesSlide16.xml" ContentType="application/vnd.openxmlformats-officedocument.presentationml.notesSlide+xml"/>
  <Override PartName="/ppt/tags/tag21.xml" ContentType="application/vnd.openxmlformats-officedocument.presentationml.tags+xml"/>
  <Override PartName="/ppt/notesSlides/notesSlide17.xml" ContentType="application/vnd.openxmlformats-officedocument.presentationml.notesSlide+xml"/>
  <Override PartName="/ppt/tags/tag22.xml" ContentType="application/vnd.openxmlformats-officedocument.presentationml.tags+xml"/>
  <Override PartName="/ppt/notesSlides/notesSlide18.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9.xml" ContentType="application/vnd.openxmlformats-officedocument.presentationml.notesSlide+xml"/>
  <Override PartName="/ppt/tags/tag25.xml" ContentType="application/vnd.openxmlformats-officedocument.presentationml.tags+xml"/>
  <Override PartName="/ppt/notesSlides/notesSlide20.xml" ContentType="application/vnd.openxmlformats-officedocument.presentationml.notesSlide+xml"/>
  <Override PartName="/ppt/tags/tag26.xml" ContentType="application/vnd.openxmlformats-officedocument.presentationml.tags+xml"/>
  <Override PartName="/ppt/notesSlides/notesSlide21.xml" ContentType="application/vnd.openxmlformats-officedocument.presentationml.notesSlide+xml"/>
  <Override PartName="/ppt/tags/tag27.xml" ContentType="application/vnd.openxmlformats-officedocument.presentationml.tags+xml"/>
  <Override PartName="/ppt/notesSlides/notesSlide22.xml" ContentType="application/vnd.openxmlformats-officedocument.presentationml.notesSlide+xml"/>
  <Override PartName="/ppt/tags/tag28.xml" ContentType="application/vnd.openxmlformats-officedocument.presentationml.tags+xml"/>
  <Override PartName="/ppt/notesSlides/notesSlide23.xml" ContentType="application/vnd.openxmlformats-officedocument.presentationml.notesSlide+xml"/>
  <Override PartName="/ppt/tags/tag29.xml" ContentType="application/vnd.openxmlformats-officedocument.presentationml.tags+xml"/>
  <Override PartName="/ppt/notesSlides/notesSlide24.xml" ContentType="application/vnd.openxmlformats-officedocument.presentationml.notesSlide+xml"/>
  <Override PartName="/ppt/tags/tag30.xml" ContentType="application/vnd.openxmlformats-officedocument.presentationml.tags+xml"/>
  <Override PartName="/ppt/notesSlides/notesSlide25.xml" ContentType="application/vnd.openxmlformats-officedocument.presentationml.notesSlide+xml"/>
  <Override PartName="/ppt/tags/tag31.xml" ContentType="application/vnd.openxmlformats-officedocument.presentationml.tags+xml"/>
  <Override PartName="/ppt/notesSlides/notesSlide26.xml" ContentType="application/vnd.openxmlformats-officedocument.presentationml.notesSlide+xml"/>
  <Override PartName="/ppt/tags/tag32.xml" ContentType="application/vnd.openxmlformats-officedocument.presentationml.tags+xml"/>
  <Override PartName="/ppt/notesSlides/notesSlide27.xml" ContentType="application/vnd.openxmlformats-officedocument.presentationml.notesSlide+xml"/>
  <Override PartName="/ppt/tags/tag33.xml" ContentType="application/vnd.openxmlformats-officedocument.presentationml.tags+xml"/>
  <Override PartName="/ppt/notesSlides/notesSlide28.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29.xml" ContentType="application/vnd.openxmlformats-officedocument.presentationml.notesSlide+xml"/>
  <Override PartName="/ppt/tags/tag36.xml" ContentType="application/vnd.openxmlformats-officedocument.presentationml.tags+xml"/>
  <Override PartName="/ppt/notesSlides/notesSlide30.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31.xml" ContentType="application/vnd.openxmlformats-officedocument.presentationml.notesSlide+xml"/>
  <Override PartName="/ppt/tags/tag39.xml" ContentType="application/vnd.openxmlformats-officedocument.presentationml.tags+xml"/>
  <Override PartName="/ppt/notesSlides/notesSlide32.xml" ContentType="application/vnd.openxmlformats-officedocument.presentationml.notesSlide+xml"/>
  <Override PartName="/ppt/tags/tag40.xml" ContentType="application/vnd.openxmlformats-officedocument.presentationml.tags+xml"/>
  <Override PartName="/ppt/notesSlides/notesSlide33.xml" ContentType="application/vnd.openxmlformats-officedocument.presentationml.notesSlide+xml"/>
  <Override PartName="/ppt/tags/tag41.xml" ContentType="application/vnd.openxmlformats-officedocument.presentationml.tags+xml"/>
  <Override PartName="/ppt/notesSlides/notesSlide34.xml" ContentType="application/vnd.openxmlformats-officedocument.presentationml.notesSlide+xml"/>
  <Override PartName="/ppt/tags/tag42.xml" ContentType="application/vnd.openxmlformats-officedocument.presentationml.tags+xml"/>
  <Override PartName="/ppt/notesSlides/notesSlide35.xml" ContentType="application/vnd.openxmlformats-officedocument.presentationml.notesSlide+xml"/>
  <Override PartName="/ppt/tags/tag43.xml" ContentType="application/vnd.openxmlformats-officedocument.presentationml.tags+xml"/>
  <Override PartName="/ppt/notesSlides/notesSlide3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37.xml" ContentType="application/vnd.openxmlformats-officedocument.presentationml.notesSlide+xml"/>
  <Override PartName="/ppt/tags/tag46.xml" ContentType="application/vnd.openxmlformats-officedocument.presentationml.tags+xml"/>
  <Override PartName="/ppt/notesSlides/notesSlide38.xml" ContentType="application/vnd.openxmlformats-officedocument.presentationml.notesSlide+xml"/>
  <Override PartName="/ppt/tags/tag47.xml" ContentType="application/vnd.openxmlformats-officedocument.presentationml.tags+xml"/>
  <Override PartName="/ppt/notesSlides/notesSlide39.xml" ContentType="application/vnd.openxmlformats-officedocument.presentationml.notesSlide+xml"/>
  <Override PartName="/ppt/tags/tag48.xml" ContentType="application/vnd.openxmlformats-officedocument.presentationml.tags+xml"/>
  <Override PartName="/ppt/notesSlides/notesSlide40.xml" ContentType="application/vnd.openxmlformats-officedocument.presentationml.notesSlide+xml"/>
  <Override PartName="/ppt/tags/tag49.xml" ContentType="application/vnd.openxmlformats-officedocument.presentationml.tags+xml"/>
  <Override PartName="/ppt/notesSlides/notesSlide41.xml" ContentType="application/vnd.openxmlformats-officedocument.presentationml.notesSlide+xml"/>
  <Override PartName="/ppt/tags/tag50.xml" ContentType="application/vnd.openxmlformats-officedocument.presentationml.tags+xml"/>
  <Override PartName="/ppt/notesSlides/notesSlide42.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43.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44.xml" ContentType="application/vnd.openxmlformats-officedocument.presentationml.notesSlide+xml"/>
  <Override PartName="/ppt/tags/tag55.xml" ContentType="application/vnd.openxmlformats-officedocument.presentationml.tags+xml"/>
  <Override PartName="/ppt/notesSlides/notesSlide45.xml" ContentType="application/vnd.openxmlformats-officedocument.presentationml.notesSlide+xml"/>
  <Override PartName="/ppt/tags/tag56.xml" ContentType="application/vnd.openxmlformats-officedocument.presentationml.tags+xml"/>
  <Override PartName="/ppt/notesSlides/notesSlide46.xml" ContentType="application/vnd.openxmlformats-officedocument.presentationml.notesSlide+xml"/>
  <Override PartName="/ppt/tags/tag57.xml" ContentType="application/vnd.openxmlformats-officedocument.presentationml.tags+xml"/>
  <Override PartName="/ppt/notesSlides/notesSlide4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1"/>
  </p:notesMasterIdLst>
  <p:handoutMasterIdLst>
    <p:handoutMasterId r:id="rId62"/>
  </p:handoutMasterIdLst>
  <p:sldIdLst>
    <p:sldId id="256" r:id="rId5"/>
    <p:sldId id="258" r:id="rId6"/>
    <p:sldId id="259" r:id="rId7"/>
    <p:sldId id="326" r:id="rId8"/>
    <p:sldId id="260" r:id="rId9"/>
    <p:sldId id="794" r:id="rId10"/>
    <p:sldId id="346" r:id="rId11"/>
    <p:sldId id="797" r:id="rId12"/>
    <p:sldId id="467" r:id="rId13"/>
    <p:sldId id="859" r:id="rId14"/>
    <p:sldId id="781" r:id="rId15"/>
    <p:sldId id="848" r:id="rId16"/>
    <p:sldId id="849" r:id="rId17"/>
    <p:sldId id="850" r:id="rId18"/>
    <p:sldId id="851" r:id="rId19"/>
    <p:sldId id="852" r:id="rId20"/>
    <p:sldId id="853" r:id="rId21"/>
    <p:sldId id="854" r:id="rId22"/>
    <p:sldId id="855" r:id="rId23"/>
    <p:sldId id="856" r:id="rId24"/>
    <p:sldId id="857" r:id="rId25"/>
    <p:sldId id="860" r:id="rId26"/>
    <p:sldId id="858" r:id="rId27"/>
    <p:sldId id="861" r:id="rId28"/>
    <p:sldId id="862" r:id="rId29"/>
    <p:sldId id="863" r:id="rId30"/>
    <p:sldId id="864" r:id="rId31"/>
    <p:sldId id="865" r:id="rId32"/>
    <p:sldId id="866" r:id="rId33"/>
    <p:sldId id="867" r:id="rId34"/>
    <p:sldId id="868" r:id="rId35"/>
    <p:sldId id="869" r:id="rId36"/>
    <p:sldId id="870" r:id="rId37"/>
    <p:sldId id="871" r:id="rId38"/>
    <p:sldId id="872" r:id="rId39"/>
    <p:sldId id="800" r:id="rId40"/>
    <p:sldId id="799" r:id="rId41"/>
    <p:sldId id="873" r:id="rId42"/>
    <p:sldId id="874" r:id="rId43"/>
    <p:sldId id="876" r:id="rId44"/>
    <p:sldId id="877" r:id="rId45"/>
    <p:sldId id="875" r:id="rId46"/>
    <p:sldId id="878" r:id="rId47"/>
    <p:sldId id="879" r:id="rId48"/>
    <p:sldId id="880" r:id="rId49"/>
    <p:sldId id="881" r:id="rId50"/>
    <p:sldId id="882" r:id="rId51"/>
    <p:sldId id="883" r:id="rId52"/>
    <p:sldId id="884" r:id="rId53"/>
    <p:sldId id="357" r:id="rId54"/>
    <p:sldId id="371" r:id="rId55"/>
    <p:sldId id="372" r:id="rId56"/>
    <p:sldId id="373" r:id="rId57"/>
    <p:sldId id="885" r:id="rId58"/>
    <p:sldId id="886" r:id="rId59"/>
    <p:sldId id="887" r:id="rId60"/>
  </p:sldIdLst>
  <p:sldSz cx="12192000" cy="6858000"/>
  <p:notesSz cx="6858000" cy="9144000"/>
  <p:custDataLst>
    <p:tags r:id="rId6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tags" Target="tags/tag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notesMaster" Target="notesMasters/notes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commentAuthors" Target="commentAuthors.xml"/><Relationship Id="rId69" Type="http://schemas.microsoft.com/office/2018/10/relationships/authors" Targe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11/19/2024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11/19/2024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3639325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3269834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1285669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3943329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1482030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1079974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2337031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030209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25806718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231442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204044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13517484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26</a:t>
            </a:fld>
            <a:endParaRPr lang="en-US"/>
          </a:p>
        </p:txBody>
      </p:sp>
    </p:spTree>
    <p:extLst>
      <p:ext uri="{BB962C8B-B14F-4D97-AF65-F5344CB8AC3E}">
        <p14:creationId xmlns:p14="http://schemas.microsoft.com/office/powerpoint/2010/main" val="38253000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35252934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16415437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28821136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24513092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31</a:t>
            </a:fld>
            <a:endParaRPr lang="en-US"/>
          </a:p>
        </p:txBody>
      </p:sp>
    </p:spTree>
    <p:extLst>
      <p:ext uri="{BB962C8B-B14F-4D97-AF65-F5344CB8AC3E}">
        <p14:creationId xmlns:p14="http://schemas.microsoft.com/office/powerpoint/2010/main" val="29877711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640285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34</a:t>
            </a:fld>
            <a:endParaRPr lang="en-US"/>
          </a:p>
        </p:txBody>
      </p:sp>
    </p:spTree>
    <p:extLst>
      <p:ext uri="{BB962C8B-B14F-4D97-AF65-F5344CB8AC3E}">
        <p14:creationId xmlns:p14="http://schemas.microsoft.com/office/powerpoint/2010/main" val="3745194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35</a:t>
            </a:fld>
            <a:endParaRPr lang="en-US"/>
          </a:p>
        </p:txBody>
      </p:sp>
    </p:spTree>
    <p:extLst>
      <p:ext uri="{BB962C8B-B14F-4D97-AF65-F5344CB8AC3E}">
        <p14:creationId xmlns:p14="http://schemas.microsoft.com/office/powerpoint/2010/main" val="12463565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37</a:t>
            </a:fld>
            <a:endParaRPr lang="en-US"/>
          </a:p>
        </p:txBody>
      </p:sp>
    </p:spTree>
    <p:extLst>
      <p:ext uri="{BB962C8B-B14F-4D97-AF65-F5344CB8AC3E}">
        <p14:creationId xmlns:p14="http://schemas.microsoft.com/office/powerpoint/2010/main" val="9004189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38</a:t>
            </a:fld>
            <a:endParaRPr lang="en-US"/>
          </a:p>
        </p:txBody>
      </p:sp>
    </p:spTree>
    <p:extLst>
      <p:ext uri="{BB962C8B-B14F-4D97-AF65-F5344CB8AC3E}">
        <p14:creationId xmlns:p14="http://schemas.microsoft.com/office/powerpoint/2010/main" val="10022215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39</a:t>
            </a:fld>
            <a:endParaRPr lang="en-US"/>
          </a:p>
        </p:txBody>
      </p:sp>
    </p:spTree>
    <p:extLst>
      <p:ext uri="{BB962C8B-B14F-4D97-AF65-F5344CB8AC3E}">
        <p14:creationId xmlns:p14="http://schemas.microsoft.com/office/powerpoint/2010/main" val="1176565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40</a:t>
            </a:fld>
            <a:endParaRPr lang="en-US"/>
          </a:p>
        </p:txBody>
      </p:sp>
    </p:spTree>
    <p:extLst>
      <p:ext uri="{BB962C8B-B14F-4D97-AF65-F5344CB8AC3E}">
        <p14:creationId xmlns:p14="http://schemas.microsoft.com/office/powerpoint/2010/main" val="8986199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41</a:t>
            </a:fld>
            <a:endParaRPr lang="en-US"/>
          </a:p>
        </p:txBody>
      </p:sp>
    </p:spTree>
    <p:extLst>
      <p:ext uri="{BB962C8B-B14F-4D97-AF65-F5344CB8AC3E}">
        <p14:creationId xmlns:p14="http://schemas.microsoft.com/office/powerpoint/2010/main" val="1000342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42</a:t>
            </a:fld>
            <a:endParaRPr lang="en-US"/>
          </a:p>
        </p:txBody>
      </p:sp>
    </p:spTree>
    <p:extLst>
      <p:ext uri="{BB962C8B-B14F-4D97-AF65-F5344CB8AC3E}">
        <p14:creationId xmlns:p14="http://schemas.microsoft.com/office/powerpoint/2010/main" val="11223174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44</a:t>
            </a:fld>
            <a:endParaRPr lang="en-US"/>
          </a:p>
        </p:txBody>
      </p:sp>
    </p:spTree>
    <p:extLst>
      <p:ext uri="{BB962C8B-B14F-4D97-AF65-F5344CB8AC3E}">
        <p14:creationId xmlns:p14="http://schemas.microsoft.com/office/powerpoint/2010/main" val="4203986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45</a:t>
            </a:fld>
            <a:endParaRPr lang="en-US"/>
          </a:p>
        </p:txBody>
      </p:sp>
    </p:spTree>
    <p:extLst>
      <p:ext uri="{BB962C8B-B14F-4D97-AF65-F5344CB8AC3E}">
        <p14:creationId xmlns:p14="http://schemas.microsoft.com/office/powerpoint/2010/main" val="23880559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46</a:t>
            </a:fld>
            <a:endParaRPr lang="en-US"/>
          </a:p>
        </p:txBody>
      </p:sp>
    </p:spTree>
    <p:extLst>
      <p:ext uri="{BB962C8B-B14F-4D97-AF65-F5344CB8AC3E}">
        <p14:creationId xmlns:p14="http://schemas.microsoft.com/office/powerpoint/2010/main" val="1153929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47</a:t>
            </a:fld>
            <a:endParaRPr lang="en-US"/>
          </a:p>
        </p:txBody>
      </p:sp>
    </p:spTree>
    <p:extLst>
      <p:ext uri="{BB962C8B-B14F-4D97-AF65-F5344CB8AC3E}">
        <p14:creationId xmlns:p14="http://schemas.microsoft.com/office/powerpoint/2010/main" val="370604779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48</a:t>
            </a:fld>
            <a:endParaRPr lang="en-US"/>
          </a:p>
        </p:txBody>
      </p:sp>
    </p:spTree>
    <p:extLst>
      <p:ext uri="{BB962C8B-B14F-4D97-AF65-F5344CB8AC3E}">
        <p14:creationId xmlns:p14="http://schemas.microsoft.com/office/powerpoint/2010/main" val="17101550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49</a:t>
            </a:fld>
            <a:endParaRPr lang="en-US"/>
          </a:p>
        </p:txBody>
      </p:sp>
    </p:spTree>
    <p:extLst>
      <p:ext uri="{BB962C8B-B14F-4D97-AF65-F5344CB8AC3E}">
        <p14:creationId xmlns:p14="http://schemas.microsoft.com/office/powerpoint/2010/main" val="42203288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51</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53</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54</a:t>
            </a:fld>
            <a:endParaRPr lang="en-US"/>
          </a:p>
        </p:txBody>
      </p:sp>
    </p:spTree>
    <p:extLst>
      <p:ext uri="{BB962C8B-B14F-4D97-AF65-F5344CB8AC3E}">
        <p14:creationId xmlns:p14="http://schemas.microsoft.com/office/powerpoint/2010/main" val="336677304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55</a:t>
            </a:fld>
            <a:endParaRPr lang="en-US"/>
          </a:p>
        </p:txBody>
      </p:sp>
    </p:spTree>
    <p:extLst>
      <p:ext uri="{BB962C8B-B14F-4D97-AF65-F5344CB8AC3E}">
        <p14:creationId xmlns:p14="http://schemas.microsoft.com/office/powerpoint/2010/main" val="3375806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56</a:t>
            </a:fld>
            <a:endParaRPr lang="en-US"/>
          </a:p>
        </p:txBody>
      </p:sp>
    </p:spTree>
    <p:extLst>
      <p:ext uri="{BB962C8B-B14F-4D97-AF65-F5344CB8AC3E}">
        <p14:creationId xmlns:p14="http://schemas.microsoft.com/office/powerpoint/2010/main" val="2071100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3704317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9</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232834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32437417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42.xml"/><Relationship Id="rId5" Type="http://schemas.openxmlformats.org/officeDocument/2006/relationships/image" Target="../media/image7.svg"/><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4.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3.xml"/></Relationships>
</file>

<file path=ppt/slides/_rels/slide53.xml.rels><?xml version="1.0" encoding="UTF-8" standalone="yes"?>
<Relationships xmlns="http://schemas.openxmlformats.org/package/2006/relationships"><Relationship Id="rId8" Type="http://schemas.openxmlformats.org/officeDocument/2006/relationships/hyperlink" Target="http://www.ncbi.nlm.nih.gov/pmc/articles/pmc6049818/" TargetMode="External"/><Relationship Id="rId13" Type="http://schemas.openxmlformats.org/officeDocument/2006/relationships/hyperlink" Target="https://doi.org/10.1111/1742-6723.14124" TargetMode="External"/><Relationship Id="rId18" Type="http://schemas.openxmlformats.org/officeDocument/2006/relationships/hyperlink" Target="https://doi.org/10.1097/nrl.0000000000000417" TargetMode="External"/><Relationship Id="rId3" Type="http://schemas.openxmlformats.org/officeDocument/2006/relationships/notesSlide" Target="../notesSlides/notesSlide44.xml"/><Relationship Id="rId7" Type="http://schemas.openxmlformats.org/officeDocument/2006/relationships/hyperlink" Target="http://www.ncbi.nlm.nih.gov/pmc/articles/pmc2596492/" TargetMode="External"/><Relationship Id="rId12" Type="http://schemas.openxmlformats.org/officeDocument/2006/relationships/hyperlink" Target="http://www.ncbi.nlm.nih.gov/pmc/articles/pmc8161550/" TargetMode="External"/><Relationship Id="rId17" Type="http://schemas.openxmlformats.org/officeDocument/2006/relationships/hyperlink" Target="https://doi.org/10.1016/s0025-6196(12)60336-x" TargetMode="External"/><Relationship Id="rId2" Type="http://schemas.openxmlformats.org/officeDocument/2006/relationships/slideLayout" Target="../slideLayouts/slideLayout2.xml"/><Relationship Id="rId16" Type="http://schemas.openxmlformats.org/officeDocument/2006/relationships/hyperlink" Target="https://doi.org/10.1111/ijs.12154" TargetMode="External"/><Relationship Id="rId1" Type="http://schemas.openxmlformats.org/officeDocument/2006/relationships/tags" Target="../tags/tag54.xml"/><Relationship Id="rId6" Type="http://schemas.openxmlformats.org/officeDocument/2006/relationships/hyperlink" Target="https://doi.org/10.1016/j.amjmed.2017.05.048" TargetMode="External"/><Relationship Id="rId11" Type="http://schemas.openxmlformats.org/officeDocument/2006/relationships/hyperlink" Target="https://doi.org/10.1111/acem.14559" TargetMode="External"/><Relationship Id="rId5" Type="http://schemas.openxmlformats.org/officeDocument/2006/relationships/hyperlink" Target="https://doi.org/10.4065/82.11.1329" TargetMode="External"/><Relationship Id="rId15" Type="http://schemas.openxmlformats.org/officeDocument/2006/relationships/hyperlink" Target="https://doi.org/10.1161/strokeaha.108.529883" TargetMode="External"/><Relationship Id="rId10" Type="http://schemas.openxmlformats.org/officeDocument/2006/relationships/hyperlink" Target="https://doi.org/10.1111/acem.12234" TargetMode="External"/><Relationship Id="rId4" Type="http://schemas.openxmlformats.org/officeDocument/2006/relationships/hyperlink" Target="https://doi.org/10.1212/wnl.22.4.323" TargetMode="External"/><Relationship Id="rId9" Type="http://schemas.openxmlformats.org/officeDocument/2006/relationships/hyperlink" Target="https://doi.org/10.1016/j.emc.2020.09.011" TargetMode="External"/><Relationship Id="rId14" Type="http://schemas.openxmlformats.org/officeDocument/2006/relationships/hyperlink" Target="http://www.ncbi.nlm.nih.gov/pmc/articles/pmc3795593/" TargetMode="External"/></Relationships>
</file>

<file path=ppt/slides/_rels/slide54.xml.rels><?xml version="1.0" encoding="UTF-8" standalone="yes"?>
<Relationships xmlns="http://schemas.openxmlformats.org/package/2006/relationships"><Relationship Id="rId8" Type="http://schemas.openxmlformats.org/officeDocument/2006/relationships/hyperlink" Target="https://doi.org/10.1186/s12877-022-03495-5" TargetMode="External"/><Relationship Id="rId13" Type="http://schemas.openxmlformats.org/officeDocument/2006/relationships/hyperlink" Target="https://doi.org/10.1007/s00405-018-5164-4" TargetMode="External"/><Relationship Id="rId18" Type="http://schemas.openxmlformats.org/officeDocument/2006/relationships/hyperlink" Target="https://doi.org/10.1111/acem.14659" TargetMode="External"/><Relationship Id="rId3" Type="http://schemas.openxmlformats.org/officeDocument/2006/relationships/notesSlide" Target="../notesSlides/notesSlide45.xml"/><Relationship Id="rId7" Type="http://schemas.openxmlformats.org/officeDocument/2006/relationships/hyperlink" Target="https://doi.org/10.1001/jama.1993.03500160051022" TargetMode="External"/><Relationship Id="rId12" Type="http://schemas.openxmlformats.org/officeDocument/2006/relationships/hyperlink" Target="http://www.ncbi.nlm.nih.gov/pmc/articles/pmc9249276/" TargetMode="External"/><Relationship Id="rId17" Type="http://schemas.openxmlformats.org/officeDocument/2006/relationships/hyperlink" Target="https://doi.org/10.3389/fneur.2017.00590" TargetMode="External"/><Relationship Id="rId2" Type="http://schemas.openxmlformats.org/officeDocument/2006/relationships/slideLayout" Target="../slideLayouts/slideLayout2.xml"/><Relationship Id="rId16" Type="http://schemas.openxmlformats.org/officeDocument/2006/relationships/hyperlink" Target="https://doi.org/10.1111/acem.12223" TargetMode="External"/><Relationship Id="rId1" Type="http://schemas.openxmlformats.org/officeDocument/2006/relationships/tags" Target="../tags/tag55.xml"/><Relationship Id="rId6" Type="http://schemas.openxmlformats.org/officeDocument/2006/relationships/hyperlink" Target="https://doi.org/10.1007/s00415-006-0099-x" TargetMode="External"/><Relationship Id="rId11" Type="http://schemas.openxmlformats.org/officeDocument/2006/relationships/hyperlink" Target="https://doi.org/10.1161/strokeaha.117.016743" TargetMode="External"/><Relationship Id="rId5" Type="http://schemas.openxmlformats.org/officeDocument/2006/relationships/hyperlink" Target="https://doi.org/10.1159/000180314" TargetMode="External"/><Relationship Id="rId15" Type="http://schemas.openxmlformats.org/officeDocument/2006/relationships/hyperlink" Target="https://doi.org/10.1161/strokeaha.109.551234" TargetMode="External"/><Relationship Id="rId10" Type="http://schemas.openxmlformats.org/officeDocument/2006/relationships/hyperlink" Target="https://doi.org/10.3233/ves-180637" TargetMode="External"/><Relationship Id="rId4" Type="http://schemas.openxmlformats.org/officeDocument/2006/relationships/hyperlink" Target="https://doi.org/10.1159/000090449" TargetMode="External"/><Relationship Id="rId9" Type="http://schemas.openxmlformats.org/officeDocument/2006/relationships/hyperlink" Target="https://doi.org/10.1016/j.annemergmed.2018.06.009" TargetMode="External"/><Relationship Id="rId14" Type="http://schemas.openxmlformats.org/officeDocument/2006/relationships/hyperlink" Target="https://doi.org/10.1111/acem.14558" TargetMode="External"/></Relationships>
</file>

<file path=ppt/slides/_rels/slide55.xml.rels><?xml version="1.0" encoding="UTF-8" standalone="yes"?>
<Relationships xmlns="http://schemas.openxmlformats.org/package/2006/relationships"><Relationship Id="rId8" Type="http://schemas.openxmlformats.org/officeDocument/2006/relationships/hyperlink" Target="https://doi.org/10.1111/acem.14561" TargetMode="External"/><Relationship Id="rId13" Type="http://schemas.openxmlformats.org/officeDocument/2006/relationships/hyperlink" Target="https://doi.org/10.1016/s1474-4422(08)70216-3" TargetMode="External"/><Relationship Id="rId3" Type="http://schemas.openxmlformats.org/officeDocument/2006/relationships/notesSlide" Target="../notesSlides/notesSlide46.xml"/><Relationship Id="rId7" Type="http://schemas.openxmlformats.org/officeDocument/2006/relationships/hyperlink" Target="http://www.ncbi.nlm.nih.gov/pmc/articles/pmc3536475/" TargetMode="External"/><Relationship Id="rId12" Type="http://schemas.openxmlformats.org/officeDocument/2006/relationships/hyperlink" Target="https://doi.org/10.1111/acem.13830" TargetMode="External"/><Relationship Id="rId17" Type="http://schemas.openxmlformats.org/officeDocument/2006/relationships/hyperlink" Target="https://doi.org/10.1007/s00415-023-11930-9" TargetMode="External"/><Relationship Id="rId2" Type="http://schemas.openxmlformats.org/officeDocument/2006/relationships/slideLayout" Target="../slideLayouts/slideLayout2.xml"/><Relationship Id="rId16" Type="http://schemas.openxmlformats.org/officeDocument/2006/relationships/hyperlink" Target="https://doi.org/10.1159/000331046" TargetMode="External"/><Relationship Id="rId1" Type="http://schemas.openxmlformats.org/officeDocument/2006/relationships/tags" Target="../tags/tag56.xml"/><Relationship Id="rId6" Type="http://schemas.openxmlformats.org/officeDocument/2006/relationships/hyperlink" Target="https://doi.org/10.1212/wnl.38.9.1500-a" TargetMode="External"/><Relationship Id="rId11" Type="http://schemas.openxmlformats.org/officeDocument/2006/relationships/hyperlink" Target="https://doi.org/10.1016/j.jacr.2024.02.018" TargetMode="External"/><Relationship Id="rId5" Type="http://schemas.openxmlformats.org/officeDocument/2006/relationships/hyperlink" Target="https://doi.org/10.1111/acem.14635" TargetMode="External"/><Relationship Id="rId15" Type="http://schemas.openxmlformats.org/officeDocument/2006/relationships/hyperlink" Target="https://doi.org/10.1161/strokeaha.115.010613" TargetMode="External"/><Relationship Id="rId10" Type="http://schemas.openxmlformats.org/officeDocument/2006/relationships/hyperlink" Target="https://doi.org/10.1111/acem.14728" TargetMode="External"/><Relationship Id="rId4" Type="http://schemas.openxmlformats.org/officeDocument/2006/relationships/hyperlink" Target="https://doi.org/10.1111/acem.14337" TargetMode="External"/><Relationship Id="rId9" Type="http://schemas.openxmlformats.org/officeDocument/2006/relationships/hyperlink" Target="https://doi.org/10.1161/strokeaha.114.007087" TargetMode="External"/><Relationship Id="rId14" Type="http://schemas.openxmlformats.org/officeDocument/2006/relationships/hyperlink" Target="https://doi.org/10.1197/j.aem.2006.06.060" TargetMode="External"/></Relationships>
</file>

<file path=ppt/slides/_rels/slide56.xml.rels><?xml version="1.0" encoding="UTF-8" standalone="yes"?>
<Relationships xmlns="http://schemas.openxmlformats.org/package/2006/relationships"><Relationship Id="rId8" Type="http://schemas.openxmlformats.org/officeDocument/2006/relationships/hyperlink" Target="https://doi.org/10.1001/archneur.1988.00520310043015" TargetMode="External"/><Relationship Id="rId13" Type="http://schemas.openxmlformats.org/officeDocument/2006/relationships/hyperlink" Target="https://doi.org/10.3389/fneur.2016.00125" TargetMode="External"/><Relationship Id="rId3" Type="http://schemas.openxmlformats.org/officeDocument/2006/relationships/notesSlide" Target="../notesSlides/notesSlide47.xml"/><Relationship Id="rId7" Type="http://schemas.openxmlformats.org/officeDocument/2006/relationships/hyperlink" Target="http://www.ncbi.nlm.nih.gov/pmc/articles/pmc4560264/" TargetMode="External"/><Relationship Id="rId12" Type="http://schemas.openxmlformats.org/officeDocument/2006/relationships/hyperlink" Target="https://doi.org/10.1111/ene.15729" TargetMode="External"/><Relationship Id="rId2" Type="http://schemas.openxmlformats.org/officeDocument/2006/relationships/slideLayout" Target="../slideLayouts/slideLayout2.xml"/><Relationship Id="rId1" Type="http://schemas.openxmlformats.org/officeDocument/2006/relationships/tags" Target="../tags/tag57.xml"/><Relationship Id="rId6" Type="http://schemas.openxmlformats.org/officeDocument/2006/relationships/hyperlink" Target="https://doi.org/10.5811/westjem.2015.7.26158" TargetMode="External"/><Relationship Id="rId11" Type="http://schemas.openxmlformats.org/officeDocument/2006/relationships/hyperlink" Target="https://doi.org/10.3389/fneur.2023.1208902" TargetMode="External"/><Relationship Id="rId5" Type="http://schemas.openxmlformats.org/officeDocument/2006/relationships/hyperlink" Target="https://doi.org/10.2214/ajr.23.30060" TargetMode="External"/><Relationship Id="rId10" Type="http://schemas.openxmlformats.org/officeDocument/2006/relationships/hyperlink" Target="https://doi.org/10.1007/s00415-020-09909-x" TargetMode="External"/><Relationship Id="rId4" Type="http://schemas.openxmlformats.org/officeDocument/2006/relationships/hyperlink" Target="https://doi.org/10.1016/j.annemergmed.2024.04.006" TargetMode="External"/><Relationship Id="rId9" Type="http://schemas.openxmlformats.org/officeDocument/2006/relationships/hyperlink" Target="https://doi.org/10.1016/j.jemermed.2015.10.040"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rPr>
              <a:t>Neurological Red Flags: A </a:t>
            </a:r>
            <a:r>
              <a:rPr lang="en-US" sz="2800" dirty="0">
                <a:solidFill>
                  <a:schemeClr val="bg1"/>
                </a:solidFill>
              </a:rPr>
              <a:t>Missed Stroke after </a:t>
            </a:r>
            <a:r>
              <a:rPr lang="en-US" sz="2800" b="1" i="0" dirty="0">
                <a:solidFill>
                  <a:schemeClr val="bg1"/>
                </a:solidFill>
                <a:effectLst/>
              </a:rPr>
              <a:t>Intermittent Episodes of Dizziness and Headache</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THE HISTORY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10</a:t>
            </a:fld>
            <a:endParaRPr lang="en-US"/>
          </a:p>
        </p:txBody>
      </p:sp>
    </p:spTree>
    <p:custDataLst>
      <p:tags r:id="rId1"/>
    </p:custDataLst>
    <p:extLst>
      <p:ext uri="{BB962C8B-B14F-4D97-AF65-F5344CB8AC3E}">
        <p14:creationId xmlns:p14="http://schemas.microsoft.com/office/powerpoint/2010/main" val="1572325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History (1)</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a:effectLst/>
                <a:ea typeface="Calibri" panose="020F0502020204030204" pitchFamily="34" charset="0"/>
              </a:rPr>
              <a:t>Focusing on the “balance issues” helps to anchor </a:t>
            </a:r>
            <a:r>
              <a:rPr lang="en-US" sz="2400">
                <a:ea typeface="Calibri" panose="020F0502020204030204" pitchFamily="34" charset="0"/>
              </a:rPr>
              <a:t>an</a:t>
            </a:r>
            <a:r>
              <a:rPr lang="en-US" sz="2400">
                <a:effectLst/>
                <a:ea typeface="Calibri" panose="020F0502020204030204" pitchFamily="34" charset="0"/>
              </a:rPr>
              <a:t> approach </a:t>
            </a:r>
            <a:r>
              <a:rPr lang="en-US" sz="2400">
                <a:ea typeface="Calibri" panose="020F0502020204030204" pitchFamily="34" charset="0"/>
              </a:rPr>
              <a:t>to this</a:t>
            </a:r>
            <a:r>
              <a:rPr lang="en-US" sz="2400">
                <a:effectLst/>
                <a:ea typeface="Calibri" panose="020F0502020204030204" pitchFamily="34" charset="0"/>
              </a:rPr>
              <a:t> patient’s </a:t>
            </a:r>
            <a:r>
              <a:rPr lang="en-US" sz="2400" dirty="0">
                <a:effectLst/>
                <a:ea typeface="Calibri" panose="020F0502020204030204" pitchFamily="34" charset="0"/>
              </a:rPr>
              <a:t>diagnosis.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Balance issues fall under the more general category of dizziness, a broad term that has traditionally been divided into: </a:t>
            </a:r>
          </a:p>
          <a:p>
            <a:pPr marL="857250" lvl="1" indent="-457200">
              <a:lnSpc>
                <a:spcPct val="107000"/>
              </a:lnSpc>
              <a:spcBef>
                <a:spcPts val="0"/>
              </a:spcBef>
              <a:buFont typeface="+mj-lt"/>
              <a:buAutoNum type="arabicPeriod"/>
            </a:pPr>
            <a:r>
              <a:rPr lang="en-US" sz="2000" dirty="0">
                <a:effectLst/>
                <a:latin typeface="Arial" panose="020B0604020202020204" pitchFamily="34" charset="0"/>
                <a:ea typeface="Calibri" panose="020F0502020204030204" pitchFamily="34" charset="0"/>
                <a:cs typeface="Arial" panose="020B0604020202020204" pitchFamily="34" charset="0"/>
              </a:rPr>
              <a:t>“Vertigo” (illusory sense of motion, often spinning), </a:t>
            </a:r>
          </a:p>
          <a:p>
            <a:pPr marL="857250" lvl="1" indent="-457200">
              <a:lnSpc>
                <a:spcPct val="107000"/>
              </a:lnSpc>
              <a:spcBef>
                <a:spcPts val="0"/>
              </a:spcBef>
              <a:buFont typeface="+mj-lt"/>
              <a:buAutoNum type="arabicPeriod"/>
            </a:pPr>
            <a:r>
              <a:rPr lang="en-US" sz="2000" dirty="0">
                <a:effectLst/>
                <a:latin typeface="Arial" panose="020B0604020202020204" pitchFamily="34" charset="0"/>
                <a:ea typeface="Calibri" panose="020F0502020204030204" pitchFamily="34" charset="0"/>
                <a:cs typeface="Arial" panose="020B0604020202020204" pitchFamily="34" charset="0"/>
              </a:rPr>
              <a:t>“Lightheadedness” (feeling of impending faint, especially on sitting or standing up), </a:t>
            </a:r>
          </a:p>
          <a:p>
            <a:pPr marL="857250" lvl="1" indent="-457200">
              <a:lnSpc>
                <a:spcPct val="107000"/>
              </a:lnSpc>
              <a:spcBef>
                <a:spcPts val="0"/>
              </a:spcBef>
              <a:buFont typeface="+mj-lt"/>
              <a:buAutoNum type="arabicPeriod"/>
            </a:pPr>
            <a:r>
              <a:rPr lang="en-US" sz="2000" dirty="0">
                <a:effectLst/>
                <a:latin typeface="Arial" panose="020B0604020202020204" pitchFamily="34" charset="0"/>
                <a:ea typeface="Calibri" panose="020F0502020204030204" pitchFamily="34" charset="0"/>
                <a:cs typeface="Arial" panose="020B0604020202020204" pitchFamily="34" charset="0"/>
              </a:rPr>
              <a:t>“Imbalance” (a sensation of disequilibrium, especially when walking, usually perceived as in the body, as opposed to the head).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Because sensory symptoms are frequently difficult for patients to describe and because some patients are unable to place themselves into one of these descriptive categories, a fourth category of “other” is also used. </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24647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History (2)</a:t>
            </a:r>
            <a:endParaRPr lang="en-US" dirty="0">
              <a:solidFill>
                <a:schemeClr val="bg1"/>
              </a:solidFill>
            </a:endParaRPr>
          </a:p>
        </p:txBody>
      </p:sp>
      <p:sp>
        <p:nvSpPr>
          <p:cNvPr id="3" name="Content Placeholder 2"/>
          <p:cNvSpPr>
            <a:spLocks noGrp="1"/>
          </p:cNvSpPr>
          <p:nvPr>
            <p:ph idx="1"/>
          </p:nvPr>
        </p:nvSpPr>
        <p:spPr>
          <a:xfrm>
            <a:off x="259264" y="1055270"/>
            <a:ext cx="11472685" cy="5371066"/>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This traditional “symptom quality” approach to diagnosing patients with isolated dizziness, used for decades and taught across specialties, placed a premium on these descriptive terms.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a:t>
            </a:r>
            <a:r>
              <a:rPr lang="en-US" sz="2400" kern="100" dirty="0">
                <a:effectLst/>
                <a:latin typeface="Calibri" panose="020F0502020204030204" pitchFamily="34" charset="0"/>
                <a:ea typeface="Calibri" panose="020F0502020204030204" pitchFamily="34" charset="0"/>
                <a:cs typeface="Arial" panose="020B0604020202020204" pitchFamily="34" charset="0"/>
              </a:rPr>
              <a:t> </a:t>
            </a:r>
          </a:p>
          <a:p>
            <a:pPr>
              <a:spcBef>
                <a:spcPts val="0"/>
              </a:spcBef>
            </a:pPr>
            <a:r>
              <a:rPr lang="en-US" sz="2400" kern="100" dirty="0">
                <a:effectLst/>
                <a:ea typeface="Calibri"/>
              </a:rPr>
              <a:t> Using this approach, clinicians </a:t>
            </a:r>
            <a:r>
              <a:rPr lang="en-US" sz="2400" kern="100" dirty="0">
                <a:ea typeface="Calibri"/>
              </a:rPr>
              <a:t>asked</a:t>
            </a:r>
            <a:r>
              <a:rPr lang="en-US" sz="2400" kern="100" dirty="0">
                <a:effectLst/>
                <a:ea typeface="Calibri"/>
              </a:rPr>
              <a:t> the patient, “What do you mean, ‘dizzy’?” and the patient’s response drove the differential diagnosis and testing (see</a:t>
            </a:r>
            <a:r>
              <a:rPr lang="en-US" sz="2400" b="1" kern="100" dirty="0">
                <a:effectLst/>
                <a:ea typeface="Calibri"/>
              </a:rPr>
              <a:t> Table 1</a:t>
            </a:r>
            <a:r>
              <a:rPr lang="en-US" sz="2400" kern="100" dirty="0">
                <a:effectLst/>
                <a:ea typeface="Calibri"/>
              </a:rPr>
              <a:t>). </a:t>
            </a:r>
          </a:p>
          <a:p>
            <a:pPr>
              <a:spcBef>
                <a:spcPts val="0"/>
              </a:spcBef>
            </a:pPr>
            <a:endParaRPr lang="en-US" sz="2400" kern="100" dirty="0">
              <a:latin typeface="Arial" panose="020B0604020202020204" pitchFamily="34" charset="0"/>
              <a:ea typeface="Calibri" panose="020F0502020204030204" pitchFamily="34" charset="0"/>
              <a:cs typeface="Arial" panose="020B0604020202020204" pitchFamily="34" charset="0"/>
            </a:endParaRPr>
          </a:p>
          <a:p>
            <a:pPr>
              <a:spcBef>
                <a:spcPts val="0"/>
              </a:spcBef>
            </a:pPr>
            <a:endParaRPr lang="en-US" sz="2400" kern="100" dirty="0">
              <a:latin typeface="Arial" panose="020B0604020202020204" pitchFamily="34" charset="0"/>
              <a:ea typeface="Calibri" panose="020F0502020204030204" pitchFamily="34" charset="0"/>
              <a:cs typeface="Arial" panose="020B0604020202020204" pitchFamily="34" charset="0"/>
            </a:endParaRPr>
          </a:p>
          <a:p>
            <a:pPr>
              <a:spcBef>
                <a:spcPts val="0"/>
              </a:spcBef>
            </a:pP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graphicFrame>
        <p:nvGraphicFramePr>
          <p:cNvPr id="7" name="Table 6">
            <a:extLst>
              <a:ext uri="{FF2B5EF4-FFF2-40B4-BE49-F238E27FC236}">
                <a16:creationId xmlns:a16="http://schemas.microsoft.com/office/drawing/2014/main" id="{D3A1ED3D-7E29-C6B2-BD5D-E7AE3B969ED0}"/>
              </a:ext>
            </a:extLst>
          </p:cNvPr>
          <p:cNvGraphicFramePr>
            <a:graphicFrameLocks noGrp="1"/>
          </p:cNvGraphicFramePr>
          <p:nvPr>
            <p:extLst>
              <p:ext uri="{D42A27DB-BD31-4B8C-83A1-F6EECF244321}">
                <p14:modId xmlns:p14="http://schemas.microsoft.com/office/powerpoint/2010/main" val="3324256035"/>
              </p:ext>
            </p:extLst>
          </p:nvPr>
        </p:nvGraphicFramePr>
        <p:xfrm>
          <a:off x="1810327" y="3911301"/>
          <a:ext cx="8137237" cy="2225040"/>
        </p:xfrm>
        <a:graphic>
          <a:graphicData uri="http://schemas.openxmlformats.org/drawingml/2006/table">
            <a:tbl>
              <a:tblPr firstRow="1" bandRow="1">
                <a:tableStyleId>{5C22544A-7EE6-4342-B048-85BDC9FD1C3A}</a:tableStyleId>
              </a:tblPr>
              <a:tblGrid>
                <a:gridCol w="2895496">
                  <a:extLst>
                    <a:ext uri="{9D8B030D-6E8A-4147-A177-3AD203B41FA5}">
                      <a16:colId xmlns:a16="http://schemas.microsoft.com/office/drawing/2014/main" val="1000386921"/>
                    </a:ext>
                  </a:extLst>
                </a:gridCol>
                <a:gridCol w="5241741">
                  <a:extLst>
                    <a:ext uri="{9D8B030D-6E8A-4147-A177-3AD203B41FA5}">
                      <a16:colId xmlns:a16="http://schemas.microsoft.com/office/drawing/2014/main" val="1325387593"/>
                    </a:ext>
                  </a:extLst>
                </a:gridCol>
              </a:tblGrid>
              <a:tr h="370840">
                <a:tc>
                  <a:txBody>
                    <a:bodyPr/>
                    <a:lstStyle/>
                    <a:p>
                      <a:pPr marL="0" marR="0">
                        <a:spcBef>
                          <a:spcPts val="0"/>
                        </a:spcBef>
                        <a:spcAft>
                          <a:spcPts val="0"/>
                        </a:spcAft>
                      </a:pPr>
                      <a:r>
                        <a:rPr lang="en-US" sz="2000" b="1" kern="100" dirty="0">
                          <a:effectLst/>
                          <a:latin typeface="Arial" panose="020B0604020202020204" pitchFamily="34" charset="0"/>
                          <a:ea typeface="Calibri" panose="020F0502020204030204" pitchFamily="34" charset="0"/>
                          <a:cs typeface="Arial" panose="020B0604020202020204" pitchFamily="34" charset="0"/>
                        </a:rPr>
                        <a:t>Descriptive term</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2000" b="1" kern="100" dirty="0">
                          <a:effectLst/>
                          <a:latin typeface="Arial" panose="020B0604020202020204" pitchFamily="34" charset="0"/>
                          <a:ea typeface="Calibri" panose="020F0502020204030204" pitchFamily="34" charset="0"/>
                          <a:cs typeface="Arial" panose="020B0604020202020204" pitchFamily="34" charset="0"/>
                        </a:rPr>
                        <a:t>Usual diagnostic implication</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13651538"/>
                  </a:ext>
                </a:extLst>
              </a:tr>
              <a:tr h="370840">
                <a:tc>
                  <a:txBody>
                    <a:bodyPr/>
                    <a:lstStyle/>
                    <a:p>
                      <a:pPr marL="0" marR="0">
                        <a:spcBef>
                          <a:spcPts val="0"/>
                        </a:spcBef>
                        <a:spcAft>
                          <a:spcPts val="0"/>
                        </a:spcAft>
                        <a:tabLst>
                          <a:tab pos="858520" algn="l"/>
                        </a:tabLst>
                      </a:pPr>
                      <a:r>
                        <a:rPr lang="en-US" sz="2000" kern="100" dirty="0">
                          <a:effectLst/>
                          <a:latin typeface="Arial" panose="020B0604020202020204" pitchFamily="34" charset="0"/>
                          <a:ea typeface="Calibri" panose="020F0502020204030204" pitchFamily="34" charset="0"/>
                          <a:cs typeface="Arial" panose="020B0604020202020204" pitchFamily="34" charset="0"/>
                        </a:rPr>
                        <a:t>Vertigo</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Implies an inner ear cause</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48114205"/>
                  </a:ext>
                </a:extLst>
              </a:tr>
              <a:tr h="370840">
                <a:tc>
                  <a:txBody>
                    <a:bodyPr/>
                    <a:lstStyle/>
                    <a:p>
                      <a:pPr marL="0" marR="0">
                        <a:spcBef>
                          <a:spcPts val="0"/>
                        </a:spcBef>
                        <a:spcAft>
                          <a:spcPts val="0"/>
                        </a:spcAft>
                      </a:pPr>
                      <a:r>
                        <a:rPr lang="en-US" sz="2000" kern="100">
                          <a:effectLst/>
                          <a:latin typeface="Arial" panose="020B0604020202020204" pitchFamily="34" charset="0"/>
                          <a:ea typeface="Calibri" panose="020F0502020204030204" pitchFamily="34" charset="0"/>
                          <a:cs typeface="Arial" panose="020B0604020202020204" pitchFamily="34" charset="0"/>
                        </a:rPr>
                        <a:t>Lightheadedness</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Implies a cardiovascular cause</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89291643"/>
                  </a:ext>
                </a:extLst>
              </a:tr>
              <a:tr h="370840">
                <a:tc>
                  <a:txBody>
                    <a:bodyPr/>
                    <a:lstStyle/>
                    <a:p>
                      <a:pPr marL="0" marR="0">
                        <a:spcBef>
                          <a:spcPts val="0"/>
                        </a:spcBef>
                        <a:spcAft>
                          <a:spcPts val="0"/>
                        </a:spcAft>
                      </a:pPr>
                      <a:r>
                        <a:rPr lang="en-US" sz="2000" kern="100">
                          <a:effectLst/>
                          <a:latin typeface="Arial" panose="020B0604020202020204" pitchFamily="34" charset="0"/>
                          <a:ea typeface="Calibri" panose="020F0502020204030204" pitchFamily="34" charset="0"/>
                          <a:cs typeface="Arial" panose="020B0604020202020204" pitchFamily="34" charset="0"/>
                        </a:rPr>
                        <a:t>Imbalance</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Implies a neurological cause</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88732201"/>
                  </a:ext>
                </a:extLst>
              </a:tr>
              <a:tr h="370840">
                <a:tc>
                  <a:txBody>
                    <a:bodyPr/>
                    <a:lstStyle/>
                    <a:p>
                      <a:pPr marL="0" marR="0">
                        <a:spcBef>
                          <a:spcPts val="0"/>
                        </a:spcBef>
                        <a:spcAft>
                          <a:spcPts val="0"/>
                        </a:spcAft>
                      </a:pPr>
                      <a:r>
                        <a:rPr lang="en-US" sz="2000" kern="100">
                          <a:effectLst/>
                          <a:latin typeface="Arial" panose="020B0604020202020204" pitchFamily="34" charset="0"/>
                          <a:ea typeface="Calibri" panose="020F0502020204030204" pitchFamily="34" charset="0"/>
                          <a:cs typeface="Arial" panose="020B0604020202020204" pitchFamily="34" charset="0"/>
                        </a:rPr>
                        <a:t>Other</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Implies a psychosocial cause</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38087810"/>
                  </a:ext>
                </a:extLst>
              </a:tr>
              <a:tr h="370840">
                <a:tc gridSpan="2">
                  <a:txBody>
                    <a:bodyPr/>
                    <a:lstStyle/>
                    <a:p>
                      <a:pPr marL="0" marR="0">
                        <a:spcBef>
                          <a:spcPts val="0"/>
                        </a:spcBef>
                        <a:spcAft>
                          <a:spcPts val="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Source: </a:t>
                      </a:r>
                      <a:r>
                        <a:rPr lang="en-US" sz="1800" kern="100" dirty="0" err="1">
                          <a:effectLst/>
                          <a:latin typeface="Arial" panose="020B0604020202020204" pitchFamily="34" charset="0"/>
                          <a:ea typeface="Calibri" panose="020F0502020204030204" pitchFamily="34" charset="0"/>
                          <a:cs typeface="Arial" panose="020B0604020202020204" pitchFamily="34" charset="0"/>
                        </a:rPr>
                        <a:t>Drachman</a:t>
                      </a:r>
                      <a:r>
                        <a:rPr lang="en-US" sz="1800" kern="100" dirty="0">
                          <a:effectLst/>
                          <a:latin typeface="Arial" panose="020B0604020202020204" pitchFamily="34" charset="0"/>
                          <a:ea typeface="Calibri" panose="020F0502020204030204" pitchFamily="34" charset="0"/>
                          <a:cs typeface="Arial" panose="020B0604020202020204" pitchFamily="34" charset="0"/>
                        </a:rPr>
                        <a:t> and Hart (1972)</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dirty="0"/>
                    </a:p>
                  </a:txBody>
                  <a:tcPr/>
                </a:tc>
                <a:extLst>
                  <a:ext uri="{0D108BD9-81ED-4DB2-BD59-A6C34878D82A}">
                    <a16:rowId xmlns:a16="http://schemas.microsoft.com/office/drawing/2014/main" val="3856846139"/>
                  </a:ext>
                </a:extLst>
              </a:tr>
            </a:tbl>
          </a:graphicData>
        </a:graphic>
      </p:graphicFrame>
      <p:sp>
        <p:nvSpPr>
          <p:cNvPr id="8" name="TextBox 7">
            <a:extLst>
              <a:ext uri="{FF2B5EF4-FFF2-40B4-BE49-F238E27FC236}">
                <a16:creationId xmlns:a16="http://schemas.microsoft.com/office/drawing/2014/main" id="{02834EC6-D358-DC4D-861C-8535F652E473}"/>
              </a:ext>
            </a:extLst>
          </p:cNvPr>
          <p:cNvSpPr txBox="1"/>
          <p:nvPr/>
        </p:nvSpPr>
        <p:spPr>
          <a:xfrm>
            <a:off x="1684995" y="3422321"/>
            <a:ext cx="8783782" cy="400110"/>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Table 1. Symptom Quality Approach to Diagnosis of Acute Dizziness</a:t>
            </a:r>
          </a:p>
        </p:txBody>
      </p:sp>
    </p:spTree>
    <p:custDataLst>
      <p:tags r:id="rId1"/>
    </p:custDataLst>
    <p:extLst>
      <p:ext uri="{BB962C8B-B14F-4D97-AF65-F5344CB8AC3E}">
        <p14:creationId xmlns:p14="http://schemas.microsoft.com/office/powerpoint/2010/main" val="3107040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History (3)</a:t>
            </a:r>
            <a:endParaRPr lang="en-US" dirty="0">
              <a:solidFill>
                <a:schemeClr val="bg1"/>
              </a:solidFill>
            </a:endParaRPr>
          </a:p>
        </p:txBody>
      </p:sp>
      <p:sp>
        <p:nvSpPr>
          <p:cNvPr id="3" name="Content Placeholder 2"/>
          <p:cNvSpPr>
            <a:spLocks noGrp="1"/>
          </p:cNvSpPr>
          <p:nvPr>
            <p:ph idx="1"/>
          </p:nvPr>
        </p:nvSpPr>
        <p:spPr>
          <a:xfrm>
            <a:off x="259264" y="979070"/>
            <a:ext cx="11686045" cy="5421866"/>
          </a:xfrm>
        </p:spPr>
        <p:txBody>
          <a:bodyPr vert="horz" lIns="91440" tIns="45720" rIns="91440" bIns="45720" rtlCol="0" anchor="t">
            <a:noAutofit/>
          </a:bodyPr>
          <a:lstStyle/>
          <a:p>
            <a:pPr>
              <a:lnSpc>
                <a:spcPct val="107000"/>
              </a:lnSpc>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However, accumulating research findings from the last 20 years have called this “symptom quality” approach into question. </a:t>
            </a:r>
          </a:p>
          <a:p>
            <a:pPr lvl="1">
              <a:lnSpc>
                <a:spcPct val="107000"/>
              </a:lnSpc>
              <a:spcBef>
                <a:spcPts val="0"/>
              </a:spcBef>
            </a:pPr>
            <a:r>
              <a:rPr lang="en-US" sz="2000" dirty="0">
                <a:ln>
                  <a:noFill/>
                </a:ln>
                <a:solidFill>
                  <a:schemeClr val="bg1"/>
                </a:solidFill>
                <a:effectLst/>
                <a:uFill>
                  <a:solidFill>
                    <a:srgbClr val="000000"/>
                  </a:solidFill>
                </a:uFill>
                <a:ea typeface="Arial Unicode MS"/>
              </a:rPr>
              <a:t>Patients in the ED with dizziness change their descriptive word 50% of the time, even when requestioned less than 10 minutes later</a:t>
            </a:r>
            <a:r>
              <a:rPr lang="en-US" sz="2000" dirty="0">
                <a:solidFill>
                  <a:schemeClr val="bg1"/>
                </a:solidFill>
                <a:uFill>
                  <a:solidFill>
                    <a:srgbClr val="000000"/>
                  </a:solidFill>
                </a:uFill>
                <a:ea typeface="Arial Unicode MS"/>
              </a:rPr>
              <a:t>,</a:t>
            </a:r>
            <a:r>
              <a:rPr lang="en-US" sz="2000" dirty="0">
                <a:ln>
                  <a:noFill/>
                </a:ln>
                <a:solidFill>
                  <a:schemeClr val="bg1"/>
                </a:solidFill>
                <a:effectLst/>
                <a:uFill>
                  <a:solidFill>
                    <a:srgbClr val="000000"/>
                  </a:solidFill>
                </a:uFill>
                <a:ea typeface="Arial Unicode MS"/>
              </a:rPr>
              <a:t> and often endorse multiple descriptors simultaneously.</a:t>
            </a:r>
            <a:r>
              <a:rPr lang="en-US" sz="2000" baseline="30000" dirty="0">
                <a:ln>
                  <a:noFill/>
                </a:ln>
                <a:solidFill>
                  <a:schemeClr val="bg1"/>
                </a:solidFill>
                <a:effectLst/>
                <a:uFill>
                  <a:solidFill>
                    <a:srgbClr val="000000"/>
                  </a:solidFill>
                </a:uFill>
                <a:ea typeface="Arial Unicode MS"/>
              </a:rPr>
              <a:t>2,3</a:t>
            </a:r>
            <a:r>
              <a:rPr lang="en-US" sz="2000" dirty="0">
                <a:ln>
                  <a:noFill/>
                </a:ln>
                <a:solidFill>
                  <a:schemeClr val="bg1"/>
                </a:solidFill>
                <a:effectLst/>
                <a:uFill>
                  <a:solidFill>
                    <a:srgbClr val="000000"/>
                  </a:solidFill>
                </a:uFill>
                <a:ea typeface="Arial Unicode MS"/>
              </a:rPr>
              <a:t> </a:t>
            </a:r>
          </a:p>
          <a:p>
            <a:pPr lvl="1">
              <a:lnSpc>
                <a:spcPct val="107000"/>
              </a:lnSpc>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These findings largely undercut the logic of the symptom quality approach. </a:t>
            </a:r>
          </a:p>
          <a:p>
            <a:pPr>
              <a:lnSpc>
                <a:spcPct val="107000"/>
              </a:lnSpc>
              <a:spcBef>
                <a:spcPts val="0"/>
              </a:spcBef>
            </a:pPr>
            <a:r>
              <a:rPr lang="en-US" sz="2200" dirty="0">
                <a:ln>
                  <a:noFill/>
                </a:ln>
                <a:solidFill>
                  <a:schemeClr val="bg1"/>
                </a:solidFill>
                <a:effectLst/>
                <a:uFill>
                  <a:solidFill>
                    <a:srgbClr val="000000"/>
                  </a:solidFill>
                </a:uFill>
                <a:ea typeface="Arial Unicode MS"/>
              </a:rPr>
              <a:t>“Vertigo” can be seen with benign causes of dizziness like benign paroxysmal positional vertigo (BPPV) or vestibular neuritis</a:t>
            </a:r>
            <a:r>
              <a:rPr lang="en-US" sz="2200" dirty="0">
                <a:solidFill>
                  <a:schemeClr val="bg1"/>
                </a:solidFill>
                <a:uFill>
                  <a:solidFill>
                    <a:srgbClr val="000000"/>
                  </a:solidFill>
                </a:uFill>
                <a:ea typeface="Arial Unicode MS"/>
              </a:rPr>
              <a:t>,</a:t>
            </a:r>
            <a:r>
              <a:rPr lang="en-US" sz="2200" dirty="0">
                <a:ln>
                  <a:noFill/>
                </a:ln>
                <a:solidFill>
                  <a:schemeClr val="bg1"/>
                </a:solidFill>
                <a:effectLst/>
                <a:uFill>
                  <a:solidFill>
                    <a:srgbClr val="000000"/>
                  </a:solidFill>
                </a:uFill>
                <a:ea typeface="Arial Unicode MS"/>
              </a:rPr>
              <a:t> but also with posterior circulation stroke and transient ischemic attack (TIA). </a:t>
            </a:r>
          </a:p>
          <a:p>
            <a:pPr lvl="1">
              <a:lnSpc>
                <a:spcPct val="107000"/>
              </a:lnSpc>
              <a:spcBef>
                <a:spcPts val="0"/>
              </a:spcBef>
            </a:pPr>
            <a:r>
              <a:rPr lang="en-US" sz="2000" dirty="0">
                <a:ln>
                  <a:noFill/>
                </a:ln>
                <a:solidFill>
                  <a:schemeClr val="bg1"/>
                </a:solidFill>
                <a:effectLst/>
                <a:uFill>
                  <a:solidFill>
                    <a:srgbClr val="000000"/>
                  </a:solidFill>
                </a:uFill>
                <a:ea typeface="Arial Unicode MS"/>
              </a:rPr>
              <a:t>Furthermore, patients with BPPV often complain of non-specific dizziness,</a:t>
            </a:r>
            <a:r>
              <a:rPr lang="en-US" sz="1600" baseline="30000" dirty="0">
                <a:solidFill>
                  <a:schemeClr val="bg1"/>
                </a:solidFill>
                <a:uFill>
                  <a:solidFill>
                    <a:srgbClr val="000000"/>
                  </a:solidFill>
                </a:uFill>
              </a:rPr>
              <a:t>3 </a:t>
            </a:r>
            <a:r>
              <a:rPr lang="en-US" sz="2000" dirty="0">
                <a:ln>
                  <a:noFill/>
                </a:ln>
                <a:solidFill>
                  <a:schemeClr val="bg1"/>
                </a:solidFill>
                <a:effectLst/>
                <a:uFill>
                  <a:solidFill>
                    <a:srgbClr val="000000"/>
                  </a:solidFill>
                </a:uFill>
                <a:ea typeface="Arial Unicode MS"/>
              </a:rPr>
              <a:t>and </a:t>
            </a:r>
            <a:r>
              <a:rPr lang="en-US" sz="2000" dirty="0">
                <a:solidFill>
                  <a:schemeClr val="bg1"/>
                </a:solidFill>
                <a:uFill>
                  <a:solidFill>
                    <a:srgbClr val="000000"/>
                  </a:solidFill>
                </a:uFill>
                <a:ea typeface="Arial Unicode MS"/>
              </a:rPr>
              <a:t>some patients</a:t>
            </a:r>
            <a:r>
              <a:rPr lang="en-US" sz="2000" dirty="0">
                <a:ln>
                  <a:noFill/>
                </a:ln>
                <a:solidFill>
                  <a:schemeClr val="bg1"/>
                </a:solidFill>
                <a:effectLst/>
                <a:uFill>
                  <a:solidFill>
                    <a:srgbClr val="000000"/>
                  </a:solidFill>
                </a:uFill>
                <a:ea typeface="Arial Unicode MS"/>
              </a:rPr>
              <a:t> with cardiovascular causes of dizziness (who </a:t>
            </a:r>
            <a:r>
              <a:rPr lang="en-US" sz="2000" dirty="0">
                <a:solidFill>
                  <a:schemeClr val="bg1"/>
                </a:solidFill>
                <a:uFill>
                  <a:solidFill>
                    <a:srgbClr val="000000"/>
                  </a:solidFill>
                </a:uFill>
                <a:ea typeface="Arial Unicode MS"/>
              </a:rPr>
              <a:t>"</a:t>
            </a:r>
            <a:r>
              <a:rPr lang="en-US" sz="2000" dirty="0">
                <a:ln>
                  <a:noFill/>
                </a:ln>
                <a:solidFill>
                  <a:schemeClr val="bg1"/>
                </a:solidFill>
                <a:effectLst/>
                <a:uFill>
                  <a:solidFill>
                    <a:srgbClr val="000000"/>
                  </a:solidFill>
                </a:uFill>
                <a:ea typeface="Arial Unicode MS"/>
              </a:rPr>
              <a:t>should</a:t>
            </a:r>
            <a:r>
              <a:rPr lang="en-US" sz="2000" dirty="0">
                <a:solidFill>
                  <a:schemeClr val="bg1"/>
                </a:solidFill>
                <a:uFill>
                  <a:solidFill>
                    <a:srgbClr val="000000"/>
                  </a:solidFill>
                </a:uFill>
                <a:ea typeface="Arial Unicode MS"/>
              </a:rPr>
              <a:t>"</a:t>
            </a:r>
            <a:r>
              <a:rPr lang="en-US" sz="2000" dirty="0">
                <a:ln>
                  <a:noFill/>
                </a:ln>
                <a:solidFill>
                  <a:schemeClr val="bg1"/>
                </a:solidFill>
                <a:effectLst/>
                <a:uFill>
                  <a:solidFill>
                    <a:srgbClr val="000000"/>
                  </a:solidFill>
                </a:uFill>
                <a:ea typeface="Arial Unicode MS"/>
              </a:rPr>
              <a:t> endorse “lightheadedness”) describe vertigo.</a:t>
            </a:r>
            <a:r>
              <a:rPr lang="en-US" sz="1600" baseline="30000" dirty="0">
                <a:solidFill>
                  <a:schemeClr val="bg1"/>
                </a:solidFill>
                <a:uFill>
                  <a:solidFill>
                    <a:srgbClr val="000000"/>
                  </a:solidFill>
                </a:uFill>
              </a:rPr>
              <a:t>4</a:t>
            </a:r>
            <a:r>
              <a:rPr lang="en-US" sz="2000" dirty="0">
                <a:ln>
                  <a:noFill/>
                </a:ln>
                <a:solidFill>
                  <a:schemeClr val="bg1"/>
                </a:solidFill>
                <a:effectLst/>
                <a:uFill>
                  <a:solidFill>
                    <a:srgbClr val="000000"/>
                  </a:solidFill>
                </a:uFill>
                <a:ea typeface="Arial Unicode MS"/>
              </a:rPr>
              <a:t> </a:t>
            </a:r>
          </a:p>
          <a:p>
            <a:pPr>
              <a:lnSpc>
                <a:spcPct val="107000"/>
              </a:lnSpc>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Thus, the specific word that a patient uses (e.g., “dizziness”, “vertigo”, “imbalance”, “lightheadedness” and others) is not as diagnostically useful as once thought. </a:t>
            </a:r>
          </a:p>
          <a:p>
            <a:pPr>
              <a:lnSpc>
                <a:spcPct val="107000"/>
              </a:lnSpc>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The patient in this case endorsed “imbalance”, but the clinician should be thinking of the differential diagnosis of “dizziness”.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69022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(1)</a:t>
            </a:r>
            <a:endParaRPr lang="en-US" sz="2400"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 history-taking approach based on the duration of episodes of dizziness and their identified triggers, known as the “timing and triggers” approach (Table 2), is more consistent with the existing evidence than the traditional paradigm.</a:t>
            </a:r>
            <a:r>
              <a:rPr lang="en-US" sz="2200" baseline="300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5,6</a:t>
            </a:r>
            <a:r>
              <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a:t>
            </a:r>
          </a:p>
          <a:p>
            <a:pPr>
              <a:lnSpc>
                <a:spcPct val="107000"/>
              </a:lnSpc>
              <a:spcBef>
                <a:spcPts val="0"/>
              </a:spcBef>
            </a:pPr>
            <a:r>
              <a:rPr lang="en-US" sz="2200" dirty="0">
                <a:ln>
                  <a:noFill/>
                </a:ln>
                <a:solidFill>
                  <a:schemeClr val="bg1"/>
                </a:solidFill>
                <a:effectLst/>
                <a:uFill>
                  <a:solidFill>
                    <a:srgbClr val="000000"/>
                  </a:solidFill>
                </a:uFill>
                <a:ea typeface="Arial Unicode MS"/>
              </a:rPr>
              <a:t>Furthermore, it is really no different than how clinicians take histories in most other patients.</a:t>
            </a:r>
            <a:r>
              <a:rPr lang="en-US" sz="2200" baseline="30000" dirty="0">
                <a:solidFill>
                  <a:schemeClr val="bg1"/>
                </a:solidFill>
                <a:uFill>
                  <a:solidFill>
                    <a:srgbClr val="000000"/>
                  </a:solidFill>
                </a:uFill>
              </a:rPr>
              <a:t>7</a:t>
            </a:r>
            <a:r>
              <a:rPr lang="en-US" sz="2200" dirty="0">
                <a:ln>
                  <a:noFill/>
                </a:ln>
                <a:solidFill>
                  <a:schemeClr val="bg1"/>
                </a:solidFill>
                <a:effectLst/>
                <a:uFill>
                  <a:solidFill>
                    <a:srgbClr val="000000"/>
                  </a:solidFill>
                </a:uFill>
                <a:ea typeface="Arial Unicode MS"/>
              </a:rPr>
              <a:t> </a:t>
            </a:r>
          </a:p>
          <a:p>
            <a:pPr lvl="1">
              <a:lnSpc>
                <a:spcPct val="107000"/>
              </a:lnSpc>
              <a:spcBef>
                <a:spcPts val="0"/>
              </a:spcBef>
            </a:pPr>
            <a:r>
              <a:rPr lang="en-US" sz="2000" dirty="0">
                <a:ln>
                  <a:noFill/>
                </a:ln>
                <a:solidFill>
                  <a:schemeClr val="bg1"/>
                </a:solidFill>
                <a:effectLst/>
                <a:uFill>
                  <a:solidFill>
                    <a:srgbClr val="000000"/>
                  </a:solidFill>
                </a:uFill>
                <a:ea typeface="Arial Unicode MS"/>
              </a:rPr>
              <a:t>For example, the symptom quality of “sharp tearing” chest pain </a:t>
            </a:r>
            <a:r>
              <a:rPr lang="en-US" sz="2000" dirty="0">
                <a:solidFill>
                  <a:schemeClr val="bg1"/>
                </a:solidFill>
                <a:uFill>
                  <a:solidFill>
                    <a:srgbClr val="000000"/>
                  </a:solidFill>
                </a:uFill>
                <a:ea typeface="Arial Unicode MS"/>
              </a:rPr>
              <a:t>suggests</a:t>
            </a:r>
            <a:r>
              <a:rPr lang="en-US" sz="2000" dirty="0">
                <a:ln>
                  <a:noFill/>
                </a:ln>
                <a:solidFill>
                  <a:schemeClr val="bg1"/>
                </a:solidFill>
                <a:effectLst/>
                <a:uFill>
                  <a:solidFill>
                    <a:srgbClr val="000000"/>
                  </a:solidFill>
                </a:uFill>
                <a:ea typeface="Arial Unicode MS"/>
              </a:rPr>
              <a:t> aortic dissection; however, a patient with intermittent episodes of “sharp tearing” chest pain that only occurs with walking </a:t>
            </a:r>
            <a:r>
              <a:rPr lang="en-US" sz="2000" dirty="0">
                <a:solidFill>
                  <a:schemeClr val="bg1"/>
                </a:solidFill>
                <a:uFill>
                  <a:solidFill>
                    <a:srgbClr val="000000"/>
                  </a:solidFill>
                </a:uFill>
                <a:ea typeface="Arial Unicode MS"/>
              </a:rPr>
              <a:t>upstairs</a:t>
            </a:r>
            <a:r>
              <a:rPr lang="en-US" sz="2000" dirty="0">
                <a:ln>
                  <a:noFill/>
                </a:ln>
                <a:solidFill>
                  <a:schemeClr val="bg1"/>
                </a:solidFill>
                <a:effectLst/>
                <a:uFill>
                  <a:solidFill>
                    <a:srgbClr val="000000"/>
                  </a:solidFill>
                </a:uFill>
                <a:ea typeface="Arial Unicode MS"/>
              </a:rPr>
              <a:t> carrying groceries </a:t>
            </a:r>
            <a:r>
              <a:rPr lang="en-US" sz="2000" dirty="0">
                <a:solidFill>
                  <a:schemeClr val="bg1"/>
                </a:solidFill>
                <a:uFill>
                  <a:solidFill>
                    <a:srgbClr val="000000"/>
                  </a:solidFill>
                </a:uFill>
                <a:ea typeface="Arial Unicode MS"/>
              </a:rPr>
              <a:t>and</a:t>
            </a:r>
            <a:r>
              <a:rPr lang="en-US" sz="2000" dirty="0">
                <a:ln>
                  <a:noFill/>
                </a:ln>
                <a:solidFill>
                  <a:schemeClr val="bg1"/>
                </a:solidFill>
                <a:effectLst/>
                <a:uFill>
                  <a:solidFill>
                    <a:srgbClr val="000000"/>
                  </a:solidFill>
                </a:uFill>
                <a:ea typeface="Arial Unicode MS"/>
              </a:rPr>
              <a:t> resolves within minutes of rest is most likely new onset angina, not a dissection. </a:t>
            </a:r>
          </a:p>
          <a:p>
            <a:pPr>
              <a:lnSpc>
                <a:spcPct val="107000"/>
              </a:lnSpc>
              <a:spcBef>
                <a:spcPts val="0"/>
              </a:spcBef>
            </a:pPr>
            <a:r>
              <a:rPr lang="en-US" sz="2200" dirty="0">
                <a:ln>
                  <a:noFill/>
                </a:ln>
                <a:solidFill>
                  <a:schemeClr val="bg1"/>
                </a:solidFill>
                <a:effectLst/>
                <a:uFill>
                  <a:solidFill>
                    <a:srgbClr val="000000"/>
                  </a:solidFill>
                </a:uFill>
                <a:ea typeface="Arial Unicode MS"/>
              </a:rPr>
              <a:t>Symptom timing and triggers </a:t>
            </a:r>
            <a:r>
              <a:rPr lang="en-US" sz="2200" dirty="0">
                <a:solidFill>
                  <a:schemeClr val="bg1"/>
                </a:solidFill>
                <a:uFill>
                  <a:solidFill>
                    <a:srgbClr val="000000"/>
                  </a:solidFill>
                </a:uFill>
                <a:ea typeface="Arial Unicode MS"/>
              </a:rPr>
              <a:t>influence</a:t>
            </a:r>
            <a:r>
              <a:rPr lang="en-US" sz="2200" dirty="0">
                <a:ln>
                  <a:noFill/>
                </a:ln>
                <a:solidFill>
                  <a:schemeClr val="bg1"/>
                </a:solidFill>
                <a:effectLst/>
                <a:uFill>
                  <a:solidFill>
                    <a:srgbClr val="000000"/>
                  </a:solidFill>
                </a:uFill>
                <a:ea typeface="Arial Unicode MS"/>
              </a:rPr>
              <a:t> the diagnosis. </a:t>
            </a:r>
            <a:r>
              <a:rPr lang="en-US" sz="2200" dirty="0">
                <a:solidFill>
                  <a:schemeClr val="bg1"/>
                </a:solidFill>
                <a:uFill>
                  <a:solidFill>
                    <a:srgbClr val="000000"/>
                  </a:solidFill>
                </a:uFill>
                <a:ea typeface="Arial Unicode MS"/>
              </a:rPr>
              <a:t>Education on the </a:t>
            </a:r>
            <a:r>
              <a:rPr lang="en-US" sz="2200" dirty="0">
                <a:ln>
                  <a:noFill/>
                </a:ln>
                <a:solidFill>
                  <a:schemeClr val="bg1"/>
                </a:solidFill>
                <a:effectLst/>
                <a:uFill>
                  <a:solidFill>
                    <a:srgbClr val="000000"/>
                  </a:solidFill>
                </a:uFill>
                <a:ea typeface="Arial Unicode MS"/>
              </a:rPr>
              <a:t>“timing and triggers” </a:t>
            </a:r>
            <a:r>
              <a:rPr lang="en-US" sz="2200" dirty="0">
                <a:solidFill>
                  <a:schemeClr val="bg1"/>
                </a:solidFill>
                <a:uFill>
                  <a:solidFill>
                    <a:srgbClr val="000000"/>
                  </a:solidFill>
                </a:uFill>
                <a:ea typeface="Arial Unicode MS"/>
              </a:rPr>
              <a:t>approach </a:t>
            </a:r>
            <a:r>
              <a:rPr lang="en-US" sz="2200" dirty="0">
                <a:ln>
                  <a:noFill/>
                </a:ln>
                <a:solidFill>
                  <a:schemeClr val="bg1"/>
                </a:solidFill>
                <a:effectLst/>
                <a:uFill>
                  <a:solidFill>
                    <a:srgbClr val="000000"/>
                  </a:solidFill>
                </a:uFill>
                <a:ea typeface="Arial Unicode MS"/>
              </a:rPr>
              <a:t>not only </a:t>
            </a:r>
            <a:r>
              <a:rPr lang="en-US" sz="2200" dirty="0">
                <a:solidFill>
                  <a:schemeClr val="bg1"/>
                </a:solidFill>
                <a:uFill>
                  <a:solidFill>
                    <a:srgbClr val="000000"/>
                  </a:solidFill>
                </a:uFill>
                <a:ea typeface="Arial Unicode MS"/>
              </a:rPr>
              <a:t>improves </a:t>
            </a:r>
            <a:r>
              <a:rPr lang="en-US" sz="2200" dirty="0">
                <a:ln>
                  <a:noFill/>
                </a:ln>
                <a:solidFill>
                  <a:schemeClr val="bg1"/>
                </a:solidFill>
                <a:effectLst/>
                <a:uFill>
                  <a:solidFill>
                    <a:srgbClr val="000000"/>
                  </a:solidFill>
                </a:uFill>
                <a:ea typeface="Arial Unicode MS"/>
              </a:rPr>
              <a:t>diagnostic accuracy, but seems to result in improved clinician satisfaction, especially as it relates to BPPV diagnosis.</a:t>
            </a:r>
            <a:r>
              <a:rPr lang="en-US" sz="2200" baseline="30000" dirty="0">
                <a:solidFill>
                  <a:schemeClr val="bg1"/>
                </a:solidFill>
                <a:uFill>
                  <a:solidFill>
                    <a:srgbClr val="000000"/>
                  </a:solidFill>
                </a:uFill>
              </a:rPr>
              <a:t>8-10 </a:t>
            </a:r>
          </a:p>
          <a:p>
            <a:pPr>
              <a:lnSpc>
                <a:spcPct val="107000"/>
              </a:lnSpc>
              <a:spcBef>
                <a:spcPts val="0"/>
              </a:spcBef>
            </a:pPr>
            <a:r>
              <a:rPr lang="en-US" sz="2200" dirty="0">
                <a:ln>
                  <a:noFill/>
                </a:ln>
                <a:solidFill>
                  <a:schemeClr val="bg1"/>
                </a:solidFill>
                <a:effectLst/>
                <a:uFill>
                  <a:solidFill>
                    <a:srgbClr val="000000"/>
                  </a:solidFill>
                </a:uFill>
                <a:ea typeface="Arial Unicode MS"/>
              </a:rPr>
              <a:t>Using a logical</a:t>
            </a:r>
            <a:r>
              <a:rPr lang="en-US" sz="2200" dirty="0">
                <a:solidFill>
                  <a:schemeClr val="bg1"/>
                </a:solidFill>
                <a:uFill>
                  <a:solidFill>
                    <a:srgbClr val="000000"/>
                  </a:solidFill>
                </a:uFill>
                <a:ea typeface="Arial Unicode MS"/>
              </a:rPr>
              <a:t>,</a:t>
            </a:r>
            <a:r>
              <a:rPr lang="en-US" sz="2200" dirty="0">
                <a:ln>
                  <a:noFill/>
                </a:ln>
                <a:solidFill>
                  <a:schemeClr val="bg1"/>
                </a:solidFill>
                <a:effectLst/>
                <a:uFill>
                  <a:solidFill>
                    <a:srgbClr val="000000"/>
                  </a:solidFill>
                </a:uFill>
                <a:ea typeface="Arial Unicode MS"/>
              </a:rPr>
              <a:t> evidence-based algorithmic approach more often leads to a confident, specific diagnosis for the cause of dizziness.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925569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(2)</a:t>
            </a:r>
            <a:endParaRPr lang="en-US" sz="2400"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marL="0" indent="0">
              <a:lnSpc>
                <a:spcPct val="107000"/>
              </a:lnSpc>
              <a:spcBef>
                <a:spcPts val="0"/>
              </a:spcBef>
              <a:buNone/>
            </a:pPr>
            <a:r>
              <a:rPr lang="en-US" sz="2200" b="1" dirty="0">
                <a:solidFill>
                  <a:schemeClr val="bg1"/>
                </a:solidFill>
                <a:uFill>
                  <a:solidFill>
                    <a:srgbClr val="000000"/>
                  </a:solidFill>
                </a:uFill>
                <a:latin typeface="Arial" panose="020B0604020202020204" pitchFamily="34" charset="0"/>
                <a:ea typeface="Arial Unicode MS"/>
                <a:cs typeface="Arial" panose="020B0604020202020204" pitchFamily="34" charset="0"/>
              </a:rPr>
              <a:t>Table 2. Timing and Triggers Approach to the Diagnosis of Acute Dizziness </a:t>
            </a:r>
          </a:p>
          <a:p>
            <a:pPr marL="0" indent="0">
              <a:lnSpc>
                <a:spcPct val="107000"/>
              </a:lnSpc>
              <a:spcBef>
                <a:spcPts val="0"/>
              </a:spcBef>
              <a:buNone/>
            </a:pPr>
            <a:endParaRPr lang="en-US" sz="22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graphicFrame>
        <p:nvGraphicFramePr>
          <p:cNvPr id="5" name="Table 4">
            <a:extLst>
              <a:ext uri="{FF2B5EF4-FFF2-40B4-BE49-F238E27FC236}">
                <a16:creationId xmlns:a16="http://schemas.microsoft.com/office/drawing/2014/main" id="{22D25C1A-B44A-6427-A455-CBF3FA2E88E0}"/>
              </a:ext>
            </a:extLst>
          </p:cNvPr>
          <p:cNvGraphicFramePr>
            <a:graphicFrameLocks noGrp="1"/>
          </p:cNvGraphicFramePr>
          <p:nvPr>
            <p:extLst>
              <p:ext uri="{D42A27DB-BD31-4B8C-83A1-F6EECF244321}">
                <p14:modId xmlns:p14="http://schemas.microsoft.com/office/powerpoint/2010/main" val="2108652341"/>
              </p:ext>
            </p:extLst>
          </p:nvPr>
        </p:nvGraphicFramePr>
        <p:xfrm>
          <a:off x="297490" y="1470043"/>
          <a:ext cx="11713776" cy="4607560"/>
        </p:xfrm>
        <a:graphic>
          <a:graphicData uri="http://schemas.openxmlformats.org/drawingml/2006/table">
            <a:tbl>
              <a:tblPr firstRow="1" bandRow="1">
                <a:tableStyleId>{5C22544A-7EE6-4342-B048-85BDC9FD1C3A}</a:tableStyleId>
              </a:tblPr>
              <a:tblGrid>
                <a:gridCol w="2928444">
                  <a:extLst>
                    <a:ext uri="{9D8B030D-6E8A-4147-A177-3AD203B41FA5}">
                      <a16:colId xmlns:a16="http://schemas.microsoft.com/office/drawing/2014/main" val="810638628"/>
                    </a:ext>
                  </a:extLst>
                </a:gridCol>
                <a:gridCol w="4061557">
                  <a:extLst>
                    <a:ext uri="{9D8B030D-6E8A-4147-A177-3AD203B41FA5}">
                      <a16:colId xmlns:a16="http://schemas.microsoft.com/office/drawing/2014/main" val="1354623759"/>
                    </a:ext>
                  </a:extLst>
                </a:gridCol>
                <a:gridCol w="2401454">
                  <a:extLst>
                    <a:ext uri="{9D8B030D-6E8A-4147-A177-3AD203B41FA5}">
                      <a16:colId xmlns:a16="http://schemas.microsoft.com/office/drawing/2014/main" val="3857569870"/>
                    </a:ext>
                  </a:extLst>
                </a:gridCol>
                <a:gridCol w="2322321">
                  <a:extLst>
                    <a:ext uri="{9D8B030D-6E8A-4147-A177-3AD203B41FA5}">
                      <a16:colId xmlns:a16="http://schemas.microsoft.com/office/drawing/2014/main" val="3770526010"/>
                    </a:ext>
                  </a:extLst>
                </a:gridCol>
              </a:tblGrid>
              <a:tr h="370840">
                <a:tc>
                  <a:txBody>
                    <a:bodyPr/>
                    <a:lstStyle/>
                    <a:p>
                      <a:pPr marL="0" marR="0">
                        <a:spcBef>
                          <a:spcPts val="0"/>
                        </a:spcBef>
                        <a:spcAft>
                          <a:spcPts val="0"/>
                        </a:spcAft>
                      </a:pPr>
                      <a:r>
                        <a:rPr lang="en-US" sz="1800" b="1" kern="100">
                          <a:effectLst/>
                          <a:latin typeface="Arial" panose="020B0604020202020204" pitchFamily="34" charset="0"/>
                          <a:ea typeface="Calibri" panose="020F0502020204030204" pitchFamily="34" charset="0"/>
                          <a:cs typeface="Arial" panose="020B0604020202020204" pitchFamily="34" charset="0"/>
                        </a:rPr>
                        <a:t>Syndrome</a:t>
                      </a:r>
                      <a:endParaRPr lang="en-US"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800" b="1" kern="100">
                          <a:effectLst/>
                          <a:latin typeface="Arial" panose="020B0604020202020204" pitchFamily="34" charset="0"/>
                          <a:ea typeface="Calibri" panose="020F0502020204030204" pitchFamily="34" charset="0"/>
                          <a:cs typeface="Arial" panose="020B0604020202020204" pitchFamily="34" charset="0"/>
                        </a:rPr>
                        <a:t>Description</a:t>
                      </a:r>
                      <a:endParaRPr lang="en-US"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800" b="1" kern="100">
                          <a:effectLst/>
                          <a:latin typeface="Arial" panose="020B0604020202020204" pitchFamily="34" charset="0"/>
                          <a:ea typeface="Calibri" panose="020F0502020204030204" pitchFamily="34" charset="0"/>
                          <a:cs typeface="Arial" panose="020B0604020202020204" pitchFamily="34" charset="0"/>
                        </a:rPr>
                        <a:t>Benign causes</a:t>
                      </a:r>
                      <a:r>
                        <a:rPr lang="en-US" sz="1800" b="1" kern="100" baseline="30000">
                          <a:effectLst/>
                          <a:latin typeface="Arial" panose="020B0604020202020204" pitchFamily="34" charset="0"/>
                          <a:ea typeface="Calibri" panose="020F0502020204030204" pitchFamily="34" charset="0"/>
                          <a:cs typeface="Arial" panose="020B0604020202020204" pitchFamily="34" charset="0"/>
                        </a:rPr>
                        <a:t>a</a:t>
                      </a:r>
                      <a:endParaRPr lang="en-US"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800" b="1" kern="100">
                          <a:effectLst/>
                          <a:latin typeface="Arial" panose="020B0604020202020204" pitchFamily="34" charset="0"/>
                          <a:ea typeface="Calibri" panose="020F0502020204030204" pitchFamily="34" charset="0"/>
                          <a:cs typeface="Arial" panose="020B0604020202020204" pitchFamily="34" charset="0"/>
                        </a:rPr>
                        <a:t>Serious causes</a:t>
                      </a:r>
                      <a:r>
                        <a:rPr lang="en-US" sz="1800" b="1" kern="100" baseline="30000">
                          <a:effectLst/>
                          <a:latin typeface="Arial" panose="020B0604020202020204" pitchFamily="34" charset="0"/>
                          <a:ea typeface="Calibri" panose="020F0502020204030204" pitchFamily="34" charset="0"/>
                          <a:cs typeface="Arial" panose="020B0604020202020204" pitchFamily="34" charset="0"/>
                        </a:rPr>
                        <a:t>a</a:t>
                      </a:r>
                      <a:endParaRPr lang="en-US"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01311754"/>
                  </a:ext>
                </a:extLst>
              </a:tr>
              <a:tr h="370840">
                <a:tc>
                  <a:txBody>
                    <a:bodyPr/>
                    <a:lstStyle/>
                    <a:p>
                      <a:pPr marL="0" marR="0">
                        <a:spcBef>
                          <a:spcPts val="0"/>
                        </a:spcBef>
                        <a:spcAft>
                          <a:spcPts val="0"/>
                        </a:spcAft>
                        <a:tabLst>
                          <a:tab pos="85852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Acute </a:t>
                      </a:r>
                      <a:r>
                        <a:rPr lang="en-US" sz="1600" kern="100" dirty="0" err="1">
                          <a:effectLst/>
                          <a:latin typeface="Arial" panose="020B0604020202020204" pitchFamily="34" charset="0"/>
                          <a:ea typeface="Calibri" panose="020F0502020204030204" pitchFamily="34" charset="0"/>
                          <a:cs typeface="Arial" panose="020B0604020202020204" pitchFamily="34" charset="0"/>
                        </a:rPr>
                        <a:t>vestibular</a:t>
                      </a:r>
                      <a:r>
                        <a:rPr lang="en-US" sz="1600" kern="100" baseline="30000" dirty="0" err="1">
                          <a:effectLst/>
                          <a:latin typeface="Arial" panose="020B0604020202020204" pitchFamily="34" charset="0"/>
                          <a:ea typeface="Calibri" panose="020F0502020204030204" pitchFamily="34" charset="0"/>
                          <a:cs typeface="Arial" panose="020B0604020202020204" pitchFamily="34" charset="0"/>
                        </a:rPr>
                        <a:t>b</a:t>
                      </a:r>
                      <a:r>
                        <a:rPr lang="en-US" sz="1600" kern="100" dirty="0">
                          <a:effectLst/>
                          <a:latin typeface="Arial" panose="020B0604020202020204" pitchFamily="34" charset="0"/>
                          <a:ea typeface="Calibri" panose="020F0502020204030204" pitchFamily="34" charset="0"/>
                          <a:cs typeface="Arial" panose="020B0604020202020204" pitchFamily="34" charset="0"/>
                        </a:rPr>
                        <a:t> syndrome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Rapid onset of persistent continuous dizziness, usually accompanied by nausea, vomiting, head-motion intolerance and often nystagmus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Vestibular neuritis, labyrinthitis, medication adverse reaction</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Posterior circulation stroke</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71309925"/>
                  </a:ext>
                </a:extLst>
              </a:tr>
              <a:tr h="370840">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Triggered episodic </a:t>
                      </a:r>
                      <a:r>
                        <a:rPr lang="en-US" sz="1600" kern="100" dirty="0" err="1">
                          <a:effectLst/>
                          <a:latin typeface="Arial" panose="020B0604020202020204" pitchFamily="34" charset="0"/>
                          <a:ea typeface="Calibri" panose="020F0502020204030204" pitchFamily="34" charset="0"/>
                          <a:cs typeface="Arial" panose="020B0604020202020204" pitchFamily="34" charset="0"/>
                        </a:rPr>
                        <a:t>vestibular</a:t>
                      </a:r>
                      <a:r>
                        <a:rPr lang="en-US" sz="1600" kern="100" baseline="30000" dirty="0" err="1">
                          <a:effectLst/>
                          <a:latin typeface="Arial" panose="020B0604020202020204" pitchFamily="34" charset="0"/>
                          <a:ea typeface="Calibri" panose="020F0502020204030204" pitchFamily="34" charset="0"/>
                          <a:cs typeface="Arial" panose="020B0604020202020204" pitchFamily="34" charset="0"/>
                        </a:rPr>
                        <a:t>b</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syndrome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Brief episodes of dizziness that are reproducibly triggered by something, usually movement of the head or body</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BPPV, orthostatic hypotension (benign causes)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Orthostatic hypotension (serious causes)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5855830"/>
                  </a:ext>
                </a:extLst>
              </a:tr>
              <a:tr h="370840">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Spontaneous episodic </a:t>
                      </a:r>
                      <a:r>
                        <a:rPr lang="en-US" sz="1600" kern="100" dirty="0" err="1">
                          <a:effectLst/>
                          <a:latin typeface="Arial" panose="020B0604020202020204" pitchFamily="34" charset="0"/>
                          <a:ea typeface="Calibri" panose="020F0502020204030204" pitchFamily="34" charset="0"/>
                          <a:cs typeface="Arial" panose="020B0604020202020204" pitchFamily="34" charset="0"/>
                        </a:rPr>
                        <a:t>vestibular</a:t>
                      </a:r>
                      <a:r>
                        <a:rPr lang="en-US" sz="1600" kern="100" baseline="30000" dirty="0" err="1">
                          <a:effectLst/>
                          <a:latin typeface="Arial" panose="020B0604020202020204" pitchFamily="34" charset="0"/>
                          <a:ea typeface="Calibri" panose="020F0502020204030204" pitchFamily="34" charset="0"/>
                          <a:cs typeface="Arial" panose="020B0604020202020204" pitchFamily="34" charset="0"/>
                        </a:rPr>
                        <a:t>b</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syndrome</a:t>
                      </a: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Episodes of varying duration of dizziness that are not triggered by anything and “come out of the blue”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Vestibular migraine, Meniere disease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Posterior circulation transient ischemic attack (TIA)</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34870300"/>
                  </a:ext>
                </a:extLst>
              </a:tr>
              <a:tr h="370840">
                <a:tc gridSpan="4">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Source: Edlow et al. (2018); Gurley and Edlow (2020)</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a </a:t>
                      </a:r>
                      <a:r>
                        <a:rPr lang="en-US" sz="1400" kern="1200" dirty="0">
                          <a:solidFill>
                            <a:schemeClr val="dk1"/>
                          </a:solidFill>
                          <a:effectLst/>
                          <a:latin typeface="Arial" panose="020B0604020202020204" pitchFamily="34" charset="0"/>
                          <a:ea typeface="+mn-ea"/>
                          <a:cs typeface="Arial" panose="020B0604020202020204" pitchFamily="34" charset="0"/>
                        </a:rPr>
                        <a:t> This table lists the more common causes in an emergency department or primary care practice.  A fourth category not covered in this table, the chronic vestibular syndrome, also occurs and is more commonly caused by anxiety and depression or medication side-effects.</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b </a:t>
                      </a:r>
                      <a:r>
                        <a:rPr lang="en-US" sz="1400" kern="1200" dirty="0">
                          <a:solidFill>
                            <a:schemeClr val="dk1"/>
                          </a:solidFill>
                          <a:effectLst/>
                          <a:latin typeface="Arial" panose="020B0604020202020204" pitchFamily="34" charset="0"/>
                          <a:ea typeface="+mn-ea"/>
                          <a:cs typeface="Arial" panose="020B0604020202020204" pitchFamily="34" charset="0"/>
                        </a:rPr>
                        <a:t>The word “vestibular” refers to the nature of the symptom and not necessarily its anatomic substrate. These “vestibular syndromes” could be named “dizziness syndromes”; however, because the nomenclature originates from the neuro-otology literature, “vestibular syndromes” is how they are typically named. They are often due to pathology of the peripheral vestibular apparatus or its central connections. However, a patient with acute-onset dizziness from an antiepileptic drug might present with an “acute vestibular syndrome”, or another with orthostatic hypotension from a mild gastrointestinal bleed may present with a “triggered episodic vestibular syndrome”. </a:t>
                      </a:r>
                      <a:endParaRPr lang="en-US" sz="1400" dirty="0">
                        <a:latin typeface="Arial" panose="020B0604020202020204" pitchFamily="34" charset="0"/>
                        <a:cs typeface="Arial" panose="020B0604020202020204"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46837262"/>
                  </a:ext>
                </a:extLst>
              </a:tr>
            </a:tbl>
          </a:graphicData>
        </a:graphic>
      </p:graphicFrame>
    </p:spTree>
    <p:custDataLst>
      <p:tags r:id="rId1"/>
    </p:custDataLst>
    <p:extLst>
      <p:ext uri="{BB962C8B-B14F-4D97-AF65-F5344CB8AC3E}">
        <p14:creationId xmlns:p14="http://schemas.microsoft.com/office/powerpoint/2010/main" val="3277493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(3)</a:t>
            </a:r>
            <a:endParaRPr lang="en-US" sz="2400"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In addition to the timing and triggers of any presenting symptom, context is important.</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There are four additional elements embedded in this patient’s history that should have been considered: </a:t>
            </a:r>
          </a:p>
          <a:p>
            <a:pPr marL="914400" lvl="1" indent="-457200">
              <a:spcBef>
                <a:spcPts val="0"/>
              </a:spcBef>
              <a:buFont typeface="+mj-lt"/>
              <a:buAutoNum type="arabicPeriod"/>
            </a:pPr>
            <a:r>
              <a:rPr lang="en-US" sz="2400" kern="100" dirty="0">
                <a:ea typeface="Calibri"/>
              </a:rPr>
              <a:t>Patient age without traditional vascular risk factors</a:t>
            </a:r>
          </a:p>
          <a:p>
            <a:pPr marL="914400" lvl="1" indent="-457200">
              <a:spcBef>
                <a:spcPts val="0"/>
              </a:spcBef>
              <a:buFont typeface="+mj-lt"/>
              <a:buAutoNum type="arabicPeriod"/>
            </a:pPr>
            <a:r>
              <a:rPr lang="en-US" sz="2400" kern="100" dirty="0">
                <a:effectLst/>
                <a:ea typeface="Calibri"/>
              </a:rPr>
              <a:t>Recent dental procedure</a:t>
            </a:r>
            <a:r>
              <a:rPr lang="en-US" sz="2400" kern="100" dirty="0">
                <a:ea typeface="Calibri"/>
              </a:rPr>
              <a:t> (potentially involving hyperextension of the neck)</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914400" lvl="1" indent="-457200">
              <a:spcBef>
                <a:spcPts val="0"/>
              </a:spcBef>
              <a:buFont typeface="+mj-lt"/>
              <a:buAutoNum type="arabicPeriod"/>
            </a:pPr>
            <a:r>
              <a:rPr lang="en-US" sz="2400" kern="100" dirty="0">
                <a:ea typeface="Calibri"/>
              </a:rPr>
              <a:t>Dizziness “plus” other symptoms suggesting a central neurological cause versus isolated dizziness</a:t>
            </a:r>
          </a:p>
          <a:p>
            <a:pPr marL="914400" lvl="1" indent="-457200">
              <a:spcBef>
                <a:spcPts val="0"/>
              </a:spcBef>
              <a:buFont typeface="+mj-lt"/>
              <a:buAutoNum type="arabicPeriod"/>
            </a:pPr>
            <a:r>
              <a:rPr lang="en-US" sz="2400" kern="100" dirty="0">
                <a:effectLst/>
                <a:ea typeface="Calibri"/>
              </a:rPr>
              <a:t>Intermittent </a:t>
            </a:r>
            <a:r>
              <a:rPr lang="en-US" sz="2400" kern="100" dirty="0">
                <a:ea typeface="Calibri"/>
              </a:rPr>
              <a:t>(episodic) symptoms</a:t>
            </a:r>
            <a:endParaRPr lang="en-US" sz="2400" kern="100" dirty="0">
              <a:effectLst/>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81781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(4)</a:t>
            </a:r>
            <a:endParaRPr lang="en-US" sz="2400" dirty="0">
              <a:solidFill>
                <a:schemeClr val="bg1"/>
              </a:solidFill>
            </a:endParaRPr>
          </a:p>
        </p:txBody>
      </p:sp>
      <p:sp>
        <p:nvSpPr>
          <p:cNvPr id="3" name="Content Placeholder 2"/>
          <p:cNvSpPr>
            <a:spLocks noGrp="1"/>
          </p:cNvSpPr>
          <p:nvPr>
            <p:ph idx="1"/>
          </p:nvPr>
        </p:nvSpPr>
        <p:spPr>
          <a:xfrm>
            <a:off x="259264" y="857150"/>
            <a:ext cx="11635245" cy="5432026"/>
          </a:xfrm>
        </p:spPr>
        <p:txBody>
          <a:bodyPr vert="horz" lIns="91440" tIns="45720" rIns="91440" bIns="45720" rtlCol="0" anchor="t">
            <a:noAutofit/>
          </a:bodyPr>
          <a:lstStyle/>
          <a:p>
            <a:pPr marL="457200" indent="-457200">
              <a:spcBef>
                <a:spcPts val="0"/>
              </a:spcBef>
              <a:buFont typeface="+mj-lt"/>
              <a:buAutoNum type="arabicPeriod"/>
            </a:pPr>
            <a:r>
              <a:rPr lang="en-US" sz="2400" kern="100" dirty="0">
                <a:effectLst/>
                <a:ea typeface="Calibri"/>
              </a:rPr>
              <a:t>The patient </a:t>
            </a:r>
            <a:r>
              <a:rPr lang="en-US" sz="2400" kern="100" dirty="0">
                <a:ea typeface="Calibri"/>
              </a:rPr>
              <a:t>was</a:t>
            </a:r>
            <a:r>
              <a:rPr lang="en-US" sz="2400" kern="100" dirty="0">
                <a:effectLst/>
                <a:ea typeface="Calibri"/>
              </a:rPr>
              <a:t> a young individual </a:t>
            </a:r>
            <a:r>
              <a:rPr lang="en-US" sz="2400" b="1" i="1" kern="100" dirty="0">
                <a:effectLst/>
                <a:ea typeface="Calibri"/>
              </a:rPr>
              <a:t>without</a:t>
            </a:r>
            <a:r>
              <a:rPr lang="en-US" sz="2400" kern="100" dirty="0">
                <a:effectLst/>
                <a:ea typeface="Calibri"/>
              </a:rPr>
              <a:t> traditional vascular risk factors.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Although strokes are far more common in older persons </a:t>
            </a:r>
            <a:r>
              <a:rPr lang="en-US" sz="2000" b="1" i="1" kern="100" dirty="0">
                <a:effectLst/>
                <a:latin typeface="Arial" panose="020B0604020202020204" pitchFamily="34" charset="0"/>
                <a:ea typeface="Calibri" panose="020F0502020204030204" pitchFamily="34" charset="0"/>
                <a:cs typeface="Arial" panose="020B0604020202020204" pitchFamily="34" charset="0"/>
              </a:rPr>
              <a:t>with</a:t>
            </a:r>
            <a:r>
              <a:rPr lang="en-US" sz="2000" kern="100" dirty="0">
                <a:effectLst/>
                <a:latin typeface="Arial" panose="020B0604020202020204" pitchFamily="34" charset="0"/>
                <a:ea typeface="Calibri" panose="020F0502020204030204" pitchFamily="34" charset="0"/>
                <a:cs typeface="Arial" panose="020B0604020202020204" pitchFamily="34" charset="0"/>
              </a:rPr>
              <a:t> vascular risk factors (e.g., diabetes, hypertension, tobacco use, dyslipidemia and others), approximately 15% of ischemic strokes occur in patients &lt; 50 years of age.</a:t>
            </a:r>
            <a:r>
              <a:rPr lang="en-US" sz="2000" kern="100" baseline="30000" dirty="0">
                <a:effectLst/>
                <a:latin typeface="Arial" panose="020B0604020202020204" pitchFamily="34" charset="0"/>
                <a:ea typeface="Calibri" panose="020F0502020204030204" pitchFamily="34" charset="0"/>
                <a:cs typeface="Arial" panose="020B0604020202020204" pitchFamily="34" charset="0"/>
              </a:rPr>
              <a:t>11</a:t>
            </a:r>
            <a:r>
              <a:rPr lang="en-US" sz="2000" kern="100" dirty="0">
                <a:effectLst/>
                <a:latin typeface="Arial" panose="020B0604020202020204" pitchFamily="34" charset="0"/>
                <a:ea typeface="Calibri" panose="020F0502020204030204" pitchFamily="34" charset="0"/>
                <a:cs typeface="Arial" panose="020B0604020202020204" pitchFamily="34" charset="0"/>
              </a:rPr>
              <a:t>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Posterior circulation strokes may be more common in younger patients.</a:t>
            </a:r>
            <a:r>
              <a:rPr lang="en-US" sz="2000" kern="100" baseline="30000" dirty="0">
                <a:effectLst/>
                <a:latin typeface="Arial" panose="020B0604020202020204" pitchFamily="34" charset="0"/>
                <a:ea typeface="Calibri" panose="020F0502020204030204" pitchFamily="34" charset="0"/>
                <a:cs typeface="Arial" panose="020B0604020202020204" pitchFamily="34" charset="0"/>
              </a:rPr>
              <a:t>12</a:t>
            </a:r>
            <a:r>
              <a:rPr lang="en-US" sz="2000" kern="100" dirty="0">
                <a:effectLst/>
                <a:latin typeface="Arial" panose="020B0604020202020204" pitchFamily="34" charset="0"/>
                <a:ea typeface="Calibri" panose="020F0502020204030204" pitchFamily="34" charset="0"/>
                <a:cs typeface="Arial" panose="020B0604020202020204" pitchFamily="34" charset="0"/>
              </a:rPr>
              <a:t> </a:t>
            </a:r>
          </a:p>
          <a:p>
            <a:pPr lvl="1">
              <a:spcBef>
                <a:spcPts val="0"/>
              </a:spcBef>
            </a:pPr>
            <a:r>
              <a:rPr lang="en-US" sz="2000" kern="100" dirty="0">
                <a:effectLst/>
                <a:ea typeface="Calibri"/>
              </a:rPr>
              <a:t>In a consecutive series of over 1000 Finnish stroke patients aged 15-49, cervical </a:t>
            </a:r>
            <a:r>
              <a:rPr lang="en-US" sz="2000" kern="100" dirty="0">
                <a:ea typeface="Calibri"/>
              </a:rPr>
              <a:t>artery dissection</a:t>
            </a:r>
            <a:r>
              <a:rPr lang="en-US" sz="2000" kern="100" dirty="0">
                <a:effectLst/>
                <a:ea typeface="Calibri"/>
              </a:rPr>
              <a:t> accounted for 15</a:t>
            </a:r>
            <a:r>
              <a:rPr lang="en-US" sz="2000" kern="100" dirty="0">
                <a:ea typeface="Calibri"/>
              </a:rPr>
              <a:t>%.</a:t>
            </a:r>
            <a:r>
              <a:rPr lang="en-US" sz="2000" kern="100" baseline="30000" dirty="0"/>
              <a:t>12</a:t>
            </a:r>
            <a:r>
              <a:rPr lang="en-US" sz="2000" kern="100" dirty="0">
                <a:effectLst/>
                <a:ea typeface="Calibri"/>
              </a:rPr>
              <a:t> By contrast, in a study of 1368 patients of all ages with stroke,</a:t>
            </a:r>
            <a:r>
              <a:rPr lang="en-US" sz="2000" kern="100" dirty="0">
                <a:ea typeface="Calibri"/>
              </a:rPr>
              <a:t> </a:t>
            </a:r>
            <a:r>
              <a:rPr lang="en-US" sz="2000" kern="100" dirty="0">
                <a:effectLst/>
                <a:ea typeface="Calibri"/>
              </a:rPr>
              <a:t>only 2% were caused by dissection.</a:t>
            </a:r>
            <a:r>
              <a:rPr lang="en-US" sz="2000" kern="100" baseline="30000" dirty="0"/>
              <a:t>13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Other important stroke mechanisms in young patients include </a:t>
            </a:r>
            <a:r>
              <a:rPr lang="en-US" sz="2000" kern="100" dirty="0" err="1">
                <a:effectLst/>
                <a:latin typeface="Arial" panose="020B0604020202020204" pitchFamily="34" charset="0"/>
                <a:ea typeface="Calibri" panose="020F0502020204030204" pitchFamily="34" charset="0"/>
                <a:cs typeface="Arial" panose="020B0604020202020204" pitchFamily="34" charset="0"/>
              </a:rPr>
              <a:t>cardioembolism</a:t>
            </a:r>
            <a:r>
              <a:rPr lang="en-US" sz="2000" kern="100" dirty="0">
                <a:effectLst/>
                <a:latin typeface="Arial" panose="020B0604020202020204" pitchFamily="34" charset="0"/>
                <a:ea typeface="Calibri" panose="020F0502020204030204" pitchFamily="34" charset="0"/>
                <a:cs typeface="Arial" panose="020B0604020202020204" pitchFamily="34" charset="0"/>
              </a:rPr>
              <a:t>, reversible cerebral vasoconstriction syndrome, hypercoagulable states and others.</a:t>
            </a:r>
            <a:r>
              <a:rPr lang="en-US" sz="2000" kern="100" baseline="30000" dirty="0">
                <a:latin typeface="Arial" panose="020B0604020202020204" pitchFamily="34" charset="0"/>
                <a:cs typeface="Arial" panose="020B0604020202020204" pitchFamily="34" charset="0"/>
              </a:rPr>
              <a:t>11</a:t>
            </a:r>
            <a:r>
              <a:rPr lang="en-US" sz="2000" kern="100" dirty="0">
                <a:effectLst/>
                <a:latin typeface="Arial" panose="020B0604020202020204" pitchFamily="34" charset="0"/>
                <a:ea typeface="Calibri" panose="020F0502020204030204" pitchFamily="34" charset="0"/>
                <a:cs typeface="Arial" panose="020B0604020202020204" pitchFamily="34" charset="0"/>
              </a:rPr>
              <a:t> </a:t>
            </a:r>
          </a:p>
          <a:p>
            <a:pPr lvl="1">
              <a:spcBef>
                <a:spcPts val="0"/>
              </a:spcBef>
            </a:pPr>
            <a:r>
              <a:rPr lang="en-US" sz="2000" kern="100" dirty="0">
                <a:effectLst/>
                <a:ea typeface="Calibri"/>
              </a:rPr>
              <a:t>Young patients with </a:t>
            </a:r>
            <a:r>
              <a:rPr lang="en-US" sz="2000" kern="100" dirty="0">
                <a:ea typeface="Calibri"/>
              </a:rPr>
              <a:t>cardioembolic strokes</a:t>
            </a:r>
            <a:r>
              <a:rPr lang="en-US" sz="2000" kern="100" dirty="0">
                <a:effectLst/>
                <a:ea typeface="Calibri"/>
              </a:rPr>
              <a:t> often </a:t>
            </a:r>
            <a:r>
              <a:rPr lang="en-US" sz="2000" kern="100" dirty="0">
                <a:ea typeface="Calibri"/>
              </a:rPr>
              <a:t>have </a:t>
            </a:r>
            <a:r>
              <a:rPr lang="en-US" sz="2000" kern="100" dirty="0">
                <a:effectLst/>
                <a:ea typeface="Calibri"/>
              </a:rPr>
              <a:t>venous thromboses that traverse a patent foramen </a:t>
            </a:r>
            <a:r>
              <a:rPr lang="en-US" sz="2000" kern="100" dirty="0" err="1">
                <a:effectLst/>
                <a:ea typeface="Calibri"/>
              </a:rPr>
              <a:t>ovale</a:t>
            </a:r>
            <a:r>
              <a:rPr lang="en-US" sz="2000" kern="100" dirty="0">
                <a:effectLst/>
                <a:ea typeface="Calibri"/>
              </a:rPr>
              <a:t>, which is present in approximately 25% of the population.</a:t>
            </a:r>
            <a:r>
              <a:rPr lang="en-US" sz="2000" kern="100" baseline="30000" dirty="0">
                <a:effectLst/>
                <a:ea typeface="Calibri"/>
              </a:rPr>
              <a:t>14</a:t>
            </a:r>
            <a:r>
              <a:rPr lang="en-US" sz="2000" kern="100" dirty="0">
                <a:effectLst/>
                <a:ea typeface="Calibri"/>
              </a:rPr>
              <a:t> </a:t>
            </a:r>
            <a:r>
              <a:rPr lang="en-US" sz="2000" kern="100" dirty="0">
                <a:ea typeface="Calibri"/>
              </a:rPr>
              <a:t>Hence, </a:t>
            </a:r>
            <a:r>
              <a:rPr lang="en-US" sz="2000" kern="100" dirty="0">
                <a:effectLst/>
                <a:ea typeface="Calibri"/>
              </a:rPr>
              <a:t>a stroke evaluation in young patients often includes a cardiac </a:t>
            </a:r>
            <a:r>
              <a:rPr lang="en-US" sz="2000" kern="100" dirty="0">
                <a:ea typeface="Calibri"/>
              </a:rPr>
              <a:t>echo</a:t>
            </a:r>
            <a:r>
              <a:rPr lang="en-US" sz="2000" kern="100" dirty="0">
                <a:effectLst/>
                <a:ea typeface="Calibri"/>
              </a:rPr>
              <a:t> with a bubble study to </a:t>
            </a:r>
            <a:r>
              <a:rPr lang="en-US" sz="2000" kern="100" dirty="0">
                <a:ea typeface="Calibri"/>
              </a:rPr>
              <a:t>rule out</a:t>
            </a:r>
            <a:r>
              <a:rPr lang="en-US" sz="2000" kern="100" dirty="0">
                <a:effectLst/>
                <a:ea typeface="Calibri"/>
              </a:rPr>
              <a:t> right-to-left shunt. </a:t>
            </a:r>
            <a:endParaRPr lang="en-US" sz="2000" kern="100" dirty="0">
              <a:ea typeface="Calibri"/>
            </a:endParaRPr>
          </a:p>
          <a:p>
            <a:pPr lvl="1">
              <a:spcBef>
                <a:spcPts val="0"/>
              </a:spcBef>
            </a:pPr>
            <a:r>
              <a:rPr lang="en-US" sz="2000" kern="100" dirty="0">
                <a:effectLst/>
                <a:ea typeface="Calibri"/>
              </a:rPr>
              <a:t>Cervical artery dissections can occur spontaneously or after head or neck trauma, which can be minimal, and can present with isolated headache or neck pain from the </a:t>
            </a:r>
            <a:r>
              <a:rPr lang="en-US" sz="2000" kern="100" dirty="0">
                <a:ea typeface="Calibri"/>
              </a:rPr>
              <a:t>intimal arterial tear</a:t>
            </a:r>
            <a:r>
              <a:rPr lang="en-US" sz="2000" kern="100" dirty="0">
                <a:effectLst/>
                <a:ea typeface="Calibri"/>
              </a:rPr>
              <a:t>, or with an acute neurological deficit if intraluminal clot obstructs blood flow to the brain. </a:t>
            </a:r>
            <a:endParaRPr lang="en-US" sz="2000" kern="100">
              <a:effectLst/>
              <a:ea typeface="Calibri"/>
            </a:endParaRPr>
          </a:p>
          <a:p>
            <a:pPr lvl="1">
              <a:spcBef>
                <a:spcPts val="0"/>
              </a:spcBef>
            </a:pP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66306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(5)</a:t>
            </a:r>
            <a:endParaRPr lang="en-US" sz="2400" dirty="0">
              <a:solidFill>
                <a:schemeClr val="bg1"/>
              </a:solidFill>
            </a:endParaRPr>
          </a:p>
        </p:txBody>
      </p:sp>
      <p:sp>
        <p:nvSpPr>
          <p:cNvPr id="3" name="Content Placeholder 2"/>
          <p:cNvSpPr>
            <a:spLocks noGrp="1"/>
          </p:cNvSpPr>
          <p:nvPr>
            <p:ph idx="1"/>
          </p:nvPr>
        </p:nvSpPr>
        <p:spPr>
          <a:xfrm>
            <a:off x="259264" y="1182270"/>
            <a:ext cx="11686045" cy="5228826"/>
          </a:xfrm>
        </p:spPr>
        <p:txBody>
          <a:bodyPr vert="horz" lIns="91440" tIns="45720" rIns="91440" bIns="45720" rtlCol="0" anchor="t">
            <a:noAutofit/>
          </a:bodyPr>
          <a:lstStyle/>
          <a:p>
            <a:pPr marL="457200" indent="-457200">
              <a:spcBef>
                <a:spcPts val="0"/>
              </a:spcBef>
              <a:spcAft>
                <a:spcPts val="400"/>
              </a:spcAft>
              <a:buFont typeface="+mj-lt"/>
              <a:buAutoNum type="arabicPeriod" startAt="2"/>
            </a:pPr>
            <a:r>
              <a:rPr lang="en-US" sz="2400" kern="100" dirty="0">
                <a:effectLst/>
                <a:latin typeface="Arial" panose="020B0604020202020204" pitchFamily="34" charset="0"/>
                <a:ea typeface="Calibri" panose="020F0502020204030204" pitchFamily="34" charset="0"/>
                <a:cs typeface="Arial" panose="020B0604020202020204" pitchFamily="34" charset="0"/>
              </a:rPr>
              <a:t>The patient had a recent dental procedure. </a:t>
            </a:r>
            <a:endParaRPr lang="en-US"/>
          </a:p>
          <a:p>
            <a:pPr lvl="1">
              <a:spcBef>
                <a:spcPts val="0"/>
              </a:spcBef>
              <a:spcAft>
                <a:spcPts val="400"/>
              </a:spcAft>
            </a:pPr>
            <a:r>
              <a:rPr lang="en-US" sz="2400" kern="100" dirty="0">
                <a:effectLst/>
                <a:ea typeface="Calibri"/>
              </a:rPr>
              <a:t>Multiple patients with cervical artery dissection, some complicated by posterior circulation stroke, have been reported during or after dental procedures, a trip to the beauty parlor, or chiropractic treatments.</a:t>
            </a:r>
            <a:r>
              <a:rPr lang="en-US" sz="2400" kern="100" baseline="30000" dirty="0">
                <a:effectLst/>
                <a:ea typeface="Calibri"/>
              </a:rPr>
              <a:t>15-19  </a:t>
            </a:r>
          </a:p>
          <a:p>
            <a:pPr lvl="1">
              <a:spcBef>
                <a:spcPts val="0"/>
              </a:spcBef>
              <a:spcAft>
                <a:spcPts val="400"/>
              </a:spcAft>
            </a:pPr>
            <a:r>
              <a:rPr lang="en-US" sz="2400" kern="100" dirty="0">
                <a:effectLst/>
                <a:ea typeface="Calibri"/>
              </a:rPr>
              <a:t>The common denominator for these activities is neck hyperextension, although a direct causal relation is unclear.</a:t>
            </a:r>
            <a:r>
              <a:rPr lang="en-US" sz="2400" kern="100" baseline="30000" dirty="0"/>
              <a:t>20</a:t>
            </a:r>
            <a:r>
              <a:rPr lang="en-US" sz="2400" kern="100" dirty="0">
                <a:effectLst/>
                <a:ea typeface="Calibri"/>
              </a:rPr>
              <a: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65773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(6)</a:t>
            </a:r>
            <a:endParaRPr lang="en-US" sz="2400" dirty="0">
              <a:solidFill>
                <a:schemeClr val="bg1"/>
              </a:solidFill>
            </a:endParaRPr>
          </a:p>
        </p:txBody>
      </p:sp>
      <p:sp>
        <p:nvSpPr>
          <p:cNvPr id="3" name="Content Placeholder 2"/>
          <p:cNvSpPr>
            <a:spLocks noGrp="1"/>
          </p:cNvSpPr>
          <p:nvPr>
            <p:ph idx="1"/>
          </p:nvPr>
        </p:nvSpPr>
        <p:spPr>
          <a:xfrm>
            <a:off x="259264" y="1161950"/>
            <a:ext cx="11635245" cy="5432026"/>
          </a:xfrm>
        </p:spPr>
        <p:txBody>
          <a:bodyPr vert="horz" lIns="91440" tIns="45720" rIns="91440" bIns="45720" rtlCol="0" anchor="t">
            <a:noAutofit/>
          </a:bodyPr>
          <a:lstStyle/>
          <a:p>
            <a:pPr marL="731520" indent="-548640">
              <a:spcBef>
                <a:spcPts val="0"/>
              </a:spcBef>
              <a:spcAft>
                <a:spcPts val="400"/>
              </a:spcAft>
              <a:buNone/>
            </a:pPr>
            <a:r>
              <a:rPr lang="en-US" sz="2400" kern="100" dirty="0">
                <a:ea typeface="Calibri"/>
              </a:rPr>
              <a:t>3. The</a:t>
            </a:r>
            <a:r>
              <a:rPr lang="en-US" sz="2400" kern="100" dirty="0">
                <a:effectLst/>
                <a:ea typeface="Calibri"/>
              </a:rPr>
              <a:t> patient did not have isolated dizziness but rather dizziness </a:t>
            </a:r>
            <a:r>
              <a:rPr lang="en-US" sz="2400" b="1" i="1" kern="100" dirty="0">
                <a:effectLst/>
                <a:ea typeface="Calibri"/>
              </a:rPr>
              <a:t>“plus</a:t>
            </a:r>
            <a:r>
              <a:rPr lang="en-US" sz="2400" b="1" i="1" kern="100" dirty="0">
                <a:ea typeface="Calibri"/>
              </a:rPr>
              <a:t>”</a:t>
            </a:r>
            <a:r>
              <a:rPr lang="en-US" sz="2400" b="1" i="1" kern="100" dirty="0">
                <a:effectLst/>
                <a:ea typeface="Calibri"/>
              </a:rPr>
              <a:t> </a:t>
            </a:r>
            <a:r>
              <a:rPr lang="en-US" sz="2400" kern="100" dirty="0">
                <a:ea typeface="Calibri"/>
              </a:rPr>
              <a:t>other symptoms suggesting a central neurological cause:</a:t>
            </a:r>
            <a:endParaRPr lang="en-US" dirty="0">
              <a:ea typeface="Calibri"/>
            </a:endParaRPr>
          </a:p>
          <a:p>
            <a:pPr lvl="1">
              <a:spcBef>
                <a:spcPts val="0"/>
              </a:spcBef>
              <a:spcAft>
                <a:spcPts val="400"/>
              </a:spcAft>
            </a:pPr>
            <a:r>
              <a:rPr lang="en-US" sz="2400" kern="100" dirty="0">
                <a:effectLst/>
                <a:ea typeface="Calibri"/>
              </a:rPr>
              <a:t>In this case, dizziness </a:t>
            </a:r>
            <a:r>
              <a:rPr lang="en-US" sz="2400" b="1" i="1" kern="100" dirty="0">
                <a:effectLst/>
                <a:ea typeface="Calibri"/>
              </a:rPr>
              <a:t>plus</a:t>
            </a:r>
            <a:r>
              <a:rPr lang="en-US" sz="2400" kern="100" dirty="0">
                <a:effectLst/>
                <a:ea typeface="Calibri"/>
              </a:rPr>
              <a:t> headaches and difficulty moving and speaking. </a:t>
            </a:r>
          </a:p>
          <a:p>
            <a:pPr lvl="1">
              <a:spcBef>
                <a:spcPts val="0"/>
              </a:spcBef>
              <a:spcAft>
                <a:spcPts val="400"/>
              </a:spcAft>
            </a:pPr>
            <a:r>
              <a:rPr lang="en-US" sz="2400" kern="100" dirty="0">
                <a:effectLst/>
                <a:ea typeface="Calibri"/>
              </a:rPr>
              <a:t>The presence of these additional symptoms should always </a:t>
            </a:r>
            <a:r>
              <a:rPr lang="en-US" sz="2400" kern="100" dirty="0">
                <a:ea typeface="Calibri"/>
              </a:rPr>
              <a:t>raise central causes to the top of the differential diagnosis,</a:t>
            </a:r>
            <a:r>
              <a:rPr lang="en-US" sz="2400" kern="100" dirty="0">
                <a:effectLst/>
                <a:ea typeface="Calibri"/>
              </a:rPr>
              <a:t> until proven otherwise. </a:t>
            </a:r>
          </a:p>
          <a:p>
            <a:pPr lvl="1">
              <a:spcBef>
                <a:spcPts val="0"/>
              </a:spcBef>
              <a:spcAft>
                <a:spcPts val="400"/>
              </a:spcAft>
            </a:pPr>
            <a:r>
              <a:rPr lang="en-US" sz="2400" kern="100" dirty="0">
                <a:effectLst/>
                <a:ea typeface="Calibri"/>
              </a:rPr>
              <a:t>Specifically, dizziness plus headache should always raise the possibility of a vertebral artery dissection.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91086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November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Jonathan A. Edlow, MD, FACEP</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a:t>
            </a:r>
            <a:r>
              <a:rPr lang="en-US" sz="2400">
                <a:solidFill>
                  <a:schemeClr val="bg1"/>
                </a:solidFill>
              </a:rPr>
              <a:t>David K. Barnes</a:t>
            </a:r>
            <a:r>
              <a:rPr lang="en-US" sz="2400" dirty="0">
                <a:solidFill>
                  <a:schemeClr val="bg1"/>
                </a:solidFill>
              </a:rPr>
              <a:t>, MD</a:t>
            </a:r>
          </a:p>
          <a:p>
            <a:pPr lvl="1">
              <a:buFont typeface="Courier New" panose="02070309020205020404" pitchFamily="49" charset="0"/>
              <a:buChar char="o"/>
            </a:pPr>
            <a:r>
              <a:rPr lang="en-US" sz="2400" dirty="0">
                <a:solidFill>
                  <a:schemeClr val="bg1"/>
                </a:solidFill>
              </a:rPr>
              <a:t>Managing Editor: Meghan Weyrich, MPH</a:t>
            </a:r>
          </a:p>
          <a:p>
            <a:pPr lvl="1">
              <a:buFont typeface="Courier New" panose="02070309020205020404" pitchFamily="49" charset="0"/>
              <a:buChar char="o"/>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(7)</a:t>
            </a:r>
            <a:endParaRPr lang="en-US" sz="2400" dirty="0">
              <a:solidFill>
                <a:schemeClr val="bg1"/>
              </a:solidFill>
            </a:endParaRPr>
          </a:p>
        </p:txBody>
      </p:sp>
      <p:sp>
        <p:nvSpPr>
          <p:cNvPr id="3" name="Content Placeholder 2"/>
          <p:cNvSpPr>
            <a:spLocks noGrp="1"/>
          </p:cNvSpPr>
          <p:nvPr>
            <p:ph idx="1"/>
          </p:nvPr>
        </p:nvSpPr>
        <p:spPr>
          <a:xfrm>
            <a:off x="259264" y="1100990"/>
            <a:ext cx="11686045" cy="5310106"/>
          </a:xfrm>
        </p:spPr>
        <p:txBody>
          <a:bodyPr vert="horz" lIns="91440" tIns="45720" rIns="91440" bIns="45720" rtlCol="0" anchor="t">
            <a:noAutofit/>
          </a:bodyPr>
          <a:lstStyle/>
          <a:p>
            <a:pPr marL="457200" indent="-457200">
              <a:spcBef>
                <a:spcPts val="400"/>
              </a:spcBef>
              <a:buFont typeface="+mj-lt"/>
              <a:buAutoNum type="arabicPeriod" startAt="4"/>
            </a:pPr>
            <a:r>
              <a:rPr lang="en-US" sz="2400" kern="100" dirty="0">
                <a:effectLst/>
                <a:ea typeface="Calibri"/>
              </a:rPr>
              <a:t>The patient’s sym</a:t>
            </a:r>
            <a:r>
              <a:rPr lang="en-US" sz="2400" kern="100" dirty="0">
                <a:ea typeface="Calibri"/>
              </a:rPr>
              <a:t>ptoms were intermittent (episodic).</a:t>
            </a:r>
            <a:endParaRPr lang="en-US" sz="2400" b="1" i="1" kern="100" dirty="0">
              <a:effectLst/>
              <a:ea typeface="Calibri"/>
            </a:endParaRPr>
          </a:p>
          <a:p>
            <a:pPr lvl="1">
              <a:spcBef>
                <a:spcPts val="400"/>
              </a:spcBef>
              <a:spcAft>
                <a:spcPts val="400"/>
              </a:spcAft>
            </a:pPr>
            <a:r>
              <a:rPr lang="en-US" sz="2200" kern="100" dirty="0">
                <a:effectLst/>
                <a:ea typeface="Calibri"/>
              </a:rPr>
              <a:t>Using dizziness as the anchoring symptom, this patient had an episodic vestibular syndrome (EVS) – either triggered or spontaneous.</a:t>
            </a:r>
            <a:r>
              <a:rPr lang="en-US" sz="2200" kern="100" baseline="30000" dirty="0">
                <a:effectLst/>
                <a:ea typeface="Calibri"/>
              </a:rPr>
              <a:t>21</a:t>
            </a:r>
            <a:r>
              <a:rPr lang="en-US" sz="2200" kern="100" dirty="0">
                <a:effectLst/>
                <a:ea typeface="Calibri"/>
              </a:rPr>
              <a:t> </a:t>
            </a:r>
          </a:p>
          <a:p>
            <a:pPr lvl="1">
              <a:spcBef>
                <a:spcPts val="400"/>
              </a:spcBef>
              <a:spcAft>
                <a:spcPts val="400"/>
              </a:spcAft>
            </a:pPr>
            <a:r>
              <a:rPr lang="en-US" sz="2200" kern="100" dirty="0">
                <a:effectLst/>
                <a:ea typeface="Calibri"/>
              </a:rPr>
              <a:t>We do not know if there were any triggering factors for this patient, but typical ones are looking upwards or rolling over in bed at night (for BPPV) and moving from the recumbent to the sitting or standing position (for orthostatic hypotension). </a:t>
            </a:r>
          </a:p>
          <a:p>
            <a:pPr lvl="1">
              <a:spcBef>
                <a:spcPts val="400"/>
              </a:spcBef>
              <a:spcAft>
                <a:spcPts val="400"/>
              </a:spcAft>
            </a:pPr>
            <a:r>
              <a:rPr lang="en-US" sz="2200" kern="100" dirty="0">
                <a:effectLst/>
                <a:ea typeface="Calibri"/>
              </a:rPr>
              <a:t>Some patients volunteer these details, but if not, these questions should be asked because the responses can help distinguish a triggered EVS (e.g., BPPV, orthostasis) from a spontaneous EVS (e.g., TIA, stroke). </a:t>
            </a:r>
          </a:p>
          <a:p>
            <a:pPr lvl="1">
              <a:spcBef>
                <a:spcPts val="400"/>
              </a:spcBef>
              <a:spcAft>
                <a:spcPts val="400"/>
              </a:spcAft>
            </a:pPr>
            <a:r>
              <a:rPr lang="en-US" sz="2200" kern="100" dirty="0">
                <a:effectLst/>
                <a:ea typeface="Calibri"/>
              </a:rPr>
              <a:t>Furthermore, episodes of dizziness that occur at night during sleep </a:t>
            </a:r>
            <a:r>
              <a:rPr lang="en-US" sz="2200" kern="100" dirty="0">
                <a:ea typeface="Calibri"/>
              </a:rPr>
              <a:t>are</a:t>
            </a:r>
            <a:r>
              <a:rPr lang="en-US" sz="2200" kern="100" dirty="0">
                <a:effectLst/>
                <a:ea typeface="Calibri"/>
              </a:rPr>
              <a:t> highly predictive of BPPV, with an odds ratio of 60 in one study of 149 patients with dizziness.</a:t>
            </a:r>
            <a:r>
              <a:rPr lang="en-US" sz="2200" kern="100" baseline="30000" dirty="0"/>
              <a:t>22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94555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History: What system should replace the traditional paradigm? (8)</a:t>
            </a:r>
            <a:endParaRPr lang="en-US" sz="2400" dirty="0">
              <a:solidFill>
                <a:schemeClr val="bg1"/>
              </a:solidFill>
            </a:endParaRPr>
          </a:p>
        </p:txBody>
      </p:sp>
      <p:sp>
        <p:nvSpPr>
          <p:cNvPr id="3" name="Content Placeholder 2"/>
          <p:cNvSpPr>
            <a:spLocks noGrp="1"/>
          </p:cNvSpPr>
          <p:nvPr>
            <p:ph idx="1"/>
          </p:nvPr>
        </p:nvSpPr>
        <p:spPr>
          <a:xfrm>
            <a:off x="259264" y="1151790"/>
            <a:ext cx="11686045" cy="5259306"/>
          </a:xfrm>
        </p:spPr>
        <p:txBody>
          <a:bodyPr vert="horz" lIns="91440" tIns="45720" rIns="91440" bIns="45720" rtlCol="0" anchor="t">
            <a:noAutofit/>
          </a:bodyPr>
          <a:lstStyle/>
          <a:p>
            <a:pPr>
              <a:spcBef>
                <a:spcPts val="0"/>
              </a:spcBef>
              <a:spcAft>
                <a:spcPts val="400"/>
              </a:spcAft>
            </a:pPr>
            <a:r>
              <a:rPr lang="en-US" sz="2400" kern="100" dirty="0">
                <a:effectLst/>
                <a:ea typeface="Calibri"/>
              </a:rPr>
              <a:t>Based on these contextual factors, this patient’s history </a:t>
            </a:r>
            <a:r>
              <a:rPr lang="en-US" sz="2400" kern="100" dirty="0"/>
              <a:t>is consistent with an episodic vestibular syndrome following a dental procedure with additional neurological symptoms. </a:t>
            </a:r>
            <a:endParaRPr lang="en-US" dirty="0"/>
          </a:p>
          <a:p>
            <a:pPr lvl="1">
              <a:spcBef>
                <a:spcPts val="0"/>
              </a:spcBef>
              <a:spcAft>
                <a:spcPts val="400"/>
              </a:spcAft>
            </a:pPr>
            <a:r>
              <a:rPr lang="en-US" sz="2200" kern="100" dirty="0">
                <a:effectLst/>
                <a:ea typeface="Calibri"/>
              </a:rPr>
              <a:t>The most common causes of</a:t>
            </a:r>
            <a:r>
              <a:rPr lang="en-US" sz="2200" kern="100" dirty="0">
                <a:ea typeface="Calibri"/>
              </a:rPr>
              <a:t> </a:t>
            </a:r>
            <a:r>
              <a:rPr lang="en-US" sz="2200" kern="100" dirty="0">
                <a:effectLst/>
                <a:ea typeface="Calibri"/>
              </a:rPr>
              <a:t>spontaneous episodic vestibular syndrome are vestibular migraine, Meniere disease and posterior circulation TIA. </a:t>
            </a:r>
          </a:p>
          <a:p>
            <a:pPr lvl="1">
              <a:spcBef>
                <a:spcPts val="0"/>
              </a:spcBef>
              <a:spcAft>
                <a:spcPts val="400"/>
              </a:spcAft>
            </a:pPr>
            <a:r>
              <a:rPr lang="en-US" sz="2200" kern="100" dirty="0">
                <a:effectLst/>
                <a:ea typeface="Calibri"/>
              </a:rPr>
              <a:t>We are not told the duration of the attacks, but this detail can sometimes help to distinguish amongst the causes of episodes of dizziness. </a:t>
            </a:r>
          </a:p>
          <a:p>
            <a:pPr lvl="1">
              <a:spcBef>
                <a:spcPts val="0"/>
              </a:spcBef>
              <a:spcAft>
                <a:spcPts val="400"/>
              </a:spcAft>
            </a:pPr>
            <a:r>
              <a:rPr lang="en-US" sz="2200" kern="100" dirty="0">
                <a:effectLst/>
                <a:ea typeface="Calibri"/>
              </a:rPr>
              <a:t>Although there is significant overlap, over 60% of TIAs last less than one hour,</a:t>
            </a:r>
            <a:r>
              <a:rPr lang="en-US" sz="2200" kern="100" baseline="30000" dirty="0"/>
              <a:t>23 </a:t>
            </a:r>
            <a:r>
              <a:rPr lang="en-US" sz="2200" kern="100" dirty="0">
                <a:effectLst/>
                <a:ea typeface="Calibri"/>
              </a:rPr>
              <a:t>and vestibular migraine can last up to 72 hours.</a:t>
            </a:r>
            <a:r>
              <a:rPr lang="en-US" sz="2200" kern="100" baseline="30000" dirty="0">
                <a:effectLst/>
                <a:ea typeface="Calibri"/>
              </a:rPr>
              <a:t>24 </a:t>
            </a:r>
          </a:p>
          <a:p>
            <a:pPr lvl="1">
              <a:spcBef>
                <a:spcPts val="0"/>
              </a:spcBef>
              <a:spcAft>
                <a:spcPts val="400"/>
              </a:spcAft>
            </a:pPr>
            <a:r>
              <a:rPr lang="en-US" sz="2200" kern="100" dirty="0">
                <a:effectLst/>
                <a:ea typeface="Calibri"/>
              </a:rPr>
              <a:t>Multiple clinical factors can help distinguish TIA from vestibular migraine</a:t>
            </a:r>
            <a:r>
              <a:rPr lang="en-US" sz="2200" kern="100" dirty="0">
                <a:ea typeface="Calibri"/>
              </a:rPr>
              <a:t>.</a:t>
            </a:r>
            <a:endParaRPr lang="en-US" sz="2200" kern="100" baseline="30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67784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THE PHYSICAL EXAMINATION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22</a:t>
            </a:fld>
            <a:endParaRPr lang="en-US"/>
          </a:p>
        </p:txBody>
      </p:sp>
    </p:spTree>
    <p:custDataLst>
      <p:tags r:id="rId1"/>
    </p:custDataLst>
    <p:extLst>
      <p:ext uri="{BB962C8B-B14F-4D97-AF65-F5344CB8AC3E}">
        <p14:creationId xmlns:p14="http://schemas.microsoft.com/office/powerpoint/2010/main" val="2842198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(1)</a:t>
            </a:r>
            <a:endParaRPr lang="en-US" dirty="0">
              <a:solidFill>
                <a:schemeClr val="bg1"/>
              </a:solidFill>
            </a:endParaRPr>
          </a:p>
        </p:txBody>
      </p:sp>
      <p:sp>
        <p:nvSpPr>
          <p:cNvPr id="3" name="Content Placeholder 2"/>
          <p:cNvSpPr>
            <a:spLocks noGrp="1"/>
          </p:cNvSpPr>
          <p:nvPr>
            <p:ph idx="1"/>
          </p:nvPr>
        </p:nvSpPr>
        <p:spPr>
          <a:xfrm>
            <a:off x="259264" y="1146710"/>
            <a:ext cx="11686045" cy="5279626"/>
          </a:xfrm>
        </p:spPr>
        <p:txBody>
          <a:bodyPr vert="horz" lIns="91440" tIns="45720" rIns="91440" bIns="45720" rtlCol="0" anchor="t">
            <a:noAutofit/>
          </a:bodyPr>
          <a:lstStyle/>
          <a:p>
            <a:pPr>
              <a:lnSpc>
                <a:spcPct val="107000"/>
              </a:lnSpc>
              <a:spcBef>
                <a:spcPts val="0"/>
              </a:spcBef>
              <a:spcAft>
                <a:spcPts val="400"/>
              </a:spcAft>
            </a:pPr>
            <a:r>
              <a:rPr lang="en-US" sz="2400" dirty="0">
                <a:effectLst/>
                <a:ea typeface="Calibri"/>
              </a:rPr>
              <a:t>Ideally, the physical examination should be used to test hypotheses generated by the history. </a:t>
            </a:r>
            <a:endParaRPr lang="en-US"/>
          </a:p>
          <a:p>
            <a:pPr>
              <a:lnSpc>
                <a:spcPct val="107000"/>
              </a:lnSpc>
              <a:spcBef>
                <a:spcPts val="0"/>
              </a:spcBef>
              <a:spcAft>
                <a:spcPts val="400"/>
              </a:spcAft>
            </a:pPr>
            <a:r>
              <a:rPr lang="en-US" sz="2400" dirty="0">
                <a:effectLst/>
                <a:ea typeface="Calibri"/>
              </a:rPr>
              <a:t>If this is a triggered episodic vestibular syndrome, then the clinician should be able to trigger it at the bedside. </a:t>
            </a:r>
          </a:p>
          <a:p>
            <a:pPr>
              <a:lnSpc>
                <a:spcPct val="107000"/>
              </a:lnSpc>
              <a:spcBef>
                <a:spcPts val="0"/>
              </a:spcBef>
              <a:spcAft>
                <a:spcPts val="400"/>
              </a:spcAft>
            </a:pPr>
            <a:r>
              <a:rPr lang="en-US" sz="2400" dirty="0">
                <a:effectLst/>
                <a:ea typeface="Calibri"/>
              </a:rPr>
              <a:t>Because BPPV is one of the most common causes of dizziness (with a lifetime incidence of nearly 10%),</a:t>
            </a:r>
            <a:r>
              <a:rPr lang="en-US" sz="2400" baseline="30000" dirty="0">
                <a:effectLst/>
                <a:ea typeface="Calibri"/>
              </a:rPr>
              <a:t>25</a:t>
            </a:r>
            <a:r>
              <a:rPr lang="en-US" sz="2400" dirty="0">
                <a:effectLst/>
                <a:ea typeface="Calibri"/>
              </a:rPr>
              <a:t> the Dix-Hallpike test should be used liberally in patients with intermittent dizziness to elicit the physical finding of nystagmus (rapid, jerky uncontrollable eye movements).</a:t>
            </a:r>
            <a:r>
              <a:rPr lang="en-US" sz="2400" baseline="30000" dirty="0"/>
              <a:t>26</a:t>
            </a:r>
            <a:r>
              <a:rPr lang="en-US" sz="2400" dirty="0">
                <a:effectLst/>
                <a:ea typeface="Calibri"/>
              </a:rPr>
              <a:t> </a:t>
            </a:r>
          </a:p>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The details of the nystagmus are important. By convention, nystagmus is named for the direction of its fast-beating component, which can be horizontal, vertical, or torsional. </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197650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spcAft>
                <a:spcPts val="400"/>
              </a:spcAft>
            </a:pPr>
            <a:r>
              <a:rPr lang="en-US" sz="2400" dirty="0">
                <a:effectLst/>
                <a:ea typeface="Calibri"/>
              </a:rPr>
              <a:t>Patients with posterior canal BPPV (the most common type) have nystagmus that is triggered by the Dix-Hallpike test, transient (resolves within 60 seconds if the affected canal is kept in the tested position), and has a typical pattern (torsional and </a:t>
            </a:r>
            <a:r>
              <a:rPr lang="en-US" sz="2400" dirty="0" err="1">
                <a:effectLst/>
                <a:ea typeface="Calibri"/>
              </a:rPr>
              <a:t>upbeating</a:t>
            </a:r>
            <a:r>
              <a:rPr lang="en-US" sz="2400" dirty="0">
                <a:effectLst/>
                <a:ea typeface="Calibri"/>
              </a:rPr>
              <a:t> towards the patient’s head).</a:t>
            </a:r>
            <a:r>
              <a:rPr lang="en-US" sz="2400" baseline="30000" dirty="0">
                <a:effectLst/>
                <a:ea typeface="Calibri"/>
              </a:rPr>
              <a:t>26</a:t>
            </a:r>
            <a:r>
              <a:rPr lang="en-US" sz="2400" dirty="0">
                <a:effectLst/>
                <a:ea typeface="Calibri"/>
              </a:rPr>
              <a:t> </a:t>
            </a:r>
            <a:endParaRPr lang="en-US">
              <a:ea typeface="Calibri"/>
            </a:endParaRPr>
          </a:p>
          <a:p>
            <a:pPr lvl="1">
              <a:lnSpc>
                <a:spcPct val="107000"/>
              </a:lnSpc>
              <a:spcBef>
                <a:spcPts val="0"/>
              </a:spcBef>
              <a:spcAft>
                <a:spcPts val="400"/>
              </a:spcAft>
            </a:pPr>
            <a:r>
              <a:rPr lang="en-US" sz="2200" dirty="0">
                <a:effectLst/>
                <a:ea typeface="Calibri"/>
              </a:rPr>
              <a:t>However, BPPV does not cause the other neurological symptoms (i.e., headache, difficulty speaking and moving) experienced by this patient. </a:t>
            </a:r>
          </a:p>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The other common cause of a triggered episodic vestibular syndrome, orthostatic hypotension, can be diagnosed by performing orthostatic vital signs. </a:t>
            </a:r>
          </a:p>
          <a:p>
            <a:pPr lvl="1">
              <a:lnSpc>
                <a:spcPct val="107000"/>
              </a:lnSpc>
              <a:spcBef>
                <a:spcPts val="0"/>
              </a:spcBef>
              <a:spcAft>
                <a:spcPts val="400"/>
              </a:spcAft>
            </a:pPr>
            <a:r>
              <a:rPr lang="en-US" sz="2200" dirty="0">
                <a:effectLst/>
                <a:ea typeface="Calibri"/>
              </a:rPr>
              <a:t>Some patients may not meet the specific criteria for “positive” orthostatic signs but have typical orthostatic symptoms that resolve with volume repletion or removing the inciting cause such as a new antihypertensive medication.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827270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(3)</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Thus, this patient likely had a </a:t>
            </a:r>
            <a:r>
              <a:rPr lang="en-US" sz="2400" b="1" i="1" dirty="0">
                <a:effectLst/>
                <a:latin typeface="Arial" panose="020B0604020202020204" pitchFamily="34" charset="0"/>
                <a:ea typeface="Calibri" panose="020F0502020204030204" pitchFamily="34" charset="0"/>
                <a:cs typeface="Arial" panose="020B0604020202020204" pitchFamily="34" charset="0"/>
              </a:rPr>
              <a:t>spontaneous</a:t>
            </a:r>
            <a:r>
              <a:rPr lang="en-US" sz="2400" dirty="0">
                <a:effectLst/>
                <a:latin typeface="Arial" panose="020B0604020202020204" pitchFamily="34" charset="0"/>
                <a:ea typeface="Calibri" panose="020F0502020204030204" pitchFamily="34" charset="0"/>
                <a:cs typeface="Arial" panose="020B0604020202020204" pitchFamily="34" charset="0"/>
              </a:rPr>
              <a:t> EVS. </a:t>
            </a:r>
            <a:endParaRPr lang="en-US"/>
          </a:p>
          <a:p>
            <a:pPr lvl="1">
              <a:lnSpc>
                <a:spcPct val="107000"/>
              </a:lnSpc>
              <a:spcBef>
                <a:spcPts val="0"/>
              </a:spcBef>
              <a:spcAft>
                <a:spcPts val="400"/>
              </a:spcAft>
            </a:pPr>
            <a:r>
              <a:rPr lang="en-US" sz="2200" dirty="0">
                <a:effectLst/>
                <a:ea typeface="Calibri"/>
              </a:rPr>
              <a:t>Between episodes, when such a patient has no symptoms and the dizziness cannot be triggered, the physical examination is not helpful because it should be normal (or baseline). </a:t>
            </a:r>
          </a:p>
          <a:p>
            <a:pPr lvl="1">
              <a:lnSpc>
                <a:spcPct val="107000"/>
              </a:lnSpc>
              <a:spcBef>
                <a:spcPts val="0"/>
              </a:spcBef>
              <a:spcAft>
                <a:spcPts val="400"/>
              </a:spcAft>
            </a:pPr>
            <a:r>
              <a:rPr lang="en-US" sz="2200" dirty="0">
                <a:effectLst/>
                <a:ea typeface="Calibri"/>
              </a:rPr>
              <a:t>However, examining for nystagmus is extremely helpful. If nystagmus is present, then further </a:t>
            </a:r>
            <a:r>
              <a:rPr lang="en-US" sz="2200" dirty="0">
                <a:ea typeface="Calibri"/>
              </a:rPr>
              <a:t>oculomotor</a:t>
            </a:r>
            <a:r>
              <a:rPr lang="en-US" sz="2200" dirty="0">
                <a:effectLst/>
                <a:ea typeface="Calibri"/>
              </a:rPr>
              <a:t> (i.e., referring to all three cranial nerves that control eye movement) testing can help differentiate peripheral from central causes of nystagmus. </a:t>
            </a:r>
          </a:p>
          <a:p>
            <a:pPr lvl="1">
              <a:lnSpc>
                <a:spcPct val="107000"/>
              </a:lnSpc>
              <a:spcBef>
                <a:spcPts val="0"/>
              </a:spcBef>
              <a:spcAft>
                <a:spcPts val="400"/>
              </a:spcAft>
            </a:pPr>
            <a:r>
              <a:rPr lang="en-US" sz="2200" dirty="0">
                <a:effectLst/>
                <a:ea typeface="Calibri"/>
              </a:rPr>
              <a:t>Any neurological examination abnormalities (e.g., facial or limb weakness, visual field cuts, diplopia, dysarthria or hemi-sensory loss) suggest active ischemia, infarction or some other structural problem that </a:t>
            </a:r>
            <a:r>
              <a:rPr lang="en-US" sz="2200" dirty="0">
                <a:ea typeface="Calibri"/>
              </a:rPr>
              <a:t>requires</a:t>
            </a:r>
            <a:r>
              <a:rPr lang="en-US" sz="2200" dirty="0">
                <a:effectLst/>
                <a:ea typeface="Calibri"/>
              </a:rPr>
              <a:t> further evaluation with neurologic consultation and brain and cerebrovascular imaging. </a:t>
            </a:r>
            <a:endParaRPr lang="en-US" sz="2200" dirty="0">
              <a:ln>
                <a:noFill/>
              </a:ln>
              <a:solidFill>
                <a:schemeClr val="bg1"/>
              </a:solidFill>
              <a:effectLst/>
              <a:uFill>
                <a:solidFill>
                  <a:srgbClr val="000000"/>
                </a:solidFill>
              </a:uFill>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848287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(4)</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marL="0" indent="0">
              <a:lnSpc>
                <a:spcPct val="107000"/>
              </a:lnSpc>
              <a:spcBef>
                <a:spcPts val="0"/>
              </a:spcBef>
              <a:buNone/>
            </a:pPr>
            <a:r>
              <a:rPr lang="en-US" sz="2400" dirty="0">
                <a:effectLst/>
                <a:latin typeface="Arial" panose="020B0604020202020204" pitchFamily="34" charset="0"/>
                <a:ea typeface="Calibri" panose="020F0502020204030204" pitchFamily="34" charset="0"/>
                <a:cs typeface="Arial" panose="020B0604020202020204" pitchFamily="34" charset="0"/>
              </a:rPr>
              <a:t>For patients without overt neurological deficits, other exam tools are useful, such as: </a:t>
            </a:r>
          </a:p>
          <a:p>
            <a:pPr marL="914400" lvl="1" indent="-457200">
              <a:lnSpc>
                <a:spcPct val="107000"/>
              </a:lnSpc>
              <a:spcBef>
                <a:spcPts val="0"/>
              </a:spcBef>
              <a:buFont typeface="+mj-lt"/>
              <a:buAutoNum type="arabicPeriod"/>
            </a:pPr>
            <a:r>
              <a:rPr lang="en-US" sz="2400" dirty="0">
                <a:effectLst/>
                <a:latin typeface="Arial" panose="020B0604020202020204" pitchFamily="34" charset="0"/>
                <a:ea typeface="Calibri" panose="020F0502020204030204" pitchFamily="34" charset="0"/>
                <a:cs typeface="Arial" panose="020B0604020202020204" pitchFamily="34" charset="0"/>
              </a:rPr>
              <a:t>HINTS</a:t>
            </a:r>
            <a:r>
              <a:rPr lang="en-US" sz="2400" baseline="30000" dirty="0">
                <a:effectLst/>
                <a:latin typeface="Arial" panose="020B0604020202020204" pitchFamily="34" charset="0"/>
                <a:ea typeface="Calibri" panose="020F0502020204030204" pitchFamily="34" charset="0"/>
                <a:cs typeface="Arial" panose="020B0604020202020204" pitchFamily="34" charset="0"/>
              </a:rPr>
              <a:t>27</a:t>
            </a:r>
            <a:r>
              <a:rPr lang="en-US" sz="2400" dirty="0">
                <a:effectLst/>
                <a:latin typeface="Arial" panose="020B0604020202020204" pitchFamily="34" charset="0"/>
                <a:ea typeface="Calibri" panose="020F0502020204030204" pitchFamily="34" charset="0"/>
                <a:cs typeface="Arial" panose="020B0604020202020204" pitchFamily="34" charset="0"/>
              </a:rPr>
              <a:t> </a:t>
            </a:r>
          </a:p>
          <a:p>
            <a:pPr marL="914400" lvl="1" indent="-457200">
              <a:lnSpc>
                <a:spcPct val="107000"/>
              </a:lnSpc>
              <a:spcBef>
                <a:spcPts val="0"/>
              </a:spcBef>
              <a:buFont typeface="+mj-lt"/>
              <a:buAutoNum type="arabicPeriod"/>
            </a:pPr>
            <a:r>
              <a:rPr lang="en-US" sz="2400" dirty="0">
                <a:effectLst/>
                <a:latin typeface="Arial" panose="020B0604020202020204" pitchFamily="34" charset="0"/>
                <a:ea typeface="Calibri" panose="020F0502020204030204" pitchFamily="34" charset="0"/>
                <a:cs typeface="Arial" panose="020B0604020202020204" pitchFamily="34" charset="0"/>
              </a:rPr>
              <a:t>HINTS-plus</a:t>
            </a:r>
            <a:r>
              <a:rPr lang="en-US" sz="2400" baseline="30000" dirty="0">
                <a:effectLst/>
                <a:latin typeface="Arial" panose="020B0604020202020204" pitchFamily="34" charset="0"/>
                <a:ea typeface="Calibri" panose="020F0502020204030204" pitchFamily="34" charset="0"/>
                <a:cs typeface="Arial" panose="020B0604020202020204" pitchFamily="34" charset="0"/>
              </a:rPr>
              <a:t>28 </a:t>
            </a:r>
          </a:p>
          <a:p>
            <a:pPr marL="914400" lvl="1" indent="-457200">
              <a:lnSpc>
                <a:spcPct val="107000"/>
              </a:lnSpc>
              <a:spcBef>
                <a:spcPts val="0"/>
              </a:spcBef>
              <a:buFont typeface="+mj-lt"/>
              <a:buAutoNum type="arabicPeriod"/>
            </a:pPr>
            <a:r>
              <a:rPr lang="en-US" sz="2400" dirty="0">
                <a:effectLst/>
                <a:latin typeface="Arial" panose="020B0604020202020204" pitchFamily="34" charset="0"/>
                <a:ea typeface="Calibri" panose="020F0502020204030204" pitchFamily="34" charset="0"/>
                <a:cs typeface="Arial" panose="020B0604020202020204" pitchFamily="34" charset="0"/>
              </a:rPr>
              <a:t>STANDING</a:t>
            </a:r>
            <a:r>
              <a:rPr lang="en-US" sz="2400" baseline="30000" dirty="0">
                <a:effectLst/>
                <a:latin typeface="Arial" panose="020B0604020202020204" pitchFamily="34" charset="0"/>
                <a:ea typeface="Calibri" panose="020F0502020204030204" pitchFamily="34" charset="0"/>
                <a:cs typeface="Arial" panose="020B0604020202020204" pitchFamily="34" charset="0"/>
              </a:rPr>
              <a:t>29</a:t>
            </a:r>
          </a:p>
          <a:p>
            <a:pPr marL="5715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 indent="0">
              <a:lnSpc>
                <a:spcPct val="107000"/>
              </a:lnSpc>
              <a:spcBef>
                <a:spcPts val="0"/>
              </a:spcBef>
              <a:buNone/>
            </a:pPr>
            <a:r>
              <a:rPr lang="en-US" sz="2400" dirty="0">
                <a:latin typeface="Arial" panose="020B0604020202020204" pitchFamily="34" charset="0"/>
                <a:ea typeface="Calibri" panose="020F0502020204030204" pitchFamily="34" charset="0"/>
                <a:cs typeface="Arial" panose="020B0604020202020204" pitchFamily="34" charset="0"/>
              </a:rPr>
              <a:t>E</a:t>
            </a:r>
            <a:r>
              <a:rPr lang="en-US" sz="2400" dirty="0">
                <a:effectLst/>
                <a:latin typeface="Arial" panose="020B0604020202020204" pitchFamily="34" charset="0"/>
                <a:ea typeface="Calibri" panose="020F0502020204030204" pitchFamily="34" charset="0"/>
                <a:cs typeface="Arial" panose="020B0604020202020204" pitchFamily="34" charset="0"/>
              </a:rPr>
              <a:t>ach of these tools represents a combination of bedside physical examination tests.</a:t>
            </a:r>
            <a:endParaRPr lang="en-US" sz="20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7373247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HINTS, HINTS-plus (5)</a:t>
            </a:r>
            <a:endParaRPr lang="en-US" dirty="0">
              <a:solidFill>
                <a:schemeClr val="bg1"/>
              </a:solidFill>
            </a:endParaRPr>
          </a:p>
        </p:txBody>
      </p:sp>
      <p:sp>
        <p:nvSpPr>
          <p:cNvPr id="3" name="Content Placeholder 2"/>
          <p:cNvSpPr>
            <a:spLocks noGrp="1"/>
          </p:cNvSpPr>
          <p:nvPr>
            <p:ph idx="1"/>
          </p:nvPr>
        </p:nvSpPr>
        <p:spPr>
          <a:xfrm>
            <a:off x="259264" y="1268630"/>
            <a:ext cx="11686045" cy="5157706"/>
          </a:xfrm>
        </p:spPr>
        <p:txBody>
          <a:bodyPr vert="horz" lIns="91440" tIns="45720" rIns="91440" bIns="45720" rtlCol="0" anchor="t">
            <a:noAutofit/>
          </a:bodyPr>
          <a:lstStyle/>
          <a:p>
            <a:pPr>
              <a:lnSpc>
                <a:spcPct val="107000"/>
              </a:lnSpc>
              <a:spcBef>
                <a:spcPts val="0"/>
              </a:spcBef>
              <a:spcAft>
                <a:spcPts val="400"/>
              </a:spcAft>
            </a:pPr>
            <a:r>
              <a:rPr lang="en-US" sz="2400" dirty="0">
                <a:effectLst/>
                <a:ea typeface="Calibri"/>
              </a:rPr>
              <a:t>The HINTS exam, first described in 2009, includes three bedside </a:t>
            </a:r>
            <a:r>
              <a:rPr lang="en-US" sz="2400" dirty="0">
                <a:ea typeface="Calibri"/>
              </a:rPr>
              <a:t>oculomotor</a:t>
            </a:r>
            <a:r>
              <a:rPr lang="en-US" sz="2400" dirty="0">
                <a:effectLst/>
                <a:ea typeface="Calibri"/>
              </a:rPr>
              <a:t> tests: </a:t>
            </a:r>
            <a:endParaRPr lang="en-US"/>
          </a:p>
          <a:p>
            <a:pPr marL="914400" lvl="1" indent="-457200">
              <a:lnSpc>
                <a:spcPct val="107000"/>
              </a:lnSpc>
              <a:spcBef>
                <a:spcPts val="0"/>
              </a:spcBef>
              <a:spcAft>
                <a:spcPts val="400"/>
              </a:spcAft>
              <a:buFont typeface="+mj-lt"/>
              <a:buAutoNum type="arabicPeriod"/>
            </a:pPr>
            <a:r>
              <a:rPr lang="en-US" sz="2200" dirty="0">
                <a:ea typeface="Calibri"/>
              </a:rPr>
              <a:t>H</a:t>
            </a:r>
            <a:r>
              <a:rPr lang="en-US" sz="2200" dirty="0">
                <a:effectLst/>
                <a:ea typeface="Calibri"/>
              </a:rPr>
              <a:t>ead impulse test (HIT) </a:t>
            </a:r>
          </a:p>
          <a:p>
            <a:pPr marL="914400" lvl="1" indent="-457200">
              <a:lnSpc>
                <a:spcPct val="107000"/>
              </a:lnSpc>
              <a:spcBef>
                <a:spcPts val="0"/>
              </a:spcBef>
              <a:spcAft>
                <a:spcPts val="400"/>
              </a:spcAft>
              <a:buFont typeface="+mj-lt"/>
              <a:buAutoNum type="arabicPeriod"/>
            </a:pPr>
            <a:r>
              <a:rPr lang="en-US" sz="2200" dirty="0">
                <a:ea typeface="Calibri"/>
              </a:rPr>
              <a:t>N</a:t>
            </a:r>
            <a:r>
              <a:rPr lang="en-US" sz="2200" dirty="0">
                <a:effectLst/>
                <a:ea typeface="Calibri"/>
              </a:rPr>
              <a:t>ystagmus (N)</a:t>
            </a:r>
          </a:p>
          <a:p>
            <a:pPr marL="914400" lvl="1" indent="-457200">
              <a:lnSpc>
                <a:spcPct val="107000"/>
              </a:lnSpc>
              <a:spcBef>
                <a:spcPts val="0"/>
              </a:spcBef>
              <a:spcAft>
                <a:spcPts val="400"/>
              </a:spcAft>
              <a:buFont typeface="+mj-lt"/>
              <a:buAutoNum type="arabicPeriod"/>
            </a:pPr>
            <a:r>
              <a:rPr lang="en-US" sz="2200" dirty="0">
                <a:ea typeface="Calibri"/>
              </a:rPr>
              <a:t>T</a:t>
            </a:r>
            <a:r>
              <a:rPr lang="en-US" sz="2200" dirty="0">
                <a:effectLst/>
                <a:ea typeface="Calibri"/>
              </a:rPr>
              <a:t>est of skew (TS)</a:t>
            </a:r>
          </a:p>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A fourth component, a bedside test of hearing by finger rub, was added in 2013 and is called HINTS-plus.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016762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HINTS, HINTS-plus (6)</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The head impulse test has only been validated in patients who have </a:t>
            </a:r>
            <a:r>
              <a:rPr lang="en-US" sz="2400" b="1" i="1" dirty="0">
                <a:effectLst/>
                <a:latin typeface="Arial" panose="020B0604020202020204" pitchFamily="34" charset="0"/>
                <a:ea typeface="Calibri" panose="020F0502020204030204" pitchFamily="34" charset="0"/>
                <a:cs typeface="Arial" panose="020B0604020202020204" pitchFamily="34" charset="0"/>
              </a:rPr>
              <a:t>spontaneous nystagmus </a:t>
            </a:r>
            <a:r>
              <a:rPr lang="en-US" sz="2400" dirty="0">
                <a:effectLst/>
                <a:latin typeface="Arial" panose="020B0604020202020204" pitchFamily="34" charset="0"/>
                <a:ea typeface="Calibri" panose="020F0502020204030204" pitchFamily="34" charset="0"/>
                <a:cs typeface="Arial" panose="020B0604020202020204" pitchFamily="34" charset="0"/>
              </a:rPr>
              <a:t>(i.e., nystagmus that is present with the patient looking straight ahead or to either side but </a:t>
            </a:r>
            <a:r>
              <a:rPr lang="en-US" sz="2400" b="1" u="sng" dirty="0">
                <a:effectLst/>
                <a:latin typeface="Arial" panose="020B0604020202020204" pitchFamily="34" charset="0"/>
                <a:ea typeface="Calibri" panose="020F0502020204030204" pitchFamily="34" charset="0"/>
                <a:cs typeface="Arial" panose="020B0604020202020204" pitchFamily="34" charset="0"/>
              </a:rPr>
              <a:t>not</a:t>
            </a:r>
            <a:r>
              <a:rPr lang="en-US" sz="2400" dirty="0">
                <a:effectLst/>
                <a:latin typeface="Arial" panose="020B0604020202020204" pitchFamily="34" charset="0"/>
                <a:ea typeface="Calibri" panose="020F0502020204030204" pitchFamily="34" charset="0"/>
                <a:cs typeface="Arial" panose="020B0604020202020204" pitchFamily="34" charset="0"/>
              </a:rPr>
              <a:t> moving their head). </a:t>
            </a:r>
          </a:p>
          <a:p>
            <a:pPr lvl="1">
              <a:lnSpc>
                <a:spcPct val="107000"/>
              </a:lnSpc>
              <a:spcBef>
                <a:spcPts val="0"/>
              </a:spcBef>
            </a:pPr>
            <a:r>
              <a:rPr lang="en-US" sz="2000" dirty="0">
                <a:effectLst/>
                <a:ea typeface="Calibri"/>
              </a:rPr>
              <a:t>One important kind of spontaneous nystagmus is called </a:t>
            </a:r>
            <a:r>
              <a:rPr lang="en-US" sz="2000" dirty="0">
                <a:ea typeface="Calibri"/>
              </a:rPr>
              <a:t>direction-changing</a:t>
            </a:r>
            <a:r>
              <a:rPr lang="en-US" sz="2000" dirty="0">
                <a:effectLst/>
                <a:ea typeface="Calibri"/>
              </a:rPr>
              <a:t> nystagmus</a:t>
            </a:r>
            <a:r>
              <a:rPr lang="en-US" sz="2000" dirty="0">
                <a:ea typeface="Calibri"/>
              </a:rPr>
              <a:t> because </a:t>
            </a:r>
            <a:r>
              <a:rPr lang="en-US" sz="2000" dirty="0">
                <a:effectLst/>
                <a:ea typeface="Calibri"/>
              </a:rPr>
              <a:t>the direction of the fast component changes </a:t>
            </a:r>
            <a:r>
              <a:rPr lang="en-US" sz="2000" dirty="0">
                <a:ea typeface="Calibri"/>
              </a:rPr>
              <a:t>with the direction</a:t>
            </a:r>
            <a:r>
              <a:rPr lang="en-US" sz="2000" dirty="0">
                <a:effectLst/>
                <a:ea typeface="Calibri"/>
              </a:rPr>
              <a:t> </a:t>
            </a:r>
            <a:r>
              <a:rPr lang="en-US" sz="2000" dirty="0">
                <a:ea typeface="Calibri"/>
              </a:rPr>
              <a:t>of </a:t>
            </a:r>
            <a:r>
              <a:rPr lang="en-US" sz="2000" dirty="0">
                <a:effectLst/>
                <a:ea typeface="Calibri"/>
              </a:rPr>
              <a:t>gaze (i.e., beats to the right when the patient looks right and beats to the left when the patient looks left).  </a:t>
            </a:r>
            <a:endParaRPr lang="en-US" sz="2000" dirty="0">
              <a:ea typeface="Calibri"/>
            </a:endParaRPr>
          </a:p>
          <a:p>
            <a:pPr lvl="1">
              <a:lnSpc>
                <a:spcPct val="107000"/>
              </a:lnSpc>
              <a:spcBef>
                <a:spcPts val="0"/>
              </a:spcBef>
            </a:pPr>
            <a:r>
              <a:rPr lang="en-US" sz="2000" dirty="0">
                <a:ea typeface="Calibri"/>
              </a:rPr>
              <a:t>Direction-changing</a:t>
            </a:r>
            <a:r>
              <a:rPr lang="en-US" sz="2000" dirty="0">
                <a:effectLst/>
                <a:ea typeface="Calibri"/>
              </a:rPr>
              <a:t> nystagmus is always central. </a:t>
            </a:r>
            <a:endParaRPr lang="en-US" dirty="0"/>
          </a:p>
          <a:p>
            <a:pPr>
              <a:lnSpc>
                <a:spcPct val="107000"/>
              </a:lnSpc>
              <a:spcBef>
                <a:spcPts val="0"/>
              </a:spcBef>
            </a:pPr>
            <a:r>
              <a:rPr lang="en-US" sz="2400" dirty="0">
                <a:effectLst/>
                <a:ea typeface="Calibri"/>
              </a:rPr>
              <a:t>Spontaneous nystagmus must be distinguished from </a:t>
            </a:r>
            <a:r>
              <a:rPr lang="en-US" sz="2400" b="1" i="1" dirty="0">
                <a:effectLst/>
                <a:ea typeface="Calibri"/>
              </a:rPr>
              <a:t>positional nystagmus</a:t>
            </a:r>
            <a:r>
              <a:rPr lang="en-US" sz="2400" dirty="0">
                <a:effectLst/>
                <a:ea typeface="Calibri"/>
              </a:rPr>
              <a:t>, which is elicited by the Dix-Hallpike (and other) tests for BPPV, all of which involve head motion.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In patients with ongoing dizziness and spontaneous nystagmus, the HINTS and HINTS-plus examinations, when performed by a trained clinician,</a:t>
            </a:r>
            <a:r>
              <a:rPr lang="en-US" sz="2400" baseline="30000" dirty="0">
                <a:effectLst/>
                <a:latin typeface="Arial" panose="020B0604020202020204" pitchFamily="34" charset="0"/>
                <a:ea typeface="Calibri" panose="020F0502020204030204" pitchFamily="34" charset="0"/>
                <a:cs typeface="Arial" panose="020B0604020202020204" pitchFamily="34" charset="0"/>
              </a:rPr>
              <a:t>29-31</a:t>
            </a:r>
            <a:r>
              <a:rPr lang="en-US" sz="2400" dirty="0">
                <a:effectLst/>
                <a:latin typeface="Arial" panose="020B0604020202020204" pitchFamily="34" charset="0"/>
                <a:ea typeface="Calibri" panose="020F0502020204030204" pitchFamily="34" charset="0"/>
                <a:cs typeface="Arial" panose="020B0604020202020204" pitchFamily="34" charset="0"/>
              </a:rPr>
              <a:t> reliably differentiate peripheral from central causes of dizziness. </a:t>
            </a:r>
            <a:endParaRPr lang="en-US" sz="20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76233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HINTS, HINTS-plus (7)</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29</a:t>
            </a:fld>
            <a:endParaRPr lang="en-US">
              <a:solidFill>
                <a:srgbClr val="0082BA">
                  <a:lumMod val="50000"/>
                </a:srgbClr>
              </a:solidFill>
            </a:endParaRPr>
          </a:p>
        </p:txBody>
      </p:sp>
      <p:sp>
        <p:nvSpPr>
          <p:cNvPr id="8" name="Content Placeholder 2">
            <a:extLst>
              <a:ext uri="{FF2B5EF4-FFF2-40B4-BE49-F238E27FC236}">
                <a16:creationId xmlns:a16="http://schemas.microsoft.com/office/drawing/2014/main" id="{AC893534-F69F-441E-9420-F5DFA2AFDAFF}"/>
              </a:ext>
            </a:extLst>
          </p:cNvPr>
          <p:cNvSpPr txBox="1">
            <a:spLocks/>
          </p:cNvSpPr>
          <p:nvPr/>
        </p:nvSpPr>
        <p:spPr>
          <a:xfrm>
            <a:off x="259264" y="979070"/>
            <a:ext cx="11635245" cy="5432026"/>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07000"/>
              </a:lnSpc>
              <a:spcBef>
                <a:spcPts val="0"/>
              </a:spcBef>
              <a:buFont typeface="Arial"/>
              <a:buNone/>
            </a:pPr>
            <a:r>
              <a:rPr lang="en-US" sz="2200" b="1" dirty="0">
                <a:solidFill>
                  <a:schemeClr val="bg1"/>
                </a:solidFill>
                <a:uFill>
                  <a:solidFill>
                    <a:srgbClr val="000000"/>
                  </a:solidFill>
                </a:uFill>
                <a:latin typeface="Arial" panose="020B0604020202020204" pitchFamily="34" charset="0"/>
                <a:ea typeface="Arial Unicode MS"/>
                <a:cs typeface="Arial" panose="020B0604020202020204" pitchFamily="34" charset="0"/>
              </a:rPr>
              <a:t>Table 3. HINTS-Plus Examination (</a:t>
            </a:r>
            <a:r>
              <a:rPr lang="en-US" sz="2200" b="1" i="1" dirty="0">
                <a:solidFill>
                  <a:schemeClr val="bg1"/>
                </a:solidFill>
                <a:uFill>
                  <a:solidFill>
                    <a:srgbClr val="000000"/>
                  </a:solidFill>
                </a:uFill>
                <a:latin typeface="Arial" panose="020B0604020202020204" pitchFamily="34" charset="0"/>
                <a:ea typeface="Arial Unicode MS"/>
                <a:cs typeface="Arial" panose="020B0604020202020204" pitchFamily="34" charset="0"/>
              </a:rPr>
              <a:t>for patients with ongoing dizziness and nystagmus)</a:t>
            </a:r>
          </a:p>
          <a:p>
            <a:pPr marL="0" indent="0">
              <a:lnSpc>
                <a:spcPct val="107000"/>
              </a:lnSpc>
              <a:spcBef>
                <a:spcPts val="0"/>
              </a:spcBef>
              <a:buFont typeface="Arial"/>
              <a:buNone/>
            </a:pPr>
            <a:endParaRPr lang="en-US" sz="2200" b="1" dirty="0">
              <a:solidFill>
                <a:schemeClr val="bg1"/>
              </a:solidFill>
              <a:uFill>
                <a:solidFill>
                  <a:srgbClr val="000000"/>
                </a:solidFill>
              </a:uFill>
              <a:latin typeface="Arial" panose="020B0604020202020204" pitchFamily="34" charset="0"/>
              <a:ea typeface="Arial Unicode MS"/>
              <a:cs typeface="Arial" panose="020B0604020202020204" pitchFamily="34" charset="0"/>
            </a:endParaRPr>
          </a:p>
          <a:p>
            <a:pPr marL="0" indent="0">
              <a:lnSpc>
                <a:spcPct val="107000"/>
              </a:lnSpc>
              <a:spcBef>
                <a:spcPts val="0"/>
              </a:spcBef>
              <a:buFont typeface="Arial"/>
              <a:buNone/>
            </a:pPr>
            <a:endParaRPr lang="en-US" sz="2200" dirty="0">
              <a:solidFill>
                <a:schemeClr val="bg1"/>
              </a:solidFill>
              <a:uFill>
                <a:solidFill>
                  <a:srgbClr val="000000"/>
                </a:solidFill>
              </a:uFill>
              <a:latin typeface="Arial" panose="020B0604020202020204" pitchFamily="34" charset="0"/>
              <a:ea typeface="Arial Unicode MS"/>
              <a:cs typeface="Arial" panose="020B0604020202020204" pitchFamily="34" charset="0"/>
            </a:endParaRPr>
          </a:p>
        </p:txBody>
      </p:sp>
      <p:graphicFrame>
        <p:nvGraphicFramePr>
          <p:cNvPr id="9" name="Table 8">
            <a:extLst>
              <a:ext uri="{FF2B5EF4-FFF2-40B4-BE49-F238E27FC236}">
                <a16:creationId xmlns:a16="http://schemas.microsoft.com/office/drawing/2014/main" id="{EF2FE2B6-1D63-3CDE-6B2C-B28F3937A9B6}"/>
              </a:ext>
            </a:extLst>
          </p:cNvPr>
          <p:cNvGraphicFramePr>
            <a:graphicFrameLocks noGrp="1"/>
          </p:cNvGraphicFramePr>
          <p:nvPr>
            <p:extLst>
              <p:ext uri="{D42A27DB-BD31-4B8C-83A1-F6EECF244321}">
                <p14:modId xmlns:p14="http://schemas.microsoft.com/office/powerpoint/2010/main" val="1144415056"/>
              </p:ext>
            </p:extLst>
          </p:nvPr>
        </p:nvGraphicFramePr>
        <p:xfrm>
          <a:off x="368173" y="1460806"/>
          <a:ext cx="11526336" cy="4241800"/>
        </p:xfrm>
        <a:graphic>
          <a:graphicData uri="http://schemas.openxmlformats.org/drawingml/2006/table">
            <a:tbl>
              <a:tblPr firstRow="1" bandRow="1">
                <a:tableStyleId>{5C22544A-7EE6-4342-B048-85BDC9FD1C3A}</a:tableStyleId>
              </a:tblPr>
              <a:tblGrid>
                <a:gridCol w="1699491">
                  <a:extLst>
                    <a:ext uri="{9D8B030D-6E8A-4147-A177-3AD203B41FA5}">
                      <a16:colId xmlns:a16="http://schemas.microsoft.com/office/drawing/2014/main" val="2358933750"/>
                    </a:ext>
                  </a:extLst>
                </a:gridCol>
                <a:gridCol w="4387273">
                  <a:extLst>
                    <a:ext uri="{9D8B030D-6E8A-4147-A177-3AD203B41FA5}">
                      <a16:colId xmlns:a16="http://schemas.microsoft.com/office/drawing/2014/main" val="2380409256"/>
                    </a:ext>
                  </a:extLst>
                </a:gridCol>
                <a:gridCol w="2557988">
                  <a:extLst>
                    <a:ext uri="{9D8B030D-6E8A-4147-A177-3AD203B41FA5}">
                      <a16:colId xmlns:a16="http://schemas.microsoft.com/office/drawing/2014/main" val="3662722855"/>
                    </a:ext>
                  </a:extLst>
                </a:gridCol>
                <a:gridCol w="2881584">
                  <a:extLst>
                    <a:ext uri="{9D8B030D-6E8A-4147-A177-3AD203B41FA5}">
                      <a16:colId xmlns:a16="http://schemas.microsoft.com/office/drawing/2014/main" val="2983493903"/>
                    </a:ext>
                  </a:extLst>
                </a:gridCol>
              </a:tblGrid>
              <a:tr h="370840">
                <a:tc>
                  <a:txBody>
                    <a:bodyPr/>
                    <a:lstStyle/>
                    <a:p>
                      <a:pPr marL="0" marR="0">
                        <a:spcBef>
                          <a:spcPts val="0"/>
                        </a:spcBef>
                        <a:spcAft>
                          <a:spcPts val="0"/>
                        </a:spcAft>
                      </a:pPr>
                      <a:r>
                        <a:rPr lang="en-US" sz="1600" b="1" kern="100">
                          <a:effectLst/>
                          <a:latin typeface="Arial"/>
                          <a:ea typeface="Calibri"/>
                          <a:cs typeface="Arial"/>
                        </a:rPr>
                        <a:t>Test</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Brief description</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b="1" kern="100">
                          <a:effectLst/>
                          <a:latin typeface="Arial"/>
                          <a:ea typeface="Calibri"/>
                          <a:cs typeface="Arial"/>
                        </a:rPr>
                        <a:t>Reassuring finding</a:t>
                      </a:r>
                      <a:r>
                        <a:rPr lang="en-US" sz="1600" b="1" kern="100" baseline="30000">
                          <a:effectLst/>
                          <a:latin typeface="Arial"/>
                          <a:ea typeface="Calibri"/>
                          <a:cs typeface="Arial"/>
                        </a:rPr>
                        <a:t>a</a:t>
                      </a:r>
                      <a:r>
                        <a:rPr lang="en-US" sz="1600" b="1" kern="100">
                          <a:effectLst/>
                          <a:latin typeface="Arial"/>
                          <a:ea typeface="Calibri"/>
                          <a:cs typeface="Arial"/>
                        </a:rPr>
                        <a:t> </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b="1" kern="100">
                          <a:effectLst/>
                          <a:latin typeface="Arial"/>
                          <a:ea typeface="Calibri"/>
                          <a:cs typeface="Arial"/>
                        </a:rPr>
                        <a:t>Worrisome finding</a:t>
                      </a:r>
                      <a:r>
                        <a:rPr lang="en-US" sz="1600" b="1" kern="100" baseline="30000">
                          <a:effectLst/>
                          <a:latin typeface="Arial"/>
                          <a:ea typeface="Calibri"/>
                          <a:cs typeface="Arial"/>
                        </a:rPr>
                        <a:t>b</a:t>
                      </a:r>
                      <a:endParaRPr lang="en-US" sz="1800" kern="100" dirty="0" err="1">
                        <a:effectLst/>
                        <a:latin typeface="Arial"/>
                        <a:ea typeface="Calibri"/>
                        <a:cs typeface="Arial"/>
                      </a:endParaRPr>
                    </a:p>
                  </a:txBody>
                  <a:tcPr marL="68580" marR="68580" marT="0" marB="0" anchor="ctr"/>
                </a:tc>
                <a:extLst>
                  <a:ext uri="{0D108BD9-81ED-4DB2-BD59-A6C34878D82A}">
                    <a16:rowId xmlns:a16="http://schemas.microsoft.com/office/drawing/2014/main" val="2437683432"/>
                  </a:ext>
                </a:extLst>
              </a:tr>
              <a:tr h="370840">
                <a:tc>
                  <a:txBody>
                    <a:bodyPr/>
                    <a:lstStyle/>
                    <a:p>
                      <a:pPr marL="0" marR="0">
                        <a:spcBef>
                          <a:spcPts val="0"/>
                        </a:spcBef>
                        <a:spcAft>
                          <a:spcPts val="0"/>
                        </a:spcAft>
                        <a:tabLst>
                          <a:tab pos="85852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Head impulse test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Test of the VOR, only useful in patients who have spontaneous nystagmus (see above). It requires some tactile skill and learning. </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Presence of a corrective saccade</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Absence of a corrective saccade</a:t>
                      </a:r>
                      <a:endParaRPr lang="en-US" sz="1800" kern="100" dirty="0">
                        <a:effectLst/>
                        <a:latin typeface="Arial"/>
                        <a:ea typeface="Calibri"/>
                        <a:cs typeface="Arial"/>
                      </a:endParaRPr>
                    </a:p>
                  </a:txBody>
                  <a:tcPr marL="68580" marR="68580" marT="0" marB="0" anchor="ctr"/>
                </a:tc>
                <a:extLst>
                  <a:ext uri="{0D108BD9-81ED-4DB2-BD59-A6C34878D82A}">
                    <a16:rowId xmlns:a16="http://schemas.microsoft.com/office/drawing/2014/main" val="1610674947"/>
                  </a:ext>
                </a:extLst>
              </a:tr>
              <a:tr h="370840">
                <a:tc>
                  <a:txBody>
                    <a:bodyPr/>
                    <a:lstStyle/>
                    <a:p>
                      <a:pPr marL="0" marR="0">
                        <a:spcBef>
                          <a:spcPts val="0"/>
                        </a:spcBef>
                        <a:spcAft>
                          <a:spcPts val="0"/>
                        </a:spcAft>
                      </a:pPr>
                      <a:r>
                        <a:rPr lang="en-US" sz="1600" kern="100">
                          <a:effectLst/>
                          <a:latin typeface="Arial"/>
                          <a:ea typeface="Calibri"/>
                          <a:cs typeface="Arial"/>
                        </a:rPr>
                        <a:t>Nystagmus</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dirty="0">
                          <a:effectLst/>
                          <a:latin typeface="Arial"/>
                          <a:ea typeface="Calibri"/>
                          <a:cs typeface="Arial"/>
                        </a:rPr>
                        <a:t>Test for spontaneous (non-positional) nystagmus with patient looking straight ahead or to either side, and for changing direction when looking right versus left – known as direction-changing nystagmus</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Horizontal unidirectional nystagmus</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dirty="0">
                          <a:effectLst/>
                          <a:latin typeface="Arial"/>
                          <a:ea typeface="Calibri"/>
                          <a:cs typeface="Arial"/>
                        </a:rPr>
                        <a:t>Vertical, torsional or direction-changing nystagmus</a:t>
                      </a:r>
                      <a:endParaRPr lang="en-US" sz="1800" kern="100" dirty="0">
                        <a:effectLst/>
                        <a:latin typeface="Arial"/>
                        <a:ea typeface="Calibri"/>
                        <a:cs typeface="Arial"/>
                      </a:endParaRPr>
                    </a:p>
                  </a:txBody>
                  <a:tcPr marL="68580" marR="68580" marT="0" marB="0" anchor="ctr"/>
                </a:tc>
                <a:extLst>
                  <a:ext uri="{0D108BD9-81ED-4DB2-BD59-A6C34878D82A}">
                    <a16:rowId xmlns:a16="http://schemas.microsoft.com/office/drawing/2014/main" val="3831702079"/>
                  </a:ext>
                </a:extLst>
              </a:tr>
              <a:tr h="370840">
                <a:tc>
                  <a:txBody>
                    <a:bodyPr/>
                    <a:lstStyle/>
                    <a:p>
                      <a:pPr marL="0" marR="0">
                        <a:spcBef>
                          <a:spcPts val="0"/>
                        </a:spcBef>
                        <a:spcAft>
                          <a:spcPts val="0"/>
                        </a:spcAft>
                      </a:pPr>
                      <a:r>
                        <a:rPr lang="en-US" sz="1600" kern="100">
                          <a:effectLst/>
                          <a:latin typeface="Arial"/>
                          <a:ea typeface="Calibri"/>
                          <a:cs typeface="Arial"/>
                        </a:rPr>
                        <a:t>Test of Skew</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Use of alternate cover test to look for a vertical correction of gaze on uncovering one eye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Vertical correction absent</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Vertical correction present</a:t>
                      </a:r>
                      <a:endParaRPr lang="en-US" sz="1800" kern="100" dirty="0">
                        <a:effectLst/>
                        <a:latin typeface="Arial"/>
                        <a:ea typeface="Calibri"/>
                        <a:cs typeface="Arial"/>
                      </a:endParaRPr>
                    </a:p>
                  </a:txBody>
                  <a:tcPr marL="68580" marR="68580" marT="0" marB="0" anchor="ctr"/>
                </a:tc>
                <a:extLst>
                  <a:ext uri="{0D108BD9-81ED-4DB2-BD59-A6C34878D82A}">
                    <a16:rowId xmlns:a16="http://schemas.microsoft.com/office/drawing/2014/main" val="1085498912"/>
                  </a:ext>
                </a:extLst>
              </a:tr>
              <a:tr h="370840">
                <a:tc>
                  <a:txBody>
                    <a:bodyPr/>
                    <a:lstStyle/>
                    <a:p>
                      <a:pPr marL="0" marR="0">
                        <a:spcBef>
                          <a:spcPts val="0"/>
                        </a:spcBef>
                        <a:spcAft>
                          <a:spcPts val="0"/>
                        </a:spcAft>
                      </a:pPr>
                      <a:r>
                        <a:rPr lang="en-US" sz="1600" kern="100">
                          <a:effectLst/>
                          <a:latin typeface="Arial"/>
                          <a:ea typeface="Calibri"/>
                          <a:cs typeface="Arial"/>
                        </a:rPr>
                        <a:t>Test of hearing</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Finger rub in a quiet room</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a:effectLst/>
                          <a:latin typeface="Arial"/>
                          <a:ea typeface="Calibri"/>
                          <a:cs typeface="Arial"/>
                        </a:rPr>
                        <a:t>Normal hearing on both sides</a:t>
                      </a:r>
                      <a:endParaRPr lang="en-US" sz="1800" kern="100" dirty="0">
                        <a:effectLst/>
                        <a:latin typeface="Arial"/>
                        <a:ea typeface="Calibri"/>
                        <a:cs typeface="Arial"/>
                      </a:endParaRPr>
                    </a:p>
                  </a:txBody>
                  <a:tcPr marL="68580" marR="68580" marT="0" marB="0" anchor="ctr"/>
                </a:tc>
                <a:tc>
                  <a:txBody>
                    <a:bodyPr/>
                    <a:lstStyle/>
                    <a:p>
                      <a:pPr marL="0" marR="0">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New unilateral hearing loss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93936836"/>
                  </a:ext>
                </a:extLst>
              </a:tr>
              <a:tr h="370840">
                <a:tc gridSpan="4">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Source: </a:t>
                      </a:r>
                      <a:r>
                        <a:rPr lang="en-US" sz="1400" kern="1200" dirty="0" err="1">
                          <a:solidFill>
                            <a:schemeClr val="dk1"/>
                          </a:solidFill>
                          <a:effectLst/>
                          <a:latin typeface="Arial" panose="020B0604020202020204" pitchFamily="34" charset="0"/>
                          <a:ea typeface="+mn-ea"/>
                          <a:cs typeface="Arial" panose="020B0604020202020204" pitchFamily="34" charset="0"/>
                        </a:rPr>
                        <a:t>Kattah</a:t>
                      </a:r>
                      <a:r>
                        <a:rPr lang="en-US" sz="1400" kern="1200" dirty="0">
                          <a:solidFill>
                            <a:schemeClr val="dk1"/>
                          </a:solidFill>
                          <a:effectLst/>
                          <a:latin typeface="Arial" panose="020B0604020202020204" pitchFamily="34" charset="0"/>
                          <a:ea typeface="+mn-ea"/>
                          <a:cs typeface="Arial" panose="020B0604020202020204" pitchFamily="34" charset="0"/>
                        </a:rPr>
                        <a:t> et al. (2009)</a:t>
                      </a:r>
                    </a:p>
                    <a:p>
                      <a:r>
                        <a:rPr lang="en-US" sz="1400" kern="1200" dirty="0">
                          <a:solidFill>
                            <a:schemeClr val="dk1"/>
                          </a:solidFill>
                          <a:effectLst/>
                          <a:latin typeface="Arial" panose="020B0604020202020204" pitchFamily="34" charset="0"/>
                          <a:ea typeface="+mn-ea"/>
                          <a:cs typeface="Arial" panose="020B0604020202020204" pitchFamily="34" charset="0"/>
                        </a:rPr>
                        <a:t>Abbreviations: VOR = </a:t>
                      </a:r>
                      <a:r>
                        <a:rPr lang="en-US" sz="1400" kern="1200" dirty="0" err="1">
                          <a:solidFill>
                            <a:schemeClr val="dk1"/>
                          </a:solidFill>
                          <a:effectLst/>
                          <a:latin typeface="Arial" panose="020B0604020202020204" pitchFamily="34" charset="0"/>
                          <a:ea typeface="+mn-ea"/>
                          <a:cs typeface="Arial" panose="020B0604020202020204" pitchFamily="34" charset="0"/>
                        </a:rPr>
                        <a:t>vestibulo</a:t>
                      </a:r>
                      <a:r>
                        <a:rPr lang="en-US" sz="1400" kern="1200" dirty="0">
                          <a:solidFill>
                            <a:schemeClr val="dk1"/>
                          </a:solidFill>
                          <a:effectLst/>
                          <a:latin typeface="Arial" panose="020B0604020202020204" pitchFamily="34" charset="0"/>
                          <a:ea typeface="+mn-ea"/>
                          <a:cs typeface="Arial" panose="020B0604020202020204" pitchFamily="34" charset="0"/>
                        </a:rPr>
                        <a:t>-ocular reflex</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a </a:t>
                      </a:r>
                      <a:r>
                        <a:rPr lang="en-US" sz="1400" kern="1200" dirty="0">
                          <a:solidFill>
                            <a:schemeClr val="dk1"/>
                          </a:solidFill>
                          <a:effectLst/>
                          <a:latin typeface="Arial" panose="020B0604020202020204" pitchFamily="34" charset="0"/>
                          <a:ea typeface="+mn-ea"/>
                          <a:cs typeface="Arial" panose="020B0604020202020204" pitchFamily="34" charset="0"/>
                        </a:rPr>
                        <a:t>Usually a peripheral vestibular problem such as vestibular neuritis</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b </a:t>
                      </a:r>
                      <a:r>
                        <a:rPr lang="en-US" sz="1400" kern="1200" dirty="0">
                          <a:solidFill>
                            <a:schemeClr val="dk1"/>
                          </a:solidFill>
                          <a:effectLst/>
                          <a:latin typeface="Arial" panose="020B0604020202020204" pitchFamily="34" charset="0"/>
                          <a:ea typeface="+mn-ea"/>
                          <a:cs typeface="Arial" panose="020B0604020202020204" pitchFamily="34" charset="0"/>
                        </a:rPr>
                        <a:t>Usually a stroke or another central nervous system problem</a:t>
                      </a:r>
                      <a:endParaRPr lang="en-US" sz="1400" dirty="0">
                        <a:latin typeface="Arial" panose="020B0604020202020204" pitchFamily="34" charset="0"/>
                        <a:cs typeface="Arial" panose="020B0604020202020204"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07696544"/>
                  </a:ext>
                </a:extLst>
              </a:tr>
            </a:tbl>
          </a:graphicData>
        </a:graphic>
      </p:graphicFrame>
    </p:spTree>
    <p:custDataLst>
      <p:tags r:id="rId1"/>
    </p:custDataLst>
    <p:extLst>
      <p:ext uri="{BB962C8B-B14F-4D97-AF65-F5344CB8AC3E}">
        <p14:creationId xmlns:p14="http://schemas.microsoft.com/office/powerpoint/2010/main" val="41490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800" i="1" dirty="0"/>
              <a:t>At the conclusion of this educational activity, participants should be able to:</a:t>
            </a:r>
          </a:p>
          <a:p>
            <a:pPr>
              <a:lnSpc>
                <a:spcPct val="107000"/>
              </a:lnSpc>
              <a:spcBef>
                <a:spcPts val="0"/>
              </a:spcBef>
            </a:pPr>
            <a:r>
              <a:rPr lang="en-US" sz="2400" dirty="0"/>
              <a:t>Categorize causes of acute dizziness using the “timing and triggers” approach.</a:t>
            </a:r>
          </a:p>
          <a:p>
            <a:pPr>
              <a:lnSpc>
                <a:spcPct val="107000"/>
              </a:lnSpc>
              <a:spcBef>
                <a:spcPts val="0"/>
              </a:spcBef>
            </a:pPr>
            <a:r>
              <a:rPr lang="en-US" sz="2400" dirty="0"/>
              <a:t>Sort patients into the acute vestibular syndrome or the episodic vestibular syndrome and know the most common diagnoses within each.</a:t>
            </a:r>
          </a:p>
          <a:p>
            <a:pPr>
              <a:lnSpc>
                <a:spcPct val="107000"/>
              </a:lnSpc>
              <a:spcBef>
                <a:spcPts val="0"/>
              </a:spcBef>
            </a:pPr>
            <a:r>
              <a:rPr lang="en-US" sz="2400" dirty="0"/>
              <a:t>Appreciate that dizziness “plus” other neurological symptoms is more likely to be caused by a central (as opposed to peripheral) etiology.</a:t>
            </a:r>
          </a:p>
          <a:p>
            <a:pPr>
              <a:lnSpc>
                <a:spcPct val="107000"/>
              </a:lnSpc>
              <a:spcBef>
                <a:spcPts val="0"/>
              </a:spcBef>
            </a:pPr>
            <a:r>
              <a:rPr lang="en-US" sz="2400" dirty="0"/>
              <a:t>List the typical vascular causes of posterior circulation transient ischemic attack and ischemic stroke in younger patients.</a:t>
            </a:r>
          </a:p>
          <a:p>
            <a:pPr>
              <a:lnSpc>
                <a:spcPct val="107000"/>
              </a:lnSpc>
              <a:spcBef>
                <a:spcPts val="0"/>
              </a:spcBef>
            </a:pPr>
            <a:r>
              <a:rPr lang="en-US" sz="2400" dirty="0"/>
              <a:t>Recognize the limitations of acute brain imaging in patients with posterior circulation cerebral ischemia or infarction.</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STANDING (8)</a:t>
            </a:r>
            <a:endParaRPr lang="en-US" dirty="0">
              <a:solidFill>
                <a:schemeClr val="bg1"/>
              </a:solidFill>
            </a:endParaRPr>
          </a:p>
        </p:txBody>
      </p:sp>
      <p:sp>
        <p:nvSpPr>
          <p:cNvPr id="3" name="Content Placeholder 2"/>
          <p:cNvSpPr>
            <a:spLocks noGrp="1"/>
          </p:cNvSpPr>
          <p:nvPr>
            <p:ph idx="1"/>
          </p:nvPr>
        </p:nvSpPr>
        <p:spPr>
          <a:xfrm>
            <a:off x="259264" y="1055270"/>
            <a:ext cx="11401565" cy="5371066"/>
          </a:xfrm>
        </p:spPr>
        <p:txBody>
          <a:bodyPr vert="horz" lIns="91440" tIns="45720" rIns="91440" bIns="45720" rtlCol="0" anchor="t">
            <a:noAutofit/>
          </a:bodyPr>
          <a:lstStyle/>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The STANDING diagnostic algorithm incorporates two elements of the HINTS evaluation (spontaneous nystagmus testing and the head impulse test) but also includes bedside testing for BPPV.</a:t>
            </a:r>
            <a:r>
              <a:rPr lang="en-US" sz="2400" baseline="30000" dirty="0">
                <a:effectLst/>
                <a:latin typeface="Arial" panose="020B0604020202020204" pitchFamily="34" charset="0"/>
                <a:ea typeface="Calibri" panose="020F0502020204030204" pitchFamily="34" charset="0"/>
                <a:cs typeface="Arial" panose="020B0604020202020204" pitchFamily="34" charset="0"/>
              </a:rPr>
              <a:t>29 </a:t>
            </a:r>
            <a:endParaRPr lang="en-US"/>
          </a:p>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Furthermore, the STANDING algorithm formally includes testing the patient’s gait.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184985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Physical Examination: HINTS/HINTS-plus vs. STANDING (9)</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spcAft>
                <a:spcPts val="400"/>
              </a:spcAft>
            </a:pPr>
            <a:r>
              <a:rPr lang="en-US" sz="2400" dirty="0">
                <a:effectLst/>
                <a:latin typeface="Arial" panose="020B0604020202020204" pitchFamily="34" charset="0"/>
                <a:ea typeface="Calibri" panose="020F0502020204030204" pitchFamily="34" charset="0"/>
                <a:cs typeface="Arial" panose="020B0604020202020204" pitchFamily="34" charset="0"/>
              </a:rPr>
              <a:t>Both HINTS testing and STANDING take only a few minutes to perform.</a:t>
            </a:r>
            <a:r>
              <a:rPr lang="en-US" sz="2400" baseline="30000" dirty="0">
                <a:effectLst/>
                <a:latin typeface="Arial" panose="020B0604020202020204" pitchFamily="34" charset="0"/>
                <a:ea typeface="Calibri" panose="020F0502020204030204" pitchFamily="34" charset="0"/>
                <a:cs typeface="Arial" panose="020B0604020202020204" pitchFamily="34" charset="0"/>
              </a:rPr>
              <a:t>32</a:t>
            </a:r>
            <a:endParaRPr lang="en-US" sz="2400" baseline="3000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spcAft>
                <a:spcPts val="400"/>
              </a:spcAft>
            </a:pPr>
            <a:r>
              <a:rPr lang="en-US" sz="2400" dirty="0">
                <a:effectLst/>
                <a:ea typeface="Calibri"/>
              </a:rPr>
              <a:t>However, all these bedside tests require some training to learn when to perform them, how to perform them</a:t>
            </a:r>
            <a:r>
              <a:rPr lang="en-US" sz="2400" dirty="0">
                <a:ea typeface="Calibri"/>
              </a:rPr>
              <a:t>,</a:t>
            </a:r>
            <a:r>
              <a:rPr lang="en-US" sz="2400" dirty="0">
                <a:effectLst/>
                <a:ea typeface="Calibri"/>
              </a:rPr>
              <a:t> and how to interpret the results. </a:t>
            </a:r>
          </a:p>
          <a:p>
            <a:pPr>
              <a:lnSpc>
                <a:spcPct val="107000"/>
              </a:lnSpc>
              <a:spcBef>
                <a:spcPts val="0"/>
              </a:spcBef>
              <a:spcAft>
                <a:spcPts val="400"/>
              </a:spcAft>
            </a:pPr>
            <a:r>
              <a:rPr lang="en-US" sz="2400" kern="100" dirty="0">
                <a:effectLst/>
                <a:ea typeface="Calibri"/>
              </a:rPr>
              <a:t>Using the HINTS or HINTS-plus battery, if </a:t>
            </a:r>
            <a:r>
              <a:rPr lang="en-US" sz="2400" b="1" i="1" kern="100" dirty="0">
                <a:effectLst/>
                <a:ea typeface="Calibri"/>
              </a:rPr>
              <a:t>any single finding is </a:t>
            </a:r>
            <a:r>
              <a:rPr lang="en-US" sz="2400" kern="100" dirty="0">
                <a:effectLst/>
                <a:ea typeface="Calibri"/>
              </a:rPr>
              <a:t>worrisome for a central cause, the patient should be evaluated for ischemic stroke and only if </a:t>
            </a:r>
            <a:r>
              <a:rPr lang="en-US" sz="2400" b="1" i="1" kern="100" dirty="0">
                <a:effectLst/>
                <a:ea typeface="Calibri"/>
              </a:rPr>
              <a:t>all four findings are reassuring</a:t>
            </a:r>
            <a:r>
              <a:rPr lang="en-US" sz="2400" kern="100" dirty="0">
                <a:effectLst/>
                <a:ea typeface="Calibri"/>
              </a:rPr>
              <a:t>, can the patient be treated for a peripheral vestibular problem. </a:t>
            </a:r>
          </a:p>
          <a:p>
            <a:pPr>
              <a:lnSpc>
                <a:spcPct val="107000"/>
              </a:lnSpc>
              <a:spcBef>
                <a:spcPts val="0"/>
              </a:spcBef>
              <a:spcAft>
                <a:spcPts val="400"/>
              </a:spcAft>
            </a:pPr>
            <a:r>
              <a:rPr lang="en-US" sz="2400" kern="100" dirty="0">
                <a:effectLst/>
                <a:ea typeface="Calibri"/>
              </a:rPr>
              <a:t>Similarly, with the STANDING algorithm, if any of the findings </a:t>
            </a:r>
            <a:r>
              <a:rPr lang="en-US" sz="2400" kern="100" dirty="0">
                <a:ea typeface="Calibri"/>
              </a:rPr>
              <a:t>suggest</a:t>
            </a:r>
            <a:r>
              <a:rPr lang="en-US" sz="2400" kern="100" dirty="0">
                <a:effectLst/>
                <a:ea typeface="Calibri"/>
              </a:rPr>
              <a:t> a central cause, or if the patient cannot walk independently, </a:t>
            </a:r>
            <a:r>
              <a:rPr lang="en-US" sz="2400" kern="100" dirty="0">
                <a:ea typeface="Calibri"/>
              </a:rPr>
              <a:t>they</a:t>
            </a:r>
            <a:r>
              <a:rPr lang="en-US" sz="2400" kern="100" dirty="0">
                <a:effectLst/>
                <a:ea typeface="Calibri"/>
              </a:rPr>
              <a:t> should be evaluated for stroke or other central causes. </a:t>
            </a:r>
          </a:p>
          <a:p>
            <a:pPr>
              <a:lnSpc>
                <a:spcPct val="107000"/>
              </a:lnSpc>
              <a:spcBef>
                <a:spcPts val="0"/>
              </a:spcBef>
              <a:spcAft>
                <a:spcPts val="400"/>
              </a:spcAft>
            </a:pPr>
            <a:r>
              <a:rPr lang="en-US" sz="2400" kern="100" dirty="0">
                <a:effectLst/>
                <a:ea typeface="Calibri"/>
              </a:rPr>
              <a:t>One advantage of the STANDING protocol is that is forces gait testing, which is an important element in the evaluation of every dizzy patient. </a:t>
            </a:r>
          </a:p>
          <a:p>
            <a:pPr lvl="1">
              <a:lnSpc>
                <a:spcPct val="107000"/>
              </a:lnSpc>
              <a:spcBef>
                <a:spcPts val="0"/>
              </a:spcBef>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2049016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Physical Examination (10)</a:t>
            </a:r>
            <a:endParaRPr lang="en-US" dirty="0">
              <a:solidFill>
                <a:schemeClr val="bg1"/>
              </a:solidFill>
            </a:endParaRPr>
          </a:p>
        </p:txBody>
      </p:sp>
      <p:sp>
        <p:nvSpPr>
          <p:cNvPr id="3" name="Content Placeholder 2"/>
          <p:cNvSpPr>
            <a:spLocks noGrp="1"/>
          </p:cNvSpPr>
          <p:nvPr>
            <p:ph idx="1"/>
          </p:nvPr>
        </p:nvSpPr>
        <p:spPr>
          <a:xfrm>
            <a:off x="259264" y="1055270"/>
            <a:ext cx="11482845" cy="5371066"/>
          </a:xfrm>
        </p:spPr>
        <p:txBody>
          <a:bodyPr vert="horz" lIns="91440" tIns="45720" rIns="91440" bIns="45720" rtlCol="0" anchor="t">
            <a:noAutofit/>
          </a:bodyPr>
          <a:lstStyle/>
          <a:p>
            <a:pPr>
              <a:spcBef>
                <a:spcPts val="0"/>
              </a:spcBef>
              <a:spcAft>
                <a:spcPts val="400"/>
              </a:spcAft>
            </a:pPr>
            <a:r>
              <a:rPr lang="en-US" sz="2400" kern="100" dirty="0">
                <a:effectLst/>
                <a:ea typeface="Calibri"/>
              </a:rPr>
              <a:t>It is critical to understand that in a</a:t>
            </a:r>
            <a:r>
              <a:rPr lang="en-US" sz="2400" b="1" i="1" kern="100" dirty="0">
                <a:effectLst/>
                <a:ea typeface="Calibri"/>
              </a:rPr>
              <a:t> patient with a TIA, the neurological examination </a:t>
            </a:r>
            <a:r>
              <a:rPr lang="en-US" sz="2400" b="1" i="1" kern="100" dirty="0">
                <a:ea typeface="Calibri"/>
              </a:rPr>
              <a:t>is typically </a:t>
            </a:r>
            <a:r>
              <a:rPr lang="en-US" sz="2400" b="1" i="1" kern="100" dirty="0">
                <a:effectLst/>
                <a:ea typeface="Calibri"/>
              </a:rPr>
              <a:t>normal (or baseline)</a:t>
            </a:r>
            <a:r>
              <a:rPr lang="en-US" sz="2400" kern="100" dirty="0">
                <a:effectLst/>
                <a:ea typeface="Calibri"/>
              </a:rPr>
              <a:t>. </a:t>
            </a:r>
            <a:endParaRPr lang="en-US"/>
          </a:p>
          <a:p>
            <a:pPr lvl="1">
              <a:spcBef>
                <a:spcPts val="0"/>
              </a:spcBef>
              <a:spcAft>
                <a:spcPts val="400"/>
              </a:spcAft>
            </a:pPr>
            <a:r>
              <a:rPr lang="en-US" sz="2200" kern="100" dirty="0">
                <a:effectLst/>
                <a:ea typeface="Calibri"/>
              </a:rPr>
              <a:t>In patients with transient neurological symptoms who are currently between episodes, a normal examination actually supports the diagnosis of TIA. </a:t>
            </a:r>
            <a:endParaRPr lang="en-US" sz="2200" kern="100" dirty="0">
              <a:ea typeface="Calibri"/>
            </a:endParaRPr>
          </a:p>
          <a:p>
            <a:pPr>
              <a:spcBef>
                <a:spcPts val="0"/>
              </a:spcBef>
              <a:spcAft>
                <a:spcPts val="400"/>
              </a:spcAft>
            </a:pPr>
            <a:r>
              <a:rPr lang="en-US" sz="2400" kern="100" dirty="0">
                <a:effectLst/>
                <a:ea typeface="Calibri"/>
              </a:rPr>
              <a:t>One other element of the </a:t>
            </a:r>
            <a:r>
              <a:rPr lang="en-US" sz="2400" kern="100" dirty="0">
                <a:ea typeface="Calibri"/>
              </a:rPr>
              <a:t>presentation </a:t>
            </a:r>
            <a:r>
              <a:rPr lang="en-US" sz="2400" kern="100" dirty="0">
                <a:effectLst/>
                <a:ea typeface="Calibri"/>
              </a:rPr>
              <a:t>may have </a:t>
            </a:r>
            <a:r>
              <a:rPr lang="en-US" sz="2400" kern="100" dirty="0">
                <a:ea typeface="Calibri"/>
              </a:rPr>
              <a:t>contributed to</a:t>
            </a:r>
            <a:r>
              <a:rPr lang="en-US" sz="2400" kern="100" dirty="0">
                <a:effectLst/>
                <a:ea typeface="Calibri"/>
              </a:rPr>
              <a:t> not activating a “Code Stroke” at the second visit. </a:t>
            </a:r>
          </a:p>
          <a:p>
            <a:pPr lvl="1">
              <a:spcBef>
                <a:spcPts val="0"/>
              </a:spcBef>
              <a:spcAft>
                <a:spcPts val="400"/>
              </a:spcAft>
            </a:pPr>
            <a:r>
              <a:rPr lang="en-US" sz="2200" kern="100" dirty="0">
                <a:effectLst/>
                <a:ea typeface="Calibri"/>
              </a:rPr>
              <a:t>The patient is reported to have had “possible” seizures. </a:t>
            </a:r>
            <a:r>
              <a:rPr lang="en-US" sz="2200" kern="100" dirty="0">
                <a:ea typeface="Calibri"/>
              </a:rPr>
              <a:t>Seizure-like movements are sometimes </a:t>
            </a:r>
            <a:r>
              <a:rPr lang="en-US" sz="2200" kern="100" dirty="0">
                <a:effectLst/>
                <a:ea typeface="Calibri"/>
              </a:rPr>
              <a:t>seen in patients with basilar artery </a:t>
            </a:r>
            <a:r>
              <a:rPr lang="en-US" sz="2200" kern="100" dirty="0">
                <a:ea typeface="Calibri"/>
              </a:rPr>
              <a:t>stroke</a:t>
            </a:r>
            <a:r>
              <a:rPr lang="en-US" sz="2200" kern="100" dirty="0">
                <a:effectLst/>
                <a:ea typeface="Calibri"/>
              </a:rPr>
              <a:t>, often </a:t>
            </a:r>
            <a:r>
              <a:rPr lang="en-US" sz="2200" kern="100" dirty="0">
                <a:ea typeface="Calibri"/>
              </a:rPr>
              <a:t>involving </a:t>
            </a:r>
            <a:r>
              <a:rPr lang="en-US" sz="2200" kern="100" dirty="0">
                <a:effectLst/>
                <a:ea typeface="Calibri"/>
              </a:rPr>
              <a:t>both upper extremities</a:t>
            </a:r>
            <a:r>
              <a:rPr lang="en-US" sz="2200" kern="100" dirty="0">
                <a:ea typeface="Calibri"/>
              </a:rPr>
              <a:t>,</a:t>
            </a:r>
            <a:r>
              <a:rPr lang="en-US" sz="2200" kern="100" dirty="0">
                <a:effectLst/>
                <a:ea typeface="Calibri"/>
              </a:rPr>
              <a:t> associated with altered mentation and posturing.</a:t>
            </a:r>
            <a:r>
              <a:rPr lang="en-US" sz="2200" kern="100" baseline="30000" dirty="0">
                <a:effectLst/>
                <a:ea typeface="Calibri"/>
              </a:rPr>
              <a:t>33</a:t>
            </a:r>
            <a:r>
              <a:rPr lang="en-US" sz="2200" kern="100" dirty="0">
                <a:effectLst/>
                <a:ea typeface="Calibri"/>
              </a:rPr>
              <a:t> </a:t>
            </a:r>
          </a:p>
          <a:p>
            <a:pPr lvl="1">
              <a:spcBef>
                <a:spcPts val="0"/>
              </a:spcBef>
              <a:spcAft>
                <a:spcPts val="400"/>
              </a:spcAft>
            </a:pPr>
            <a:r>
              <a:rPr lang="en-US" sz="2200" kern="100" dirty="0">
                <a:effectLst/>
                <a:ea typeface="Calibri"/>
              </a:rPr>
              <a:t>This phenomenon is not well-known, </a:t>
            </a:r>
            <a:r>
              <a:rPr lang="en-US" sz="2200" kern="100" dirty="0">
                <a:ea typeface="Calibri"/>
              </a:rPr>
              <a:t>perhaps </a:t>
            </a:r>
            <a:r>
              <a:rPr lang="en-US" sz="2200" kern="100" dirty="0">
                <a:effectLst/>
                <a:ea typeface="Calibri"/>
              </a:rPr>
              <a:t>because basilar stroke is relatively uncommon and the finding does not occur in all patients. </a:t>
            </a:r>
            <a:r>
              <a:rPr lang="en-US" sz="2200" b="1" kern="100" dirty="0">
                <a:effectLst/>
                <a:ea typeface="Calibri"/>
              </a:rPr>
              <a:t> </a:t>
            </a:r>
            <a:endParaRPr lang="en-US" sz="2200" kern="100" dirty="0">
              <a:effectLst/>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898096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IMAGING AND LABORATORY TESTS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33</a:t>
            </a:fld>
            <a:endParaRPr lang="en-US"/>
          </a:p>
        </p:txBody>
      </p:sp>
    </p:spTree>
    <p:custDataLst>
      <p:tags r:id="rId1"/>
    </p:custDataLst>
    <p:extLst>
      <p:ext uri="{BB962C8B-B14F-4D97-AF65-F5344CB8AC3E}">
        <p14:creationId xmlns:p14="http://schemas.microsoft.com/office/powerpoint/2010/main" val="42525368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Imaging and Laboratory Tests (1)</a:t>
            </a:r>
            <a:endParaRPr lang="en-US" dirty="0">
              <a:solidFill>
                <a:schemeClr val="bg1"/>
              </a:solidFill>
            </a:endParaRPr>
          </a:p>
        </p:txBody>
      </p:sp>
      <p:sp>
        <p:nvSpPr>
          <p:cNvPr id="3" name="Content Placeholder 2"/>
          <p:cNvSpPr>
            <a:spLocks noGrp="1"/>
          </p:cNvSpPr>
          <p:nvPr>
            <p:ph idx="1"/>
          </p:nvPr>
        </p:nvSpPr>
        <p:spPr>
          <a:xfrm>
            <a:off x="259264" y="1055270"/>
            <a:ext cx="11513325" cy="5371066"/>
          </a:xfrm>
        </p:spPr>
        <p:txBody>
          <a:bodyPr vert="horz" lIns="91440" tIns="45720" rIns="91440" bIns="45720" rtlCol="0" anchor="t">
            <a:noAutofit/>
          </a:bodyPr>
          <a:lstStyle/>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In patients with isolated dizziness who have nystagmus, laboratory testing is rarely helpful. </a:t>
            </a:r>
            <a:endParaRPr lang="en-US"/>
          </a:p>
          <a:p>
            <a:pPr>
              <a:spcBef>
                <a:spcPts val="0"/>
              </a:spcBef>
              <a:spcAft>
                <a:spcPts val="400"/>
              </a:spcAft>
            </a:pPr>
            <a:r>
              <a:rPr lang="en-US" sz="2400" kern="100" dirty="0">
                <a:effectLst/>
                <a:ea typeface="Calibri"/>
              </a:rPr>
              <a:t>However, there are many situations in which the history or physical examination </a:t>
            </a:r>
            <a:r>
              <a:rPr lang="en-US" sz="2400" kern="100" dirty="0">
                <a:ea typeface="Calibri"/>
              </a:rPr>
              <a:t>suggest </a:t>
            </a:r>
            <a:r>
              <a:rPr lang="en-US" sz="2400" kern="100" dirty="0">
                <a:effectLst/>
                <a:ea typeface="Calibri"/>
              </a:rPr>
              <a:t>a general medical cause of dizziness. </a:t>
            </a:r>
          </a:p>
          <a:p>
            <a:pPr lvl="1">
              <a:spcBef>
                <a:spcPts val="0"/>
              </a:spcBef>
              <a:spcAft>
                <a:spcPts val="40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One common example is a patient with dizziness, fever, hypoxia and green sputum production. </a:t>
            </a:r>
          </a:p>
          <a:p>
            <a:pPr lvl="1">
              <a:spcBef>
                <a:spcPts val="0"/>
              </a:spcBef>
              <a:spcAft>
                <a:spcPts val="400"/>
              </a:spcAft>
            </a:pPr>
            <a:r>
              <a:rPr lang="en-US" sz="2000" kern="100" dirty="0">
                <a:effectLst/>
                <a:ea typeface="Calibri"/>
              </a:rPr>
              <a:t>Another is a patient with dizziness after starting a new antihypertensive medication and low systolic blood pressure. </a:t>
            </a:r>
          </a:p>
          <a:p>
            <a:pPr lvl="1">
              <a:spcBef>
                <a:spcPts val="0"/>
              </a:spcBef>
              <a:spcAft>
                <a:spcPts val="400"/>
              </a:spcAft>
            </a:pPr>
            <a:r>
              <a:rPr lang="en-US" sz="2000" kern="100" dirty="0">
                <a:effectLst/>
                <a:latin typeface="Arial" panose="020B0604020202020204" pitchFamily="34" charset="0"/>
                <a:ea typeface="Calibri" panose="020F0502020204030204" pitchFamily="34" charset="0"/>
                <a:cs typeface="Arial" panose="020B0604020202020204" pitchFamily="34" charset="0"/>
              </a:rPr>
              <a:t>Yet another would be dizziness in the context of tachycardia, melena, and heavy ibuprofen use after an orthopedic injury. </a:t>
            </a:r>
          </a:p>
          <a:p>
            <a:pPr>
              <a:spcBef>
                <a:spcPts val="0"/>
              </a:spcBef>
              <a:spcAft>
                <a:spcPts val="400"/>
              </a:spcAft>
            </a:pPr>
            <a:r>
              <a:rPr lang="en-US" sz="2400" kern="100" dirty="0">
                <a:effectLst/>
                <a:ea typeface="Calibri"/>
              </a:rPr>
              <a:t>There are numerous other scenarios and in fact, in </a:t>
            </a:r>
            <a:r>
              <a:rPr lang="en-US" sz="2400" kern="100" dirty="0">
                <a:ea typeface="Calibri"/>
              </a:rPr>
              <a:t>ED settings</a:t>
            </a:r>
            <a:r>
              <a:rPr lang="en-US" sz="2400" kern="100" dirty="0">
                <a:effectLst/>
                <a:ea typeface="Calibri"/>
              </a:rPr>
              <a:t>, approximately half of patients with a chief complaint of dizziness have one of these other general medical causes of their dizziness.</a:t>
            </a:r>
            <a:r>
              <a:rPr lang="en-US" sz="2400" kern="100" baseline="30000" dirty="0">
                <a:effectLst/>
                <a:ea typeface="Calibri"/>
              </a:rPr>
              <a:t>34</a:t>
            </a:r>
            <a:r>
              <a:rPr lang="en-US" sz="2400" kern="100" dirty="0">
                <a:effectLst/>
                <a:ea typeface="Calibri"/>
              </a:rPr>
              <a:t> For each of these scenarios, different tests </a:t>
            </a:r>
            <a:r>
              <a:rPr lang="en-US" sz="2400" kern="100" dirty="0">
                <a:ea typeface="Calibri"/>
              </a:rPr>
              <a:t>are </a:t>
            </a:r>
            <a:r>
              <a:rPr lang="en-US" sz="2400" kern="100" dirty="0">
                <a:effectLst/>
                <a:ea typeface="Calibri"/>
              </a:rPr>
              <a:t>indicated. </a:t>
            </a:r>
            <a:endParaRPr lang="en-US" sz="2000" dirty="0">
              <a:effectLst/>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263915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Imaging and Laboratory Tests (2)</a:t>
            </a:r>
            <a:endParaRPr lang="en-US" dirty="0">
              <a:solidFill>
                <a:schemeClr val="bg1"/>
              </a:solidFill>
            </a:endParaRPr>
          </a:p>
        </p:txBody>
      </p:sp>
      <p:sp>
        <p:nvSpPr>
          <p:cNvPr id="3" name="Content Placeholder 2"/>
          <p:cNvSpPr>
            <a:spLocks noGrp="1"/>
          </p:cNvSpPr>
          <p:nvPr>
            <p:ph idx="1"/>
          </p:nvPr>
        </p:nvSpPr>
        <p:spPr>
          <a:xfrm>
            <a:off x="259264" y="1055270"/>
            <a:ext cx="11482845" cy="5371066"/>
          </a:xfrm>
        </p:spPr>
        <p:txBody>
          <a:bodyPr vert="horz" lIns="91440" tIns="45720" rIns="91440" bIns="45720" rtlCol="0" anchor="t">
            <a:noAutofit/>
          </a:bodyPr>
          <a:lstStyle/>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Regarding imaging, non-contrast CT has a sensitivity of approximately 25% for ischemic stroke in patients presenting with dizziness.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35 </a:t>
            </a:r>
            <a:endParaRPr lang="en-US"/>
          </a:p>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Reliance on a normal CT in this setting is dangerous by providing false reassurance,</a:t>
            </a:r>
            <a:r>
              <a:rPr lang="en-US" sz="2400" kern="100" baseline="30000" dirty="0">
                <a:latin typeface="Arial" panose="020B0604020202020204" pitchFamily="34" charset="0"/>
                <a:cs typeface="Arial" panose="020B0604020202020204" pitchFamily="34" charset="0"/>
              </a:rPr>
              <a:t>36</a:t>
            </a:r>
            <a:r>
              <a:rPr lang="en-US" sz="2400" kern="100" dirty="0">
                <a:effectLst/>
                <a:latin typeface="Arial" panose="020B0604020202020204" pitchFamily="34" charset="0"/>
                <a:ea typeface="Calibri" panose="020F0502020204030204" pitchFamily="34" charset="0"/>
                <a:cs typeface="Arial" panose="020B0604020202020204" pitchFamily="34" charset="0"/>
              </a:rPr>
              <a:t> and is not recommended by clinical guidelines.</a:t>
            </a:r>
            <a:r>
              <a:rPr lang="en-US" sz="2400" kern="100" baseline="30000" dirty="0">
                <a:latin typeface="Arial" panose="020B0604020202020204" pitchFamily="34" charset="0"/>
                <a:cs typeface="Arial" panose="020B0604020202020204" pitchFamily="34" charset="0"/>
              </a:rPr>
              <a:t>37</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a:spcBef>
                <a:spcPts val="0"/>
              </a:spcBef>
              <a:spcAft>
                <a:spcPts val="400"/>
              </a:spcAft>
            </a:pPr>
            <a:r>
              <a:rPr lang="en-US" sz="2400" kern="100" dirty="0">
                <a:effectLst/>
                <a:ea typeface="Calibri"/>
              </a:rPr>
              <a:t>If a TIA or stroke is the suspected diagnosis, urgent </a:t>
            </a:r>
            <a:r>
              <a:rPr lang="en-US" sz="2400" kern="100" dirty="0">
                <a:ea typeface="Calibri"/>
              </a:rPr>
              <a:t>CT angiography (CTA)</a:t>
            </a:r>
            <a:r>
              <a:rPr lang="en-US" sz="2400" kern="100" dirty="0">
                <a:effectLst/>
                <a:ea typeface="Calibri"/>
              </a:rPr>
              <a:t> is recommended to define the underlying vascular lesion, according to clinical guidelines from both the Society for Academic Emergency Medicine (SAEM)</a:t>
            </a:r>
            <a:r>
              <a:rPr lang="en-US" sz="2400" kern="100" baseline="30000" dirty="0"/>
              <a:t>37</a:t>
            </a:r>
            <a:r>
              <a:rPr lang="en-US" sz="2400" kern="100" dirty="0">
                <a:effectLst/>
                <a:ea typeface="Calibri"/>
              </a:rPr>
              <a:t> and the American College of Radiology.</a:t>
            </a:r>
            <a:r>
              <a:rPr lang="en-US" sz="2400" kern="100" baseline="30000" dirty="0"/>
              <a:t>38</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118969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APPROACHES TO IMPROVING PATIENT SAFETY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36</a:t>
            </a:fld>
            <a:endParaRPr lang="en-US"/>
          </a:p>
        </p:txBody>
      </p:sp>
    </p:spTree>
    <p:custDataLst>
      <p:tags r:id="rId1"/>
    </p:custDataLst>
    <p:extLst>
      <p:ext uri="{BB962C8B-B14F-4D97-AF65-F5344CB8AC3E}">
        <p14:creationId xmlns:p14="http://schemas.microsoft.com/office/powerpoint/2010/main" val="580635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(1)</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spcAft>
                <a:spcPts val="300"/>
              </a:spcAft>
            </a:pPr>
            <a:r>
              <a:rPr lang="en-US" sz="2400" dirty="0">
                <a:effectLst/>
                <a:latin typeface="Arial" panose="020B0604020202020204" pitchFamily="34" charset="0"/>
                <a:ea typeface="Calibri" panose="020F0502020204030204" pitchFamily="34" charset="0"/>
              </a:rPr>
              <a:t>Misdiagnosis of patients with acute dizziness is all too common</a:t>
            </a:r>
            <a:r>
              <a:rPr lang="en-US" sz="2400" baseline="30000" dirty="0">
                <a:effectLst/>
                <a:latin typeface="Arial" panose="020B0604020202020204" pitchFamily="34" charset="0"/>
                <a:ea typeface="Calibri" panose="020F0502020204030204" pitchFamily="34" charset="0"/>
              </a:rPr>
              <a:t>6,21,39</a:t>
            </a:r>
            <a:r>
              <a:rPr lang="en-US" sz="2400" dirty="0">
                <a:effectLst/>
                <a:latin typeface="Arial" panose="020B0604020202020204" pitchFamily="34" charset="0"/>
                <a:ea typeface="Calibri" panose="020F0502020204030204" pitchFamily="34" charset="0"/>
              </a:rPr>
              <a:t> and can result in poor patient outcomes due to worsening symptoms from progression of the underlying vascular lesion or edema from an initial infarct in the tight confines of the posterior fossa.</a:t>
            </a:r>
            <a:r>
              <a:rPr lang="en-US" sz="2400" baseline="30000" dirty="0">
                <a:latin typeface="Arial" panose="020B0604020202020204" pitchFamily="34" charset="0"/>
              </a:rPr>
              <a:t>40,41 </a:t>
            </a:r>
            <a:endParaRPr lang="en-US"/>
          </a:p>
          <a:p>
            <a:pPr>
              <a:spcBef>
                <a:spcPts val="0"/>
              </a:spcBef>
              <a:spcAft>
                <a:spcPts val="300"/>
              </a:spcAft>
            </a:pPr>
            <a:r>
              <a:rPr lang="en-US" sz="2400" dirty="0">
                <a:effectLst/>
                <a:latin typeface="Arial" panose="020B0604020202020204" pitchFamily="34" charset="0"/>
                <a:ea typeface="Calibri" panose="020F0502020204030204" pitchFamily="34" charset="0"/>
              </a:rPr>
              <a:t>Misdiagnosis of posterior circulation strokes in the ED is also common, even when patients are evaluated by neurologists.</a:t>
            </a:r>
            <a:r>
              <a:rPr lang="en-US" sz="2400" baseline="30000" dirty="0">
                <a:latin typeface="Arial" panose="020B0604020202020204" pitchFamily="34" charset="0"/>
              </a:rPr>
              <a:t>42,43</a:t>
            </a:r>
            <a:r>
              <a:rPr lang="en-US" sz="2400" dirty="0">
                <a:effectLst/>
                <a:latin typeface="Arial" panose="020B0604020202020204" pitchFamily="34" charset="0"/>
                <a:ea typeface="Calibri" panose="020F0502020204030204" pitchFamily="34" charset="0"/>
              </a:rPr>
              <a:t> </a:t>
            </a:r>
          </a:p>
          <a:p>
            <a:pPr lvl="1">
              <a:spcBef>
                <a:spcPts val="0"/>
              </a:spcBef>
              <a:spcAft>
                <a:spcPts val="300"/>
              </a:spcAft>
            </a:pPr>
            <a:r>
              <a:rPr lang="en-US" sz="2000" dirty="0">
                <a:effectLst/>
                <a:latin typeface="Arial" panose="020B0604020202020204" pitchFamily="34" charset="0"/>
                <a:ea typeface="Calibri" panose="020F0502020204030204" pitchFamily="34" charset="0"/>
              </a:rPr>
              <a:t>Compared to anterior circulation strokes, posterior circulation strokes are missed twice as often, partly due to their non-specific symptoms such as nausea, vomiting and dizziness.</a:t>
            </a:r>
            <a:r>
              <a:rPr lang="en-US" sz="2000" baseline="30000" dirty="0">
                <a:latin typeface="Arial" panose="020B0604020202020204" pitchFamily="34" charset="0"/>
              </a:rPr>
              <a:t>42</a:t>
            </a:r>
            <a:r>
              <a:rPr lang="en-US" sz="2000" dirty="0">
                <a:effectLst/>
                <a:latin typeface="Arial" panose="020B0604020202020204" pitchFamily="34" charset="0"/>
                <a:ea typeface="Calibri" panose="020F0502020204030204" pitchFamily="34" charset="0"/>
              </a:rPr>
              <a:t> </a:t>
            </a:r>
          </a:p>
          <a:p>
            <a:pPr>
              <a:spcBef>
                <a:spcPts val="0"/>
              </a:spcBef>
              <a:spcAft>
                <a:spcPts val="300"/>
              </a:spcAft>
            </a:pPr>
            <a:r>
              <a:rPr lang="en-US" sz="2400" dirty="0">
                <a:effectLst/>
                <a:ea typeface="Calibri" panose="020F0502020204030204" pitchFamily="34" charset="0"/>
              </a:rPr>
              <a:t>At the same time, concern about missing a stroke in patients with dizziness can lead to </a:t>
            </a:r>
            <a:r>
              <a:rPr lang="en-US" sz="2400" dirty="0" err="1">
                <a:ea typeface="Calibri" panose="020F0502020204030204" pitchFamily="34" charset="0"/>
              </a:rPr>
              <a:t>overtesting</a:t>
            </a:r>
            <a:r>
              <a:rPr lang="en-US" sz="2400" dirty="0">
                <a:effectLst/>
                <a:ea typeface="Calibri" panose="020F0502020204030204" pitchFamily="34" charset="0"/>
              </a:rPr>
              <a:t>, which almost always includes a non-contrast head CT. </a:t>
            </a:r>
          </a:p>
          <a:p>
            <a:pPr lvl="1">
              <a:spcBef>
                <a:spcPts val="0"/>
              </a:spcBef>
              <a:spcAft>
                <a:spcPts val="300"/>
              </a:spcAft>
            </a:pPr>
            <a:r>
              <a:rPr lang="en-US" sz="2000" dirty="0">
                <a:effectLst/>
                <a:ea typeface="Calibri" panose="020F0502020204030204" pitchFamily="34" charset="0"/>
              </a:rPr>
              <a:t>In one study of ED patients who were discharged with a </a:t>
            </a:r>
            <a:r>
              <a:rPr lang="en-US" sz="2000" dirty="0">
                <a:ea typeface="Calibri" panose="020F0502020204030204" pitchFamily="34" charset="0"/>
              </a:rPr>
              <a:t>diagnosis of benign</a:t>
            </a:r>
            <a:r>
              <a:rPr lang="en-US" sz="2000" dirty="0">
                <a:effectLst/>
                <a:ea typeface="Calibri" panose="020F0502020204030204" pitchFamily="34" charset="0"/>
              </a:rPr>
              <a:t> dizziness, </a:t>
            </a:r>
            <a:r>
              <a:rPr lang="en-US" sz="2000" dirty="0">
                <a:ea typeface="Calibri" panose="020F0502020204030204" pitchFamily="34" charset="0"/>
              </a:rPr>
              <a:t>those </a:t>
            </a:r>
            <a:r>
              <a:rPr lang="en-US" sz="2000" dirty="0">
                <a:effectLst/>
                <a:ea typeface="Calibri" panose="020F0502020204030204" pitchFamily="34" charset="0"/>
              </a:rPr>
              <a:t>who had CT scans at the initial visit were over twice as likely to return within one month with a stroke </a:t>
            </a:r>
            <a:r>
              <a:rPr lang="en-US" sz="2000" dirty="0">
                <a:ea typeface="Calibri" panose="020F0502020204030204" pitchFamily="34" charset="0"/>
              </a:rPr>
              <a:t>as </a:t>
            </a:r>
            <a:r>
              <a:rPr lang="en-US" sz="2000" dirty="0">
                <a:effectLst/>
                <a:ea typeface="Calibri" panose="020F0502020204030204" pitchFamily="34" charset="0"/>
              </a:rPr>
              <a:t>those who had not been scanned.</a:t>
            </a:r>
            <a:r>
              <a:rPr lang="en-US" sz="2400" baseline="30000" dirty="0"/>
              <a:t>36</a:t>
            </a:r>
            <a:r>
              <a:rPr lang="en-US" sz="2000" dirty="0">
                <a:effectLst/>
                <a:ea typeface="Calibri" panose="020F0502020204030204" pitchFamily="34" charset="0"/>
              </a:rPr>
              <a:t> This </a:t>
            </a:r>
            <a:r>
              <a:rPr lang="en-US" sz="2000" dirty="0">
                <a:ea typeface="Calibri" panose="020F0502020204030204" pitchFamily="34" charset="0"/>
              </a:rPr>
              <a:t>finding suggests</a:t>
            </a:r>
            <a:r>
              <a:rPr lang="en-US" sz="2000" dirty="0">
                <a:effectLst/>
                <a:ea typeface="Calibri" panose="020F0502020204030204" pitchFamily="34" charset="0"/>
              </a:rPr>
              <a:t> that clinicians were correctly </a:t>
            </a:r>
            <a:r>
              <a:rPr lang="en-US" sz="2000" dirty="0">
                <a:ea typeface="Calibri" panose="020F0502020204030204" pitchFamily="34" charset="0"/>
              </a:rPr>
              <a:t>identifying patients at higher risk of a vascular event</a:t>
            </a:r>
            <a:r>
              <a:rPr lang="en-US" sz="2000" dirty="0">
                <a:effectLst/>
                <a:ea typeface="Calibri" panose="020F0502020204030204" pitchFamily="34" charset="0"/>
              </a:rPr>
              <a:t>, but then using the wrong test to reassure themselves.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853568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spcAft>
                <a:spcPts val="400"/>
              </a:spcAft>
            </a:pPr>
            <a:r>
              <a:rPr lang="en-US" sz="2400" dirty="0">
                <a:effectLst/>
                <a:ea typeface="Calibri" panose="020F0502020204030204" pitchFamily="34" charset="0"/>
              </a:rPr>
              <a:t>It is not uncommon for emergency clinicians to use</a:t>
            </a:r>
            <a:r>
              <a:rPr lang="en-US" sz="2400" dirty="0">
                <a:ea typeface="Calibri" panose="020F0502020204030204" pitchFamily="34" charset="0"/>
              </a:rPr>
              <a:t> </a:t>
            </a:r>
            <a:r>
              <a:rPr lang="en-US" sz="2400" dirty="0">
                <a:effectLst/>
                <a:ea typeface="Calibri" panose="020F0502020204030204" pitchFamily="34" charset="0"/>
              </a:rPr>
              <a:t>symptom-only </a:t>
            </a:r>
            <a:r>
              <a:rPr lang="en-US" sz="2400" dirty="0">
                <a:ea typeface="Calibri" panose="020F0502020204030204" pitchFamily="34" charset="0"/>
              </a:rPr>
              <a:t>diagnoses</a:t>
            </a:r>
            <a:r>
              <a:rPr lang="en-US" sz="2400" dirty="0">
                <a:effectLst/>
                <a:ea typeface="Calibri" panose="020F0502020204030204" pitchFamily="34" charset="0"/>
              </a:rPr>
              <a:t>.</a:t>
            </a:r>
            <a:endParaRPr lang="en-US" dirty="0"/>
          </a:p>
          <a:p>
            <a:pPr>
              <a:spcBef>
                <a:spcPts val="0"/>
              </a:spcBef>
              <a:spcAft>
                <a:spcPts val="400"/>
              </a:spcAft>
            </a:pPr>
            <a:r>
              <a:rPr lang="en-US" sz="2400" dirty="0">
                <a:effectLst/>
                <a:ea typeface="Calibri" panose="020F0502020204030204" pitchFamily="34" charset="0"/>
              </a:rPr>
              <a:t>After an evaluation for headache, for example, a specific diagnosis often cannot be established, and “headache of unknown etiology” is documented. </a:t>
            </a:r>
            <a:endParaRPr lang="en-US" sz="2400" dirty="0">
              <a:ea typeface="Calibri" panose="020F0502020204030204" pitchFamily="34" charset="0"/>
            </a:endParaRPr>
          </a:p>
          <a:p>
            <a:pPr>
              <a:spcBef>
                <a:spcPts val="0"/>
              </a:spcBef>
              <a:spcAft>
                <a:spcPts val="400"/>
              </a:spcAft>
            </a:pPr>
            <a:r>
              <a:rPr lang="en-US" sz="2400" b="1" dirty="0">
                <a:effectLst/>
                <a:ea typeface="Calibri" panose="020F0502020204030204" pitchFamily="34" charset="0"/>
              </a:rPr>
              <a:t>However, a non-specific diagnosis </a:t>
            </a:r>
            <a:r>
              <a:rPr lang="en-US" sz="2400" b="1" dirty="0">
                <a:ea typeface="Calibri" panose="020F0502020204030204" pitchFamily="34" charset="0"/>
              </a:rPr>
              <a:t>of "dizziness" should</a:t>
            </a:r>
            <a:r>
              <a:rPr lang="en-US" sz="2400" b="1" dirty="0">
                <a:effectLst/>
                <a:ea typeface="Calibri" panose="020F0502020204030204" pitchFamily="34" charset="0"/>
              </a:rPr>
              <a:t> only be made after potential serious causes have been excluded. </a:t>
            </a:r>
            <a:endParaRPr lang="en-US"/>
          </a:p>
          <a:p>
            <a:pPr>
              <a:spcBef>
                <a:spcPts val="0"/>
              </a:spcBef>
              <a:spcAft>
                <a:spcPts val="400"/>
              </a:spcAft>
            </a:pPr>
            <a:r>
              <a:rPr lang="en-US" sz="2400" dirty="0">
                <a:effectLst/>
                <a:ea typeface="Calibri" panose="020F0502020204030204" pitchFamily="34" charset="0"/>
              </a:rPr>
              <a:t>In this case, posterior circulation TIA was still a possible—indeed, the most likely—diagnosis. </a:t>
            </a:r>
          </a:p>
          <a:p>
            <a:pPr>
              <a:spcBef>
                <a:spcPts val="0"/>
              </a:spcBef>
              <a:spcAft>
                <a:spcPts val="400"/>
              </a:spcAft>
            </a:pPr>
            <a:r>
              <a:rPr lang="en-US" sz="2400" dirty="0">
                <a:effectLst/>
                <a:ea typeface="Calibri" panose="020F0502020204030204" pitchFamily="34" charset="0"/>
              </a:rPr>
              <a:t>Similarly, more detailed information from the history would be needed to diagnose “sleep paralysis” (e.g., did all the episodes occur upon awakening?). </a:t>
            </a:r>
          </a:p>
          <a:p>
            <a:pPr lvl="1">
              <a:spcBef>
                <a:spcPts val="0"/>
              </a:spcBef>
              <a:spcAft>
                <a:spcPts val="400"/>
              </a:spcAft>
            </a:pPr>
            <a:r>
              <a:rPr lang="en-US" sz="2200" dirty="0">
                <a:ea typeface="Calibri" panose="020F0502020204030204" pitchFamily="34" charset="0"/>
              </a:rPr>
              <a:t>The </a:t>
            </a:r>
            <a:r>
              <a:rPr lang="en-US" sz="2200" dirty="0">
                <a:effectLst/>
                <a:ea typeface="Calibri" panose="020F0502020204030204" pitchFamily="34" charset="0"/>
              </a:rPr>
              <a:t>headache, lateralizing weakness, and absence of </a:t>
            </a:r>
            <a:r>
              <a:rPr lang="en-US" sz="2200" dirty="0">
                <a:ea typeface="Calibri" panose="020F0502020204030204" pitchFamily="34" charset="0"/>
              </a:rPr>
              <a:t>associated </a:t>
            </a:r>
            <a:r>
              <a:rPr lang="en-US" sz="2200" dirty="0">
                <a:effectLst/>
                <a:ea typeface="Calibri" panose="020F0502020204030204" pitchFamily="34" charset="0"/>
              </a:rPr>
              <a:t>fear or anxiety </a:t>
            </a:r>
            <a:r>
              <a:rPr lang="en-US" sz="2200" dirty="0">
                <a:ea typeface="Calibri" panose="020F0502020204030204" pitchFamily="34" charset="0"/>
              </a:rPr>
              <a:t>make sleep paralysis very unlikely</a:t>
            </a:r>
            <a:r>
              <a:rPr lang="en-US" sz="2200" dirty="0">
                <a:effectLst/>
                <a:ea typeface="Calibri" panose="020F0502020204030204" pitchFamily="34" charset="0"/>
              </a:rPr>
              <a:t>. </a:t>
            </a:r>
          </a:p>
          <a:p>
            <a:pPr lvl="1">
              <a:spcBef>
                <a:spcPts val="0"/>
              </a:spcBef>
              <a:spcAft>
                <a:spcPts val="400"/>
              </a:spcAft>
            </a:pPr>
            <a:r>
              <a:rPr lang="en-US" sz="2200" dirty="0">
                <a:effectLst/>
                <a:ea typeface="Calibri" panose="020F0502020204030204" pitchFamily="34" charset="0"/>
              </a:rPr>
              <a:t>This is an example of both diagnostic anchoring and making a benign diagnosis when more dangerous diagnoses had not been ruled out.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1451764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(3)</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spcAft>
                <a:spcPts val="400"/>
              </a:spcAft>
            </a:pPr>
            <a:r>
              <a:rPr lang="en-US" sz="2400" dirty="0">
                <a:effectLst/>
                <a:latin typeface="Arial" panose="020B0604020202020204" pitchFamily="34" charset="0"/>
                <a:ea typeface="Calibri" panose="020F0502020204030204" pitchFamily="34" charset="0"/>
              </a:rPr>
              <a:t>Implicit in diagnostic anchoring or premature closure is trying to “shoehorn” a square peg (clinical findings that do not fit) into a round hole (an incorrect diagnosis). </a:t>
            </a:r>
            <a:endParaRPr lang="en-US"/>
          </a:p>
          <a:p>
            <a:pPr lvl="1">
              <a:spcBef>
                <a:spcPts val="0"/>
              </a:spcBef>
              <a:spcAft>
                <a:spcPts val="400"/>
              </a:spcAft>
            </a:pPr>
            <a:r>
              <a:rPr lang="en-US" sz="2000" dirty="0">
                <a:effectLst/>
                <a:latin typeface="Arial" panose="020B0604020202020204" pitchFamily="34" charset="0"/>
                <a:ea typeface="Calibri" panose="020F0502020204030204" pitchFamily="34" charset="0"/>
              </a:rPr>
              <a:t>The clinician in this case may have recognized that dizziness and headache did not fit with sleep paralysis and so added those symptom-only diagnoses. </a:t>
            </a:r>
          </a:p>
          <a:p>
            <a:pPr lvl="1">
              <a:spcBef>
                <a:spcPts val="0"/>
              </a:spcBef>
              <a:spcAft>
                <a:spcPts val="400"/>
              </a:spcAft>
            </a:pPr>
            <a:r>
              <a:rPr lang="en-US" sz="2000" dirty="0">
                <a:effectLst/>
                <a:latin typeface="Arial" panose="020B0604020202020204" pitchFamily="34" charset="0"/>
                <a:ea typeface="Calibri" panose="020F0502020204030204" pitchFamily="34" charset="0"/>
              </a:rPr>
              <a:t>Symptom-only diagnoses should be made cautiously and only after dangerous diagnoses have been reasonably excluded (e.g., diagnosing “abdominal pain of unknown etiology” after normal blood and urine testing and abdominal CT imaging). </a:t>
            </a:r>
          </a:p>
          <a:p>
            <a:pPr>
              <a:spcBef>
                <a:spcPts val="0"/>
              </a:spcBef>
              <a:spcAft>
                <a:spcPts val="400"/>
              </a:spcAft>
            </a:pPr>
            <a:r>
              <a:rPr lang="en-US" sz="2200" kern="100" dirty="0">
                <a:effectLst/>
                <a:ea typeface="Calibri" panose="020F0502020204030204" pitchFamily="34" charset="0"/>
              </a:rPr>
              <a:t>Using a more systematic approach to diagnosing patients with acute dizziness </a:t>
            </a:r>
            <a:r>
              <a:rPr lang="en-US" sz="2200" kern="100" dirty="0">
                <a:ea typeface="Calibri" panose="020F0502020204030204" pitchFamily="34" charset="0"/>
              </a:rPr>
              <a:t>should</a:t>
            </a:r>
            <a:r>
              <a:rPr lang="en-US" sz="2200" kern="100" dirty="0">
                <a:effectLst/>
                <a:ea typeface="Calibri" panose="020F0502020204030204" pitchFamily="34" charset="0"/>
              </a:rPr>
              <a:t> decrease diagnostic error. </a:t>
            </a:r>
          </a:p>
          <a:p>
            <a:pPr lvl="1">
              <a:spcBef>
                <a:spcPts val="0"/>
              </a:spcBef>
              <a:spcAft>
                <a:spcPts val="400"/>
              </a:spcAft>
            </a:pPr>
            <a:r>
              <a:rPr lang="en-US" sz="2000" kern="100" dirty="0">
                <a:ea typeface="Calibri" panose="020F0502020204030204" pitchFamily="34" charset="0"/>
              </a:rPr>
              <a:t>Although not diagnosed in this case, vestibular migraine is the most common cause of </a:t>
            </a:r>
            <a:r>
              <a:rPr lang="en-US" sz="2000" kern="100" dirty="0">
                <a:effectLst/>
                <a:ea typeface="Calibri" panose="020F0502020204030204" pitchFamily="34" charset="0"/>
              </a:rPr>
              <a:t>episodic </a:t>
            </a:r>
            <a:r>
              <a:rPr lang="en-US" sz="2000" kern="100" dirty="0">
                <a:ea typeface="Calibri" panose="020F0502020204030204" pitchFamily="34" charset="0"/>
              </a:rPr>
              <a:t>dizziness</a:t>
            </a:r>
            <a:r>
              <a:rPr lang="en-US" sz="2000" kern="100" dirty="0">
                <a:effectLst/>
                <a:ea typeface="Calibri" panose="020F0502020204030204" pitchFamily="34" charset="0"/>
              </a:rPr>
              <a:t>.</a:t>
            </a:r>
            <a:r>
              <a:rPr lang="en-US" sz="2000" kern="100" baseline="30000" dirty="0">
                <a:effectLst/>
                <a:ea typeface="Calibri" panose="020F0502020204030204" pitchFamily="34" charset="0"/>
              </a:rPr>
              <a:t>44</a:t>
            </a:r>
            <a:r>
              <a:rPr lang="en-US" sz="2000" kern="100" dirty="0">
                <a:effectLst/>
                <a:ea typeface="Calibri" panose="020F0502020204030204" pitchFamily="34" charset="0"/>
              </a:rPr>
              <a:t> </a:t>
            </a:r>
          </a:p>
          <a:p>
            <a:pPr lvl="1">
              <a:spcBef>
                <a:spcPts val="0"/>
              </a:spcBef>
              <a:spcAft>
                <a:spcPts val="400"/>
              </a:spcAft>
            </a:pPr>
            <a:r>
              <a:rPr lang="en-US" sz="2000" kern="100" dirty="0">
                <a:ea typeface="Calibri" panose="020F0502020204030204" pitchFamily="34" charset="0"/>
              </a:rPr>
              <a:t>There</a:t>
            </a:r>
            <a:r>
              <a:rPr lang="en-US" sz="2000" kern="100" dirty="0">
                <a:effectLst/>
                <a:ea typeface="Calibri" panose="020F0502020204030204" pitchFamily="34" charset="0"/>
              </a:rPr>
              <a:t> are important differences between </a:t>
            </a:r>
            <a:r>
              <a:rPr lang="en-US" sz="2000" kern="100" dirty="0">
                <a:ea typeface="Calibri" panose="020F0502020204030204" pitchFamily="34" charset="0"/>
              </a:rPr>
              <a:t>the presentations of vestibular</a:t>
            </a:r>
            <a:r>
              <a:rPr lang="en-US" sz="2000" kern="100" dirty="0">
                <a:effectLst/>
                <a:ea typeface="Calibri" panose="020F0502020204030204" pitchFamily="34" charset="0"/>
              </a:rPr>
              <a:t> migraine and posterior circulation TIA</a:t>
            </a:r>
            <a:r>
              <a:rPr lang="en-US" sz="2000" kern="100" dirty="0">
                <a:ea typeface="Calibri" panose="020F0502020204030204" pitchFamily="34" charset="0"/>
              </a:rPr>
              <a:t>;</a:t>
            </a:r>
            <a:r>
              <a:rPr lang="en-US" sz="2000" kern="100" dirty="0">
                <a:effectLst/>
                <a:ea typeface="Calibri" panose="020F0502020204030204" pitchFamily="34" charset="0"/>
              </a:rPr>
              <a:t> a diagnostic algorithm for patients with episodic dizziness has been proposed.</a:t>
            </a:r>
            <a:r>
              <a:rPr lang="en-US" sz="2000" kern="100" baseline="30000" dirty="0">
                <a:effectLst/>
                <a:ea typeface="Calibri" panose="020F0502020204030204" pitchFamily="34" charset="0"/>
              </a:rPr>
              <a:t>45</a:t>
            </a:r>
            <a:r>
              <a:rPr lang="en-US" sz="2000" kern="100" dirty="0">
                <a:effectLst/>
                <a:ea typeface="Calibri" panose="020F0502020204030204" pitchFamily="34" charset="0"/>
              </a:rPr>
              <a:t>  </a:t>
            </a:r>
          </a:p>
          <a:p>
            <a:pPr lvl="1">
              <a:spcBef>
                <a:spcPts val="0"/>
              </a:spcBef>
            </a:pPr>
            <a:endParaRPr lang="en-US" sz="12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55642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2124075"/>
          </a:xfrm>
        </p:spPr>
        <p:txBody>
          <a:bodyPr>
            <a:normAutofit fontScale="90000"/>
          </a:bodyPr>
          <a:lstStyle/>
          <a:p>
            <a:pPr algn="ctr"/>
            <a:r>
              <a:rPr lang="en-US" dirty="0"/>
              <a:t>Neurological Red Flags: A MISSED STROKE AFTER Intermittent Episodes of Dizziness and Headache</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193993" y="3571995"/>
            <a:ext cx="9901381" cy="2514769"/>
          </a:xfrm>
        </p:spPr>
        <p:txBody>
          <a:bodyPr>
            <a:noAutofit/>
          </a:bodyPr>
          <a:lstStyle/>
          <a:p>
            <a:pPr algn="ctr"/>
            <a:endParaRPr lang="en-US" sz="2800" dirty="0"/>
          </a:p>
          <a:p>
            <a:pPr algn="ctr" fontAlgn="base"/>
            <a:r>
              <a:rPr lang="en-US" sz="2400" dirty="0"/>
              <a:t>A case involving a young adult patient who suffered a stroke causing severe neurological deficits hours after discharge from the ED, highlighting the need for thorough neurological evaluation in patients with dizziness and other neurological symptoms, even if initial tests seem normal. </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(4)</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40</a:t>
            </a:fld>
            <a:endParaRPr lang="en-US">
              <a:solidFill>
                <a:srgbClr val="0082BA">
                  <a:lumMod val="50000"/>
                </a:srgbClr>
              </a:solidFill>
            </a:endParaRPr>
          </a:p>
        </p:txBody>
      </p:sp>
      <p:sp>
        <p:nvSpPr>
          <p:cNvPr id="8" name="Content Placeholder 2">
            <a:extLst>
              <a:ext uri="{FF2B5EF4-FFF2-40B4-BE49-F238E27FC236}">
                <a16:creationId xmlns:a16="http://schemas.microsoft.com/office/drawing/2014/main" id="{AC893534-F69F-441E-9420-F5DFA2AFDAFF}"/>
              </a:ext>
            </a:extLst>
          </p:cNvPr>
          <p:cNvSpPr txBox="1">
            <a:spLocks/>
          </p:cNvSpPr>
          <p:nvPr/>
        </p:nvSpPr>
        <p:spPr>
          <a:xfrm>
            <a:off x="259264" y="979070"/>
            <a:ext cx="11635245" cy="5432026"/>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spcBef>
                <a:spcPts val="0"/>
              </a:spcBef>
              <a:spcAft>
                <a:spcPts val="0"/>
              </a:spcAft>
              <a:buNone/>
            </a:pPr>
            <a:r>
              <a:rPr lang="en-US" sz="1800" b="1" dirty="0">
                <a:solidFill>
                  <a:schemeClr val="bg1"/>
                </a:solidFill>
                <a:uFill>
                  <a:solidFill>
                    <a:srgbClr val="000000"/>
                  </a:solidFill>
                </a:uFill>
                <a:latin typeface="Arial" panose="020B0604020202020204" pitchFamily="34" charset="0"/>
                <a:ea typeface="Arial Unicode MS"/>
                <a:cs typeface="Arial" panose="020B0604020202020204" pitchFamily="34" charset="0"/>
              </a:rPr>
              <a:t>Table 4. </a:t>
            </a:r>
            <a:r>
              <a:rPr lang="en-US" sz="1800" b="1" kern="100" dirty="0">
                <a:effectLst/>
                <a:latin typeface="Arial" panose="020B0604020202020204" pitchFamily="34" charset="0"/>
                <a:ea typeface="Calibri" panose="020F0502020204030204" pitchFamily="34" charset="0"/>
                <a:cs typeface="Arial" panose="020B0604020202020204" pitchFamily="34" charset="0"/>
              </a:rPr>
              <a:t>Clinical Elements to Help Distinguish Vestibular Migraine and Posterior Circulation </a:t>
            </a:r>
            <a:r>
              <a:rPr lang="en-US" sz="1800" b="1" kern="100" dirty="0" err="1">
                <a:effectLst/>
                <a:latin typeface="Arial" panose="020B0604020202020204" pitchFamily="34" charset="0"/>
                <a:ea typeface="Calibri" panose="020F0502020204030204" pitchFamily="34" charset="0"/>
                <a:cs typeface="Arial" panose="020B0604020202020204" pitchFamily="34" charset="0"/>
              </a:rPr>
              <a:t>TIA</a:t>
            </a:r>
            <a:r>
              <a:rPr lang="en-US" sz="1800" b="1" kern="100" baseline="30000" dirty="0" err="1">
                <a:effectLst/>
                <a:latin typeface="Arial" panose="020B0604020202020204" pitchFamily="34" charset="0"/>
                <a:ea typeface="Calibri" panose="020F0502020204030204" pitchFamily="34" charset="0"/>
                <a:cs typeface="Arial" panose="020B0604020202020204" pitchFamily="34" charset="0"/>
              </a:rPr>
              <a:t>a</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buFont typeface="Arial"/>
              <a:buNone/>
            </a:pPr>
            <a:endParaRPr lang="en-US" sz="2200" b="1" dirty="0">
              <a:solidFill>
                <a:schemeClr val="bg1"/>
              </a:solidFill>
              <a:uFill>
                <a:solidFill>
                  <a:srgbClr val="000000"/>
                </a:solidFill>
              </a:uFill>
              <a:latin typeface="Arial" panose="020B0604020202020204" pitchFamily="34" charset="0"/>
              <a:ea typeface="Arial Unicode MS"/>
              <a:cs typeface="Arial" panose="020B0604020202020204" pitchFamily="34" charset="0"/>
            </a:endParaRPr>
          </a:p>
          <a:p>
            <a:pPr marL="0" indent="0">
              <a:lnSpc>
                <a:spcPct val="107000"/>
              </a:lnSpc>
              <a:spcBef>
                <a:spcPts val="0"/>
              </a:spcBef>
              <a:buFont typeface="Arial"/>
              <a:buNone/>
            </a:pPr>
            <a:endParaRPr lang="en-US" sz="2200" dirty="0">
              <a:solidFill>
                <a:schemeClr val="bg1"/>
              </a:solidFill>
              <a:uFill>
                <a:solidFill>
                  <a:srgbClr val="000000"/>
                </a:solidFill>
              </a:uFill>
              <a:latin typeface="Arial" panose="020B0604020202020204" pitchFamily="34" charset="0"/>
              <a:ea typeface="Arial Unicode MS"/>
              <a:cs typeface="Arial" panose="020B0604020202020204" pitchFamily="34" charset="0"/>
            </a:endParaRPr>
          </a:p>
        </p:txBody>
      </p:sp>
      <p:graphicFrame>
        <p:nvGraphicFramePr>
          <p:cNvPr id="9" name="Table 8">
            <a:extLst>
              <a:ext uri="{FF2B5EF4-FFF2-40B4-BE49-F238E27FC236}">
                <a16:creationId xmlns:a16="http://schemas.microsoft.com/office/drawing/2014/main" id="{EF2FE2B6-1D63-3CDE-6B2C-B28F3937A9B6}"/>
              </a:ext>
            </a:extLst>
          </p:cNvPr>
          <p:cNvGraphicFramePr>
            <a:graphicFrameLocks noGrp="1"/>
          </p:cNvGraphicFramePr>
          <p:nvPr>
            <p:extLst>
              <p:ext uri="{D42A27DB-BD31-4B8C-83A1-F6EECF244321}">
                <p14:modId xmlns:p14="http://schemas.microsoft.com/office/powerpoint/2010/main" val="3495834360"/>
              </p:ext>
            </p:extLst>
          </p:nvPr>
        </p:nvGraphicFramePr>
        <p:xfrm>
          <a:off x="346402" y="1417263"/>
          <a:ext cx="11526336" cy="4993663"/>
        </p:xfrm>
        <a:graphic>
          <a:graphicData uri="http://schemas.openxmlformats.org/drawingml/2006/table">
            <a:tbl>
              <a:tblPr firstRow="1" bandRow="1">
                <a:tableStyleId>{5C22544A-7EE6-4342-B048-85BDC9FD1C3A}</a:tableStyleId>
              </a:tblPr>
              <a:tblGrid>
                <a:gridCol w="1699491">
                  <a:extLst>
                    <a:ext uri="{9D8B030D-6E8A-4147-A177-3AD203B41FA5}">
                      <a16:colId xmlns:a16="http://schemas.microsoft.com/office/drawing/2014/main" val="2358933750"/>
                    </a:ext>
                  </a:extLst>
                </a:gridCol>
                <a:gridCol w="3187827">
                  <a:extLst>
                    <a:ext uri="{9D8B030D-6E8A-4147-A177-3AD203B41FA5}">
                      <a16:colId xmlns:a16="http://schemas.microsoft.com/office/drawing/2014/main" val="2380409256"/>
                    </a:ext>
                  </a:extLst>
                </a:gridCol>
                <a:gridCol w="3435927">
                  <a:extLst>
                    <a:ext uri="{9D8B030D-6E8A-4147-A177-3AD203B41FA5}">
                      <a16:colId xmlns:a16="http://schemas.microsoft.com/office/drawing/2014/main" val="3662722855"/>
                    </a:ext>
                  </a:extLst>
                </a:gridCol>
                <a:gridCol w="3203091">
                  <a:extLst>
                    <a:ext uri="{9D8B030D-6E8A-4147-A177-3AD203B41FA5}">
                      <a16:colId xmlns:a16="http://schemas.microsoft.com/office/drawing/2014/main" val="2983493903"/>
                    </a:ext>
                  </a:extLst>
                </a:gridCol>
              </a:tblGrid>
              <a:tr h="376617">
                <a:tc>
                  <a:txBody>
                    <a:bodyPr/>
                    <a:lstStyle/>
                    <a:p>
                      <a:pPr marL="0" marR="0">
                        <a:spcBef>
                          <a:spcPts val="0"/>
                        </a:spcBef>
                        <a:spcAft>
                          <a:spcPts val="0"/>
                        </a:spcAft>
                      </a:pPr>
                      <a:r>
                        <a:rPr lang="en-US" sz="1400" b="1" kern="100" dirty="0">
                          <a:effectLst/>
                          <a:latin typeface="Arial" panose="020B0604020202020204" pitchFamily="34" charset="0"/>
                          <a:ea typeface="Calibri" panose="020F0502020204030204" pitchFamily="34" charset="0"/>
                          <a:cs typeface="Arial" panose="020B0604020202020204" pitchFamily="34" charset="0"/>
                        </a:rPr>
                        <a:t> </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400" b="1" kern="100" dirty="0">
                          <a:effectLst/>
                          <a:latin typeface="Arial" panose="020B0604020202020204" pitchFamily="34" charset="0"/>
                          <a:ea typeface="Calibri" panose="020F0502020204030204" pitchFamily="34" charset="0"/>
                          <a:cs typeface="Arial" panose="020B0604020202020204" pitchFamily="34" charset="0"/>
                        </a:rPr>
                        <a:t>Clinical Variable</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400" b="1" kern="100" dirty="0">
                          <a:effectLst/>
                          <a:latin typeface="Arial" panose="020B0604020202020204" pitchFamily="34" charset="0"/>
                          <a:ea typeface="Calibri" panose="020F0502020204030204" pitchFamily="34" charset="0"/>
                          <a:cs typeface="Arial" panose="020B0604020202020204" pitchFamily="34" charset="0"/>
                        </a:rPr>
                        <a:t>Vestibular Migraine</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spcBef>
                          <a:spcPts val="0"/>
                        </a:spcBef>
                        <a:spcAft>
                          <a:spcPts val="0"/>
                        </a:spcAft>
                      </a:pPr>
                      <a:r>
                        <a:rPr lang="en-US" sz="1400" b="1" kern="100" dirty="0">
                          <a:effectLst/>
                          <a:latin typeface="Arial" panose="020B0604020202020204" pitchFamily="34" charset="0"/>
                          <a:ea typeface="Calibri" panose="020F0502020204030204" pitchFamily="34" charset="0"/>
                          <a:cs typeface="Arial" panose="020B0604020202020204" pitchFamily="34" charset="0"/>
                        </a:rPr>
                        <a:t>Posterior Circulation TIA</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37683432"/>
                  </a:ext>
                </a:extLst>
              </a:tr>
              <a:tr h="1562263">
                <a:tc>
                  <a:txBody>
                    <a:bodyPr/>
                    <a:lstStyle/>
                    <a:p>
                      <a:pPr marL="0" marR="0">
                        <a:spcBef>
                          <a:spcPts val="0"/>
                        </a:spcBef>
                        <a:spcAft>
                          <a:spcPts val="0"/>
                        </a:spcAft>
                      </a:pPr>
                      <a:r>
                        <a:rPr lang="en-US" sz="1400" b="1" kern="100" dirty="0">
                          <a:effectLst/>
                          <a:latin typeface="Arial" panose="020B0604020202020204" pitchFamily="34" charset="0"/>
                          <a:ea typeface="Calibri" panose="020F0502020204030204" pitchFamily="34" charset="0"/>
                          <a:cs typeface="Arial" panose="020B0604020202020204" pitchFamily="34" charset="0"/>
                        </a:rPr>
                        <a:t>Epidemiological Content </a:t>
                      </a:r>
                      <a:endParaRPr lang="en-US" sz="1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Age</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Sex</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Vascular risk factors</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Past history of migraine</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Family history of migraine</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Recent head or neck trauma</a:t>
                      </a: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Younger (mean age ~40 years)</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More often female</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Fewer vascular risks</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Nearly always present</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Present in 50-70%</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Recent trauma less likely</a:t>
                      </a: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Older (usually &gt; 60 years)</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More often male</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More vascular risks</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History of migraine less common</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Far less common</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If present, consider vertebral artery dissection</a:t>
                      </a:r>
                      <a:endParaRPr lang="en-US" sz="1400" kern="100" dirty="0">
                        <a:effectLst/>
                        <a:latin typeface="Arial"/>
                        <a:ea typeface="Calibri" panose="020F0502020204030204" pitchFamily="34" charset="0"/>
                        <a:cs typeface="Arial"/>
                      </a:endParaRPr>
                    </a:p>
                  </a:txBody>
                  <a:tcPr marL="68580" marR="68580" marT="0" marB="0" anchor="ctr"/>
                </a:tc>
                <a:extLst>
                  <a:ext uri="{0D108BD9-81ED-4DB2-BD59-A6C34878D82A}">
                    <a16:rowId xmlns:a16="http://schemas.microsoft.com/office/drawing/2014/main" val="1610674947"/>
                  </a:ext>
                </a:extLst>
              </a:tr>
              <a:tr h="906671">
                <a:tc>
                  <a:txBody>
                    <a:bodyPr/>
                    <a:lstStyle/>
                    <a:p>
                      <a:pPr marL="0" marR="0">
                        <a:spcBef>
                          <a:spcPts val="0"/>
                        </a:spcBef>
                        <a:spcAft>
                          <a:spcPts val="0"/>
                        </a:spcAft>
                      </a:pPr>
                      <a:r>
                        <a:rPr lang="en-US" sz="1400" b="1" kern="100">
                          <a:effectLst/>
                          <a:latin typeface="Arial"/>
                          <a:ea typeface="Calibri" panose="020F0502020204030204" pitchFamily="34" charset="0"/>
                          <a:cs typeface="Arial"/>
                        </a:rPr>
                        <a:t>Timing of Symptoms</a:t>
                      </a:r>
                      <a:endParaRPr lang="en-US" sz="1400" kern="100" dirty="0">
                        <a:effectLst/>
                        <a:latin typeface="Arial"/>
                        <a:ea typeface="Calibri" panose="020F0502020204030204" pitchFamily="34" charset="0"/>
                        <a:cs typeface="Arial"/>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Onset</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Duration</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Number of attacks over time</a:t>
                      </a:r>
                      <a:endParaRPr lang="en-US" sz="1400" kern="100" dirty="0">
                        <a:effectLst/>
                        <a:latin typeface="Arial"/>
                        <a:ea typeface="Calibri" panose="020F0502020204030204" pitchFamily="34" charset="0"/>
                        <a:cs typeface="Arial"/>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Gradual in ~40%</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Variable but often &gt; 1 hour</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Multiple prior </a:t>
                      </a:r>
                      <a:r>
                        <a:rPr lang="en-US" sz="1400" kern="100" dirty="0" err="1">
                          <a:effectLst/>
                          <a:latin typeface="Arial" panose="020B0604020202020204" pitchFamily="34" charset="0"/>
                          <a:ea typeface="Calibri" panose="020F0502020204030204" pitchFamily="34" charset="0"/>
                          <a:cs typeface="Arial" panose="020B0604020202020204" pitchFamily="34" charset="0"/>
                        </a:rPr>
                        <a:t>attacks</a:t>
                      </a:r>
                      <a:r>
                        <a:rPr lang="en-US" sz="1400" kern="100" baseline="30000" dirty="0" err="1">
                          <a:effectLst/>
                          <a:latin typeface="Arial" panose="020B0604020202020204" pitchFamily="34" charset="0"/>
                          <a:ea typeface="Calibri" panose="020F0502020204030204" pitchFamily="34" charset="0"/>
                          <a:cs typeface="Arial" panose="020B0604020202020204" pitchFamily="34" charset="0"/>
                        </a:rPr>
                        <a:t>b</a:t>
                      </a:r>
                      <a:r>
                        <a:rPr lang="en-US" sz="1400" kern="100" dirty="0">
                          <a:effectLst/>
                          <a:latin typeface="Arial" panose="020B0604020202020204" pitchFamily="34" charset="0"/>
                          <a:ea typeface="Calibri" panose="020F0502020204030204" pitchFamily="34" charset="0"/>
                          <a:cs typeface="Arial" panose="020B0604020202020204" pitchFamily="34" charset="0"/>
                        </a:rPr>
                        <a:t> common, occurring over months to years</a:t>
                      </a: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Usually sudden</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Variable but often &lt; 1 hour</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Fewer number of attacks usually occurring over days to weeks</a:t>
                      </a:r>
                    </a:p>
                  </a:txBody>
                  <a:tcPr marL="68580" marR="68580" marT="0" marB="0" anchor="ctr"/>
                </a:tc>
                <a:extLst>
                  <a:ext uri="{0D108BD9-81ED-4DB2-BD59-A6C34878D82A}">
                    <a16:rowId xmlns:a16="http://schemas.microsoft.com/office/drawing/2014/main" val="3831702079"/>
                  </a:ext>
                </a:extLst>
              </a:tr>
              <a:tr h="892722">
                <a:tc>
                  <a:txBody>
                    <a:bodyPr/>
                    <a:lstStyle/>
                    <a:p>
                      <a:pPr marL="0" marR="0">
                        <a:spcBef>
                          <a:spcPts val="0"/>
                        </a:spcBef>
                        <a:spcAft>
                          <a:spcPts val="0"/>
                        </a:spcAft>
                      </a:pPr>
                      <a:r>
                        <a:rPr lang="en-US" sz="1400" b="1" kern="100">
                          <a:effectLst/>
                          <a:latin typeface="Arial"/>
                          <a:ea typeface="Calibri" panose="020F0502020204030204" pitchFamily="34" charset="0"/>
                          <a:cs typeface="Arial"/>
                        </a:rPr>
                        <a:t>Symptom Quality</a:t>
                      </a:r>
                      <a:endParaRPr lang="en-US" sz="1400" kern="100" dirty="0">
                        <a:effectLst/>
                        <a:latin typeface="Arial"/>
                        <a:ea typeface="Calibri" panose="020F0502020204030204" pitchFamily="34" charset="0"/>
                        <a:cs typeface="Arial"/>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Migrainous symptoms</a:t>
                      </a:r>
                      <a:r>
                        <a:rPr lang="en-US" sz="1400" kern="100" baseline="30000">
                          <a:effectLst/>
                          <a:latin typeface="Arial"/>
                          <a:ea typeface="Calibri" panose="020F0502020204030204" pitchFamily="34" charset="0"/>
                          <a:cs typeface="Arial"/>
                        </a:rPr>
                        <a:t>c</a:t>
                      </a:r>
                      <a:endParaRPr lang="en-US" sz="1400" kern="100">
                        <a:effectLst/>
                        <a:latin typeface="Arial"/>
                        <a:ea typeface="Calibri" panose="020F0502020204030204" pitchFamily="34" charset="0"/>
                        <a:cs typeface="Arial"/>
                      </a:endParaRP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Positive v Negative symptoms</a:t>
                      </a:r>
                    </a:p>
                    <a:p>
                      <a:pPr marL="342900" marR="0" lvl="0" indent="-342900">
                        <a:spcBef>
                          <a:spcPts val="0"/>
                        </a:spcBef>
                        <a:spcAft>
                          <a:spcPts val="0"/>
                        </a:spcAft>
                        <a:buFont typeface="Symbol" panose="05050102010706020507" pitchFamily="18" charset="2"/>
                        <a:buChar char=""/>
                      </a:pPr>
                      <a:r>
                        <a:rPr lang="en-US" sz="1400" kern="100">
                          <a:effectLst/>
                          <a:latin typeface="Arial"/>
                          <a:ea typeface="Calibri" panose="020F0502020204030204" pitchFamily="34" charset="0"/>
                          <a:cs typeface="Arial"/>
                        </a:rPr>
                        <a:t>Concurrent headache</a:t>
                      </a:r>
                      <a:endParaRPr lang="en-US" sz="1400" kern="100" dirty="0">
                        <a:effectLst/>
                        <a:latin typeface="Arial"/>
                        <a:ea typeface="Calibri" panose="020F0502020204030204" pitchFamily="34" charset="0"/>
                        <a:cs typeface="Arial"/>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Commonly present</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Positive symptoms</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Present ~50% of the time</a:t>
                      </a: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Usually absent</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Negative symptoms</a:t>
                      </a:r>
                    </a:p>
                    <a:p>
                      <a:pPr marL="342900" marR="0" lvl="0" indent="-342900">
                        <a:spcBef>
                          <a:spcPts val="0"/>
                        </a:spcBef>
                        <a:spcAft>
                          <a:spcPts val="0"/>
                        </a:spcAft>
                        <a:buFont typeface="Symbol" panose="05050102010706020507" pitchFamily="18" charset="2"/>
                        <a:buChar char=""/>
                      </a:pPr>
                      <a:r>
                        <a:rPr lang="en-US" sz="1400" kern="100" dirty="0">
                          <a:effectLst/>
                          <a:latin typeface="Arial" panose="020B0604020202020204" pitchFamily="34" charset="0"/>
                          <a:ea typeface="Calibri" panose="020F0502020204030204" pitchFamily="34" charset="0"/>
                          <a:cs typeface="Arial" panose="020B0604020202020204" pitchFamily="34" charset="0"/>
                        </a:rPr>
                        <a:t>Less common (may occur with vertebral artery dissection)</a:t>
                      </a:r>
                    </a:p>
                  </a:txBody>
                  <a:tcPr marL="68580" marR="68580" marT="0" marB="0" anchor="ctr"/>
                </a:tc>
                <a:extLst>
                  <a:ext uri="{0D108BD9-81ED-4DB2-BD59-A6C34878D82A}">
                    <a16:rowId xmlns:a16="http://schemas.microsoft.com/office/drawing/2014/main" val="1085498912"/>
                  </a:ext>
                </a:extLst>
              </a:tr>
              <a:tr h="1255390">
                <a:tc gridSpan="4">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Source: Edlow and </a:t>
                      </a:r>
                      <a:r>
                        <a:rPr lang="en-US" sz="1400" kern="1200" dirty="0" err="1">
                          <a:solidFill>
                            <a:schemeClr val="dk1"/>
                          </a:solidFill>
                          <a:effectLst/>
                          <a:latin typeface="Arial" panose="020B0604020202020204" pitchFamily="34" charset="0"/>
                          <a:ea typeface="+mn-ea"/>
                          <a:cs typeface="Arial" panose="020B0604020202020204" pitchFamily="34" charset="0"/>
                        </a:rPr>
                        <a:t>Bellolio</a:t>
                      </a:r>
                      <a:r>
                        <a:rPr lang="en-US" sz="1400" kern="1200" dirty="0">
                          <a:solidFill>
                            <a:schemeClr val="dk1"/>
                          </a:solidFill>
                          <a:effectLst/>
                          <a:latin typeface="Arial" panose="020B0604020202020204" pitchFamily="34" charset="0"/>
                          <a:ea typeface="+mn-ea"/>
                          <a:cs typeface="Arial" panose="020B0604020202020204" pitchFamily="34" charset="0"/>
                        </a:rPr>
                        <a:t> (2024)</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a</a:t>
                      </a:r>
                      <a:r>
                        <a:rPr lang="en-US" sz="1400" kern="1200" dirty="0">
                          <a:solidFill>
                            <a:schemeClr val="dk1"/>
                          </a:solidFill>
                          <a:effectLst/>
                          <a:latin typeface="Arial" panose="020B0604020202020204" pitchFamily="34" charset="0"/>
                          <a:ea typeface="+mn-ea"/>
                          <a:cs typeface="Arial" panose="020B0604020202020204" pitchFamily="34" charset="0"/>
                        </a:rPr>
                        <a:t> There is overlap for each clinical variable; no single factor perfectly distinguishes migraine from transient ischemic attack. Combinations of factors are far more likely to help distinguish these two causes of episodic dizziness or vertigo.</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b </a:t>
                      </a:r>
                      <a:r>
                        <a:rPr lang="en-US" sz="1400" kern="1200" dirty="0">
                          <a:solidFill>
                            <a:schemeClr val="dk1"/>
                          </a:solidFill>
                          <a:effectLst/>
                          <a:latin typeface="Arial" panose="020B0604020202020204" pitchFamily="34" charset="0"/>
                          <a:ea typeface="+mn-ea"/>
                          <a:cs typeface="Arial" panose="020B0604020202020204" pitchFamily="34" charset="0"/>
                        </a:rPr>
                        <a:t>Diagnostic criteria include ≥5 attacks for a definite diagnosis of vestibular migraine</a:t>
                      </a:r>
                    </a:p>
                    <a:p>
                      <a:r>
                        <a:rPr lang="en-US" sz="1400" kern="1200" baseline="30000" dirty="0">
                          <a:solidFill>
                            <a:schemeClr val="dk1"/>
                          </a:solidFill>
                          <a:effectLst/>
                          <a:latin typeface="Arial" panose="020B0604020202020204" pitchFamily="34" charset="0"/>
                          <a:ea typeface="+mn-ea"/>
                          <a:cs typeface="Arial" panose="020B0604020202020204" pitchFamily="34" charset="0"/>
                        </a:rPr>
                        <a:t>c</a:t>
                      </a:r>
                      <a:r>
                        <a:rPr lang="en-US" sz="1400" kern="1200" dirty="0">
                          <a:solidFill>
                            <a:schemeClr val="dk1"/>
                          </a:solidFill>
                          <a:effectLst/>
                          <a:latin typeface="Arial" panose="020B0604020202020204" pitchFamily="34" charset="0"/>
                          <a:ea typeface="+mn-ea"/>
                          <a:cs typeface="Arial" panose="020B0604020202020204" pitchFamily="34" charset="0"/>
                        </a:rPr>
                        <a:t> Photophobia, phonophobia, visual aura, nausea and vomiting</a:t>
                      </a:r>
                      <a:endParaRPr lang="en-US" sz="1400" dirty="0">
                        <a:latin typeface="Arial" panose="020B0604020202020204" pitchFamily="34" charset="0"/>
                        <a:cs typeface="Arial" panose="020B0604020202020204"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07696544"/>
                  </a:ext>
                </a:extLst>
              </a:tr>
            </a:tbl>
          </a:graphicData>
        </a:graphic>
      </p:graphicFrame>
    </p:spTree>
    <p:custDataLst>
      <p:tags r:id="rId1"/>
    </p:custDataLst>
    <p:extLst>
      <p:ext uri="{BB962C8B-B14F-4D97-AF65-F5344CB8AC3E}">
        <p14:creationId xmlns:p14="http://schemas.microsoft.com/office/powerpoint/2010/main" val="11326985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(5)</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41</a:t>
            </a:fld>
            <a:endParaRPr lang="en-US">
              <a:solidFill>
                <a:srgbClr val="0082BA">
                  <a:lumMod val="50000"/>
                </a:srgbClr>
              </a:solidFill>
            </a:endParaRPr>
          </a:p>
        </p:txBody>
      </p:sp>
      <p:pic>
        <p:nvPicPr>
          <p:cNvPr id="6" name="Graphic 1">
            <a:extLst>
              <a:ext uri="{FF2B5EF4-FFF2-40B4-BE49-F238E27FC236}">
                <a16:creationId xmlns:a16="http://schemas.microsoft.com/office/drawing/2014/main" id="{66EFCFE7-A691-EAF4-332F-3A8D79BFB4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579" y="859249"/>
            <a:ext cx="8402633" cy="5247634"/>
          </a:xfrm>
          <a:prstGeom prst="rect">
            <a:avLst/>
          </a:prstGeom>
        </p:spPr>
      </p:pic>
      <p:sp>
        <p:nvSpPr>
          <p:cNvPr id="10" name="TextBox 9">
            <a:extLst>
              <a:ext uri="{FF2B5EF4-FFF2-40B4-BE49-F238E27FC236}">
                <a16:creationId xmlns:a16="http://schemas.microsoft.com/office/drawing/2014/main" id="{1D4E94EF-39AE-563A-7280-9ECEE20ABA46}"/>
              </a:ext>
            </a:extLst>
          </p:cNvPr>
          <p:cNvSpPr txBox="1"/>
          <p:nvPr/>
        </p:nvSpPr>
        <p:spPr>
          <a:xfrm>
            <a:off x="8404760" y="990139"/>
            <a:ext cx="3787899" cy="4832092"/>
          </a:xfrm>
          <a:prstGeom prst="rect">
            <a:avLst/>
          </a:prstGeom>
          <a:noFill/>
        </p:spPr>
        <p:txBody>
          <a:bodyPr wrap="square" lIns="91440" tIns="45720" rIns="91440" bIns="45720" anchor="t">
            <a:spAutoFit/>
          </a:bodyPr>
          <a:lstStyle/>
          <a:p>
            <a:pPr marL="0" marR="0">
              <a:spcBef>
                <a:spcPts val="0"/>
              </a:spcBef>
              <a:spcAft>
                <a:spcPts val="0"/>
              </a:spcAft>
            </a:pPr>
            <a:r>
              <a:rPr lang="en-US" sz="1100" i="1" kern="100" dirty="0">
                <a:solidFill>
                  <a:schemeClr val="bg1"/>
                </a:solidFill>
                <a:effectLst/>
                <a:latin typeface="Arial"/>
                <a:ea typeface="Calibri" panose="020F0502020204030204" pitchFamily="34" charset="0"/>
                <a:cs typeface="Arial"/>
              </a:rPr>
              <a:t>Note</a:t>
            </a:r>
            <a:r>
              <a:rPr lang="en-US" sz="1100" kern="100" dirty="0">
                <a:solidFill>
                  <a:schemeClr val="bg1"/>
                </a:solidFill>
                <a:effectLst/>
                <a:latin typeface="Arial"/>
                <a:ea typeface="Calibri" panose="020F0502020204030204" pitchFamily="34" charset="0"/>
                <a:cs typeface="Arial"/>
              </a:rPr>
              <a:t>: This algorithm applies to patients who have episodes of dizziness, are currently asymptomatic and have a normal (or baseline) neurological exam at the time of evaluation--in other words, spontaneous episodic vestibular syndrome. Note that some patients with an obvious reason to be volume depleted may not have vital sign abnormalities that technically meet criteria of orthostatic hypotension and their symptoms may resolve with volume repletion. Always consider TIA in patients who present after a single episode before a clear pattern has been established </a:t>
            </a:r>
          </a:p>
          <a:p>
            <a:pPr marL="0" marR="0">
              <a:spcBef>
                <a:spcPts val="0"/>
              </a:spcBef>
              <a:spcAft>
                <a:spcPts val="0"/>
              </a:spcAft>
            </a:pPr>
            <a:r>
              <a:rPr lang="en-US" sz="1100" kern="100" baseline="30000" dirty="0">
                <a:solidFill>
                  <a:schemeClr val="bg1"/>
                </a:solidFill>
                <a:effectLst/>
                <a:latin typeface="Arial"/>
                <a:ea typeface="Calibri" panose="020F0502020204030204" pitchFamily="34" charset="0"/>
                <a:cs typeface="Arial"/>
              </a:rPr>
              <a:t>a </a:t>
            </a:r>
            <a:r>
              <a:rPr lang="en-US" sz="1100" kern="100" dirty="0">
                <a:solidFill>
                  <a:schemeClr val="bg1"/>
                </a:solidFill>
                <a:effectLst/>
                <a:latin typeface="Arial"/>
                <a:ea typeface="Calibri" panose="020F0502020204030204" pitchFamily="34" charset="0"/>
                <a:cs typeface="Arial"/>
              </a:rPr>
              <a:t>The clinical features (see Table 2) that help to distinguish posterior circulation TIA from vestibular migraine overlap; use combinations of many elements rather than any one individual factor. </a:t>
            </a:r>
            <a:r>
              <a:rPr lang="en-US" sz="1100" kern="100" err="1">
                <a:solidFill>
                  <a:schemeClr val="bg1"/>
                </a:solidFill>
                <a:effectLst/>
                <a:latin typeface="Arial"/>
                <a:ea typeface="Calibri" panose="020F0502020204030204" pitchFamily="34" charset="0"/>
                <a:cs typeface="Arial"/>
              </a:rPr>
              <a:t>Migrainous</a:t>
            </a:r>
            <a:r>
              <a:rPr lang="en-US" sz="1100" kern="100" dirty="0">
                <a:solidFill>
                  <a:schemeClr val="bg1"/>
                </a:solidFill>
                <a:effectLst/>
                <a:latin typeface="Arial"/>
                <a:ea typeface="Calibri" panose="020F0502020204030204" pitchFamily="34" charset="0"/>
                <a:cs typeface="Arial"/>
              </a:rPr>
              <a:t> symptoms include phono- and photophobia, visual aura, nausea and vomiting</a:t>
            </a:r>
          </a:p>
          <a:p>
            <a:pPr marL="0" marR="0">
              <a:spcBef>
                <a:spcPts val="0"/>
              </a:spcBef>
              <a:spcAft>
                <a:spcPts val="0"/>
              </a:spcAft>
            </a:pPr>
            <a:r>
              <a:rPr lang="en-US" sz="1100" kern="100" baseline="30000" dirty="0">
                <a:solidFill>
                  <a:schemeClr val="bg1"/>
                </a:solidFill>
                <a:effectLst/>
                <a:latin typeface="Arial"/>
                <a:ea typeface="Calibri" panose="020F0502020204030204" pitchFamily="34" charset="0"/>
                <a:cs typeface="Arial"/>
              </a:rPr>
              <a:t>b </a:t>
            </a:r>
            <a:r>
              <a:rPr lang="en-US" sz="1100" kern="100" dirty="0">
                <a:solidFill>
                  <a:schemeClr val="bg1"/>
                </a:solidFill>
                <a:effectLst/>
                <a:latin typeface="Arial"/>
                <a:ea typeface="Calibri" panose="020F0502020204030204" pitchFamily="34" charset="0"/>
                <a:cs typeface="Arial"/>
              </a:rPr>
              <a:t>The nystagmus in the Dix-Hallpike test that diagnoses posterior canal BPPV is </a:t>
            </a:r>
            <a:r>
              <a:rPr lang="en-US" sz="1100" kern="100" err="1">
                <a:solidFill>
                  <a:schemeClr val="bg1"/>
                </a:solidFill>
                <a:effectLst/>
                <a:latin typeface="Arial"/>
                <a:ea typeface="Calibri" panose="020F0502020204030204" pitchFamily="34" charset="0"/>
                <a:cs typeface="Arial"/>
              </a:rPr>
              <a:t>upbeating</a:t>
            </a:r>
            <a:r>
              <a:rPr lang="en-US" sz="1100" kern="100" dirty="0">
                <a:solidFill>
                  <a:schemeClr val="bg1"/>
                </a:solidFill>
                <a:effectLst/>
                <a:latin typeface="Arial"/>
                <a:ea typeface="Calibri" panose="020F0502020204030204" pitchFamily="34" charset="0"/>
                <a:cs typeface="Arial"/>
              </a:rPr>
              <a:t> torsional nystagmus beating towards the lower ear (the side being tested).  The nystagmus in the supine roll test that diagnoses horizontal canal BPPV is horizontal, usually beating towards the ground; it changes direction when the other ear is tested. If it beats away from the ground, this is consistent with apogeotropic horizontal canal BPPV, but can also be seen in central mimics.</a:t>
            </a:r>
          </a:p>
          <a:p>
            <a:pPr marL="0" marR="0">
              <a:spcBef>
                <a:spcPts val="0"/>
              </a:spcBef>
              <a:spcAft>
                <a:spcPts val="0"/>
              </a:spcAft>
            </a:pPr>
            <a:r>
              <a:rPr lang="en-US" sz="1100" kern="100" baseline="30000" dirty="0">
                <a:solidFill>
                  <a:schemeClr val="bg1"/>
                </a:solidFill>
                <a:effectLst/>
                <a:latin typeface="Arial"/>
                <a:ea typeface="Calibri" panose="020F0502020204030204" pitchFamily="34" charset="0"/>
                <a:cs typeface="Arial"/>
              </a:rPr>
              <a:t>c </a:t>
            </a:r>
            <a:r>
              <a:rPr lang="en-US" sz="1100" kern="100" dirty="0">
                <a:solidFill>
                  <a:schemeClr val="bg1"/>
                </a:solidFill>
                <a:effectLst/>
                <a:latin typeface="Arial"/>
                <a:ea typeface="Calibri" panose="020F0502020204030204" pitchFamily="34" charset="0"/>
                <a:cs typeface="Arial"/>
              </a:rPr>
              <a:t>Depending on local resources, this could be a neurologist, an otolaryngologist, a vestibular specialist or a physical therapist with vestibular expertise</a:t>
            </a:r>
          </a:p>
        </p:txBody>
      </p:sp>
      <p:sp>
        <p:nvSpPr>
          <p:cNvPr id="12" name="TextBox 11">
            <a:extLst>
              <a:ext uri="{FF2B5EF4-FFF2-40B4-BE49-F238E27FC236}">
                <a16:creationId xmlns:a16="http://schemas.microsoft.com/office/drawing/2014/main" id="{2D388C37-576A-EB67-B244-05DC0CD04C41}"/>
              </a:ext>
            </a:extLst>
          </p:cNvPr>
          <p:cNvSpPr txBox="1"/>
          <p:nvPr/>
        </p:nvSpPr>
        <p:spPr>
          <a:xfrm>
            <a:off x="259264" y="6100791"/>
            <a:ext cx="6096000" cy="307777"/>
          </a:xfrm>
          <a:prstGeom prst="rect">
            <a:avLst/>
          </a:prstGeom>
          <a:noFill/>
        </p:spPr>
        <p:txBody>
          <a:bodyPr wrap="square">
            <a:spAutoFit/>
          </a:bodyPr>
          <a:lstStyle/>
          <a:p>
            <a:pPr marL="0" marR="0">
              <a:spcBef>
                <a:spcPts val="0"/>
              </a:spcBef>
              <a:spcAft>
                <a:spcPts val="0"/>
              </a:spcAft>
            </a:pPr>
            <a:r>
              <a:rPr lang="en-US"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Source: Adapted from Edlow and </a:t>
            </a:r>
            <a:r>
              <a:rPr lang="en-US" sz="14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Bellolio</a:t>
            </a:r>
            <a:r>
              <a:rPr lang="en-US"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(2024)</a:t>
            </a:r>
            <a:endParaRPr lang="en-US" sz="20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6575767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(6)</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spcAft>
                <a:spcPts val="400"/>
              </a:spcAft>
            </a:pPr>
            <a:r>
              <a:rPr lang="en-US" sz="2400" dirty="0">
                <a:effectLst/>
                <a:latin typeface="Arial" panose="020B0604020202020204" pitchFamily="34" charset="0"/>
                <a:ea typeface="Calibri" panose="020F0502020204030204" pitchFamily="34" charset="0"/>
              </a:rPr>
              <a:t>Another systems-based issue is the rational use of imaging. All tests have limitations. In this case, the CT seems to have been later re-interpreted as showing some subtle findings. This highlights two issues:</a:t>
            </a:r>
            <a:endParaRPr lang="en-US"/>
          </a:p>
          <a:p>
            <a:pPr marL="914400" lvl="1" indent="-457200">
              <a:spcBef>
                <a:spcPts val="0"/>
              </a:spcBef>
              <a:spcAft>
                <a:spcPts val="400"/>
              </a:spcAft>
              <a:buFont typeface="+mj-lt"/>
              <a:buAutoNum type="arabicPeriod"/>
            </a:pPr>
            <a:r>
              <a:rPr lang="en-US" sz="2000" dirty="0">
                <a:ea typeface="Calibri" panose="020F0502020204030204" pitchFamily="34" charset="0"/>
              </a:rPr>
              <a:t>There </a:t>
            </a:r>
            <a:r>
              <a:rPr lang="en-US" sz="2000" dirty="0">
                <a:effectLst/>
                <a:ea typeface="Calibri" panose="020F0502020204030204" pitchFamily="34" charset="0"/>
              </a:rPr>
              <a:t>are biological reasons for low sensitivity of CT in acute posterior circulation strokes. The fact that the MRI showed “multiple posterior circulation infarcts of various ages” suggests that some of the episodes that occurred over the preceding 3 weeks </a:t>
            </a:r>
            <a:r>
              <a:rPr lang="en-US" sz="2000" dirty="0">
                <a:ea typeface="Calibri" panose="020F0502020204030204" pitchFamily="34" charset="0"/>
              </a:rPr>
              <a:t>were</a:t>
            </a:r>
            <a:r>
              <a:rPr lang="en-US" sz="2000" dirty="0">
                <a:effectLst/>
                <a:ea typeface="Calibri" panose="020F0502020204030204" pitchFamily="34" charset="0"/>
              </a:rPr>
              <a:t> strokes and not transient ischemia. One study found MRI to be more cost-effective than CT.</a:t>
            </a:r>
            <a:r>
              <a:rPr lang="en-US" sz="2000" baseline="30000" dirty="0"/>
              <a:t>46</a:t>
            </a:r>
            <a:r>
              <a:rPr lang="en-US" sz="2000" dirty="0">
                <a:effectLst/>
                <a:ea typeface="Calibri" panose="020F0502020204030204" pitchFamily="34" charset="0"/>
              </a:rPr>
              <a:t> However, it is </a:t>
            </a:r>
            <a:r>
              <a:rPr lang="en-US" sz="2000">
                <a:effectLst/>
                <a:ea typeface="Calibri" panose="020F0502020204030204" pitchFamily="34" charset="0"/>
              </a:rPr>
              <a:t>important to recognize that even MRI with diffusion-weighted imaging </a:t>
            </a:r>
            <a:r>
              <a:rPr lang="en-US" sz="2000">
                <a:ea typeface="Calibri" panose="020F0502020204030204" pitchFamily="34" charset="0"/>
              </a:rPr>
              <a:t>misses</a:t>
            </a:r>
            <a:r>
              <a:rPr lang="en-US" sz="2000">
                <a:effectLst/>
                <a:ea typeface="Calibri" panose="020F0502020204030204" pitchFamily="34" charset="0"/>
              </a:rPr>
              <a:t> 20% of </a:t>
            </a:r>
            <a:r>
              <a:rPr lang="en-US" sz="2000" dirty="0">
                <a:effectLst/>
                <a:ea typeface="Calibri" panose="020F0502020204030204" pitchFamily="34" charset="0"/>
              </a:rPr>
              <a:t>ischemic strokes presenting as isolated dizziness in the first 48 hours.</a:t>
            </a:r>
            <a:r>
              <a:rPr lang="en-US" sz="2000" baseline="30000" dirty="0">
                <a:effectLst/>
                <a:ea typeface="Calibri" panose="020F0502020204030204" pitchFamily="34" charset="0"/>
              </a:rPr>
              <a:t>35 </a:t>
            </a:r>
          </a:p>
          <a:p>
            <a:pPr marL="914400" lvl="1" indent="-457200">
              <a:spcBef>
                <a:spcPts val="0"/>
              </a:spcBef>
              <a:spcAft>
                <a:spcPts val="400"/>
              </a:spcAft>
              <a:buFont typeface="+mj-lt"/>
              <a:buAutoNum type="arabicPeriod"/>
            </a:pPr>
            <a:r>
              <a:rPr lang="en-US" sz="2000" kern="100" dirty="0">
                <a:ea typeface="Calibri" panose="020F0502020204030204" pitchFamily="34" charset="0"/>
              </a:rPr>
              <a:t>Radiologists</a:t>
            </a:r>
            <a:r>
              <a:rPr lang="en-US" sz="2000" kern="100" dirty="0">
                <a:effectLst/>
                <a:ea typeface="Calibri" panose="020F0502020204030204" pitchFamily="34" charset="0"/>
              </a:rPr>
              <a:t> occasionally make errors, especially when findings are subtle. </a:t>
            </a:r>
            <a:r>
              <a:rPr lang="en-US" sz="2000" b="1" i="1" kern="100" dirty="0">
                <a:effectLst/>
                <a:ea typeface="Calibri" panose="020F0502020204030204" pitchFamily="34" charset="0"/>
              </a:rPr>
              <a:t>Clear communication between clinicians and radiologists</a:t>
            </a:r>
            <a:r>
              <a:rPr lang="en-US" sz="2000" kern="100" dirty="0">
                <a:effectLst/>
                <a:ea typeface="Calibri" panose="020F0502020204030204" pitchFamily="34" charset="0"/>
              </a:rPr>
              <a:t> </a:t>
            </a:r>
            <a:r>
              <a:rPr lang="en-US" sz="2000" kern="100" dirty="0">
                <a:ea typeface="Calibri" panose="020F0502020204030204" pitchFamily="34" charset="0"/>
              </a:rPr>
              <a:t>may </a:t>
            </a:r>
            <a:r>
              <a:rPr lang="en-US" sz="2000" kern="100" dirty="0">
                <a:effectLst/>
                <a:ea typeface="Calibri" panose="020F0502020204030204" pitchFamily="34" charset="0"/>
              </a:rPr>
              <a:t>result in more accurate interpretations. Knowing that a patient has had episodes of dizziness, headache, speech and motor symptoms, or better yet, writing in the indication for the scan, “Is there evidence of posterior circulation ischemia?”, would </a:t>
            </a:r>
            <a:r>
              <a:rPr lang="en-US" sz="2000" kern="100" dirty="0">
                <a:ea typeface="Calibri" panose="020F0502020204030204" pitchFamily="34" charset="0"/>
              </a:rPr>
              <a:t>lead </a:t>
            </a:r>
            <a:r>
              <a:rPr lang="en-US" sz="2000" kern="100" dirty="0">
                <a:effectLst/>
                <a:ea typeface="Calibri" panose="020F0502020204030204" pitchFamily="34" charset="0"/>
              </a:rPr>
              <a:t>most radiologists to carefully scrutinize the </a:t>
            </a:r>
            <a:r>
              <a:rPr lang="en-US" sz="2000" kern="100">
                <a:effectLst/>
                <a:ea typeface="Calibri" panose="020F0502020204030204" pitchFamily="34" charset="0"/>
              </a:rPr>
              <a:t>structures fed by the posterior circulation and/or </a:t>
            </a:r>
            <a:r>
              <a:rPr lang="en-US" sz="2000" kern="100">
                <a:ea typeface="Calibri" panose="020F0502020204030204" pitchFamily="34" charset="0"/>
              </a:rPr>
              <a:t>to recommend</a:t>
            </a:r>
            <a:r>
              <a:rPr lang="en-US" sz="2000" kern="100">
                <a:effectLst/>
                <a:ea typeface="Calibri" panose="020F0502020204030204" pitchFamily="34" charset="0"/>
              </a:rPr>
              <a:t> a better imaging test, such as </a:t>
            </a:r>
            <a:r>
              <a:rPr lang="en-US" sz="2000" kern="100" dirty="0">
                <a:effectLst/>
                <a:ea typeface="Calibri" panose="020F0502020204030204" pitchFamily="34" charset="0"/>
              </a:rPr>
              <a:t>MRI. </a:t>
            </a:r>
          </a:p>
          <a:p>
            <a:pPr lvl="1">
              <a:spcBef>
                <a:spcPts val="0"/>
              </a:spcBef>
            </a:pPr>
            <a:endParaRPr lang="en-US" sz="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1128290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SYSTEM OPTIMIZATION AND QUALITY IMPROVEMENT MEASURES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43</a:t>
            </a:fld>
            <a:endParaRPr lang="en-US"/>
          </a:p>
        </p:txBody>
      </p:sp>
    </p:spTree>
    <p:custDataLst>
      <p:tags r:id="rId1"/>
    </p:custDataLst>
    <p:extLst>
      <p:ext uri="{BB962C8B-B14F-4D97-AF65-F5344CB8AC3E}">
        <p14:creationId xmlns:p14="http://schemas.microsoft.com/office/powerpoint/2010/main" val="10961525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Guidelines (1)</a:t>
            </a:r>
            <a:endParaRPr lang="en-US" sz="2400" dirty="0">
              <a:solidFill>
                <a:schemeClr val="bg1"/>
              </a:solidFill>
            </a:endParaRPr>
          </a:p>
        </p:txBody>
      </p:sp>
      <p:sp>
        <p:nvSpPr>
          <p:cNvPr id="3" name="Content Placeholder 2"/>
          <p:cNvSpPr>
            <a:spLocks noGrp="1"/>
          </p:cNvSpPr>
          <p:nvPr>
            <p:ph idx="1"/>
          </p:nvPr>
        </p:nvSpPr>
        <p:spPr>
          <a:xfrm>
            <a:off x="259264" y="1142355"/>
            <a:ext cx="11700559" cy="5268741"/>
          </a:xfrm>
        </p:spPr>
        <p:txBody>
          <a:bodyPr vert="horz" lIns="91440" tIns="45720" rIns="91440" bIns="45720" rtlCol="0" anchor="t">
            <a:noAutofit/>
          </a:bodyPr>
          <a:lstStyle/>
          <a:p>
            <a:pPr>
              <a:spcBef>
                <a:spcPts val="0"/>
              </a:spcBef>
              <a:spcAft>
                <a:spcPts val="400"/>
              </a:spcAft>
            </a:pPr>
            <a:r>
              <a:rPr lang="en-US" sz="2400" dirty="0">
                <a:effectLst/>
                <a:latin typeface="Arial" panose="020B0604020202020204" pitchFamily="34" charset="0"/>
                <a:ea typeface="Calibri" panose="020F0502020204030204" pitchFamily="34" charset="0"/>
              </a:rPr>
              <a:t>In 2023, the Society for Academic Emergency Medicine (SAEM) published GRACE-3 (Guidelines for Reasonable and Appropriate Care in the Emergency Department) for diagnosis and treatment of patients with acute dizziness in the ED.</a:t>
            </a:r>
            <a:r>
              <a:rPr lang="en-US" sz="2400" baseline="30000" dirty="0">
                <a:effectLst/>
                <a:latin typeface="Arial" panose="020B0604020202020204" pitchFamily="34" charset="0"/>
                <a:ea typeface="Calibri" panose="020F0502020204030204" pitchFamily="34" charset="0"/>
              </a:rPr>
              <a:t>37</a:t>
            </a:r>
            <a:r>
              <a:rPr lang="en-US" sz="2400" dirty="0">
                <a:effectLst/>
                <a:latin typeface="Arial" panose="020B0604020202020204" pitchFamily="34" charset="0"/>
                <a:ea typeface="Calibri" panose="020F0502020204030204" pitchFamily="34" charset="0"/>
              </a:rPr>
              <a:t> </a:t>
            </a:r>
            <a:endParaRPr lang="en-US"/>
          </a:p>
          <a:p>
            <a:pPr lvl="1">
              <a:spcBef>
                <a:spcPts val="0"/>
              </a:spcBef>
              <a:spcAft>
                <a:spcPts val="400"/>
              </a:spcAft>
            </a:pPr>
            <a:r>
              <a:rPr lang="en-US" sz="2200" dirty="0">
                <a:effectLst/>
                <a:ea typeface="Calibri" panose="020F0502020204030204" pitchFamily="34" charset="0"/>
              </a:rPr>
              <a:t>The topic was selected as one that was common, important to emergency clinicians,</a:t>
            </a:r>
            <a:r>
              <a:rPr lang="en-US" sz="2200" baseline="30000" dirty="0">
                <a:effectLst/>
                <a:ea typeface="Calibri" panose="020F0502020204030204" pitchFamily="34" charset="0"/>
              </a:rPr>
              <a:t>47</a:t>
            </a:r>
            <a:r>
              <a:rPr lang="en-US" sz="2200" dirty="0">
                <a:effectLst/>
                <a:ea typeface="Calibri" panose="020F0502020204030204" pitchFamily="34" charset="0"/>
              </a:rPr>
              <a:t> and associated with large practice variation.</a:t>
            </a:r>
            <a:r>
              <a:rPr lang="en-US" sz="2200" baseline="30000" dirty="0"/>
              <a:t>48 </a:t>
            </a:r>
            <a:r>
              <a:rPr lang="en-US" sz="2200" dirty="0">
                <a:effectLst/>
                <a:ea typeface="Calibri" panose="020F0502020204030204" pitchFamily="34" charset="0"/>
              </a:rPr>
              <a:t> </a:t>
            </a:r>
          </a:p>
          <a:p>
            <a:pPr lvl="1">
              <a:spcBef>
                <a:spcPts val="0"/>
              </a:spcBef>
              <a:spcAft>
                <a:spcPts val="400"/>
              </a:spcAft>
            </a:pPr>
            <a:r>
              <a:rPr lang="en-US" sz="2200" dirty="0">
                <a:effectLst/>
                <a:ea typeface="Calibri" panose="020F0502020204030204" pitchFamily="34" charset="0"/>
              </a:rPr>
              <a:t>A committee of emergency physicians from three continents, and an otolaryngologist and a neurologist, both with special expertise in neuro-otology, authored the guidelines. Four methodologists and three patient representatives were also active members of the committee. </a:t>
            </a:r>
          </a:p>
          <a:p>
            <a:pPr lvl="1">
              <a:spcBef>
                <a:spcPts val="0"/>
              </a:spcBef>
              <a:spcAft>
                <a:spcPts val="400"/>
              </a:spcAft>
            </a:pPr>
            <a:r>
              <a:rPr lang="en-US" sz="2200" dirty="0">
                <a:effectLst/>
                <a:ea typeface="Calibri" panose="020F0502020204030204" pitchFamily="34" charset="0"/>
              </a:rPr>
              <a:t>The process, which used the GRADE (Grading of Recommendations, Assessment, Development, and Evaluations) methodology, took over two years to complete.</a:t>
            </a:r>
          </a:p>
          <a:p>
            <a:pPr>
              <a:spcBef>
                <a:spcPts val="0"/>
              </a:spcBef>
            </a:pPr>
            <a:endParaRPr lang="en-US" sz="2400"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434526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Guidelines (2)</a:t>
            </a:r>
            <a:endParaRPr lang="en-US" sz="2400" dirty="0">
              <a:solidFill>
                <a:schemeClr val="bg1"/>
              </a:solidFill>
            </a:endParaRPr>
          </a:p>
        </p:txBody>
      </p:sp>
      <p:sp>
        <p:nvSpPr>
          <p:cNvPr id="3" name="Content Placeholder 2"/>
          <p:cNvSpPr>
            <a:spLocks noGrp="1"/>
          </p:cNvSpPr>
          <p:nvPr>
            <p:ph idx="1"/>
          </p:nvPr>
        </p:nvSpPr>
        <p:spPr>
          <a:xfrm>
            <a:off x="259264" y="1142355"/>
            <a:ext cx="11700559" cy="5268741"/>
          </a:xfrm>
        </p:spPr>
        <p:txBody>
          <a:bodyPr vert="horz" lIns="91440" tIns="45720" rIns="91440" bIns="45720" rtlCol="0" anchor="t">
            <a:noAutofit/>
          </a:bodyPr>
          <a:lstStyle/>
          <a:p>
            <a:pPr>
              <a:spcBef>
                <a:spcPts val="0"/>
              </a:spcBef>
              <a:spcAft>
                <a:spcPts val="500"/>
              </a:spcAft>
            </a:pPr>
            <a:r>
              <a:rPr lang="en-US" sz="2400" dirty="0">
                <a:effectLst/>
                <a:latin typeface="Arial" panose="020B0604020202020204" pitchFamily="34" charset="0"/>
                <a:ea typeface="Calibri" panose="020F0502020204030204" pitchFamily="34" charset="0"/>
              </a:rPr>
              <a:t>Following GRACE-3 would likely have helped the ED physicians avoid their diagnostic error in this patient. </a:t>
            </a:r>
            <a:endParaRPr lang="en-US"/>
          </a:p>
          <a:p>
            <a:pPr>
              <a:spcBef>
                <a:spcPts val="0"/>
              </a:spcBef>
              <a:spcAft>
                <a:spcPts val="500"/>
              </a:spcAft>
            </a:pPr>
            <a:r>
              <a:rPr lang="en-US" sz="2400" dirty="0">
                <a:effectLst/>
                <a:ea typeface="Calibri" panose="020F0502020204030204" pitchFamily="34" charset="0"/>
              </a:rPr>
              <a:t>Disseminating such information at the point of care, by having the electronic health record (EHR) “push” recommendations to clinicians</a:t>
            </a:r>
            <a:r>
              <a:rPr lang="en-US" sz="2400" dirty="0">
                <a:ea typeface="Calibri" panose="020F0502020204030204" pitchFamily="34" charset="0"/>
              </a:rPr>
              <a:t>,</a:t>
            </a:r>
            <a:r>
              <a:rPr lang="en-US" sz="2400" dirty="0">
                <a:effectLst/>
                <a:ea typeface="Calibri" panose="020F0502020204030204" pitchFamily="34" charset="0"/>
              </a:rPr>
              <a:t> might have helped although information fatigue may limit its impact. </a:t>
            </a:r>
          </a:p>
          <a:p>
            <a:pPr>
              <a:spcBef>
                <a:spcPts val="0"/>
              </a:spcBef>
              <a:spcAft>
                <a:spcPts val="500"/>
              </a:spcAft>
            </a:pPr>
            <a:r>
              <a:rPr lang="en-US" sz="2400" dirty="0">
                <a:effectLst/>
                <a:latin typeface="Arial" panose="020B0604020202020204" pitchFamily="34" charset="0"/>
                <a:ea typeface="Calibri" panose="020F0502020204030204" pitchFamily="34" charset="0"/>
              </a:rPr>
              <a:t>Nevertheless, disseminating information from clinical guidelines to front-line clinicians is important.</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742811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Knowledge Gaps (3)</a:t>
            </a:r>
            <a:endParaRPr lang="en-US" sz="2400"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The clinical evidence base related to the diagnosis of acute dizziness has exploded in the past 20 years, yet much of this new information has not been widely disseminated to clinicians. </a:t>
            </a:r>
            <a:endParaRPr lang="en-US"/>
          </a:p>
          <a:p>
            <a:pPr lvl="1">
              <a:spcBef>
                <a:spcPts val="0"/>
              </a:spcBef>
              <a:spcAft>
                <a:spcPts val="400"/>
              </a:spcAft>
            </a:pPr>
            <a:r>
              <a:rPr lang="en-US" sz="2200" kern="100" dirty="0">
                <a:effectLst/>
                <a:ea typeface="Calibri" panose="020F0502020204030204" pitchFamily="34" charset="0"/>
              </a:rPr>
              <a:t>For example, the head impulse test was only described in 1988.</a:t>
            </a:r>
            <a:r>
              <a:rPr lang="en-US" sz="2200" kern="100" baseline="30000" dirty="0">
                <a:effectLst/>
                <a:ea typeface="Calibri" panose="020F0502020204030204" pitchFamily="34" charset="0"/>
              </a:rPr>
              <a:t>49</a:t>
            </a:r>
            <a:r>
              <a:rPr lang="en-US" sz="2200" kern="100" dirty="0">
                <a:effectLst/>
                <a:ea typeface="Calibri" panose="020F0502020204030204" pitchFamily="34" charset="0"/>
              </a:rPr>
              <a:t> </a:t>
            </a:r>
          </a:p>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These knowledge gaps need to be </a:t>
            </a:r>
            <a:r>
              <a:rPr lang="en-US" sz="2400" kern="100" dirty="0">
                <a:latin typeface="Arial" panose="020B0604020202020204" pitchFamily="34" charset="0"/>
                <a:cs typeface="Arial" panose="020B0604020202020204" pitchFamily="34" charset="0"/>
              </a:rPr>
              <a:t>closed. Curricula must be updated at the medical school, post-graduate training and practicing physician levels. </a:t>
            </a:r>
          </a:p>
          <a:p>
            <a:pPr>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Some of the most useful physical examination tools such as how to perform and interpret both the head impulse test and nystagmus must be more widely taught and promoted. </a:t>
            </a:r>
          </a:p>
          <a:p>
            <a:pPr>
              <a:spcBef>
                <a:spcPts val="0"/>
              </a:spcBef>
              <a:spcAft>
                <a:spcPts val="400"/>
              </a:spcAft>
            </a:pPr>
            <a:r>
              <a:rPr lang="en-US" sz="2400" kern="100" dirty="0">
                <a:effectLst/>
                <a:ea typeface="Calibri" panose="020F0502020204030204" pitchFamily="34" charset="0"/>
              </a:rPr>
              <a:t>Knowing the presentations of very common causes of episodic dizziness, such as BPPV and vestibular migraine, </a:t>
            </a:r>
            <a:r>
              <a:rPr lang="en-US" sz="2400" kern="100" dirty="0">
                <a:ea typeface="Calibri" panose="020F0502020204030204" pitchFamily="34" charset="0"/>
              </a:rPr>
              <a:t>should</a:t>
            </a:r>
            <a:r>
              <a:rPr lang="en-US" sz="2400" kern="100" dirty="0">
                <a:effectLst/>
                <a:ea typeface="Calibri" panose="020F0502020204030204" pitchFamily="34" charset="0"/>
              </a:rPr>
              <a:t> improve diagnosis of less common but more serious causes when the pattern does not fit.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8641157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Knowledge Gaps (4)</a:t>
            </a:r>
            <a:endParaRPr lang="en-US" sz="2400" dirty="0">
              <a:solidFill>
                <a:schemeClr val="bg1"/>
              </a:solidFill>
            </a:endParaRPr>
          </a:p>
        </p:txBody>
      </p:sp>
      <p:sp>
        <p:nvSpPr>
          <p:cNvPr id="3" name="Content Placeholder 2"/>
          <p:cNvSpPr>
            <a:spLocks noGrp="1"/>
          </p:cNvSpPr>
          <p:nvPr>
            <p:ph idx="1"/>
          </p:nvPr>
        </p:nvSpPr>
        <p:spPr>
          <a:xfrm>
            <a:off x="-1993" y="979070"/>
            <a:ext cx="11635245" cy="5432026"/>
          </a:xfrm>
        </p:spPr>
        <p:txBody>
          <a:bodyPr vert="horz" lIns="91440" tIns="45720" rIns="91440" bIns="45720" rtlCol="0" anchor="t">
            <a:noAutofit/>
          </a:bodyPr>
          <a:lstStyle/>
          <a:p>
            <a:pPr marL="685800">
              <a:spcBef>
                <a:spcPts val="0"/>
              </a:spcBef>
              <a:spcAft>
                <a:spcPts val="400"/>
              </a:spcAft>
            </a:pPr>
            <a:r>
              <a:rPr lang="en-US" sz="2400" kern="100">
                <a:ea typeface="Calibri" panose="020F0502020204030204" pitchFamily="34" charset="0"/>
              </a:rPr>
              <a:t>Testing</a:t>
            </a:r>
            <a:r>
              <a:rPr lang="en-US" sz="2400" kern="100">
                <a:effectLst/>
                <a:ea typeface="Calibri" panose="020F0502020204030204" pitchFamily="34" charset="0"/>
              </a:rPr>
              <a:t> for </a:t>
            </a:r>
            <a:r>
              <a:rPr lang="en-US" sz="2400" b="1" i="1" kern="100" dirty="0">
                <a:effectLst/>
                <a:ea typeface="Calibri" panose="020F0502020204030204" pitchFamily="34" charset="0"/>
              </a:rPr>
              <a:t>nystagmus</a:t>
            </a:r>
            <a:r>
              <a:rPr lang="en-US" sz="2400" kern="100" dirty="0">
                <a:effectLst/>
                <a:ea typeface="Calibri" panose="020F0502020204030204" pitchFamily="34" charset="0"/>
              </a:rPr>
              <a:t> should occur in every patient with acute dizziness.</a:t>
            </a:r>
            <a:r>
              <a:rPr lang="en-US" sz="2400" kern="100" baseline="30000" dirty="0">
                <a:effectLst/>
                <a:ea typeface="Calibri" panose="020F0502020204030204" pitchFamily="34" charset="0"/>
              </a:rPr>
              <a:t>5,8,39,50</a:t>
            </a:r>
            <a:r>
              <a:rPr lang="en-US" sz="2400" kern="100" dirty="0">
                <a:effectLst/>
                <a:ea typeface="Calibri" panose="020F0502020204030204" pitchFamily="34" charset="0"/>
              </a:rPr>
              <a:t> </a:t>
            </a:r>
            <a:endParaRPr lang="en-US"/>
          </a:p>
          <a:p>
            <a:pPr marL="1085850" lvl="1" indent="-342900">
              <a:spcBef>
                <a:spcPts val="0"/>
              </a:spcBef>
              <a:spcAft>
                <a:spcPts val="400"/>
              </a:spcAft>
              <a:buFont typeface="Calibri"/>
              <a:buChar char="-"/>
            </a:pPr>
            <a:r>
              <a:rPr lang="en-US" sz="2000" kern="100">
                <a:effectLst/>
                <a:ea typeface="Calibri" panose="020F0502020204030204" pitchFamily="34" charset="0"/>
              </a:rPr>
              <a:t>The absence of nystagmus in an actively dizzy patient without some obvious cause (e.g., </a:t>
            </a:r>
            <a:r>
              <a:rPr lang="en-US" sz="2000" kern="100" dirty="0">
                <a:effectLst/>
                <a:ea typeface="Calibri" panose="020F0502020204030204" pitchFamily="34" charset="0"/>
              </a:rPr>
              <a:t>orthostatic hypotension) is actually more</a:t>
            </a:r>
            <a:r>
              <a:rPr lang="en-US" sz="2000" kern="100">
                <a:effectLst/>
                <a:ea typeface="Calibri" panose="020F0502020204030204" pitchFamily="34" charset="0"/>
              </a:rPr>
              <a:t> worrisome than its presence.</a:t>
            </a:r>
            <a:r>
              <a:rPr lang="en-US" sz="2400" kern="100" baseline="30000"/>
              <a:t>51</a:t>
            </a:r>
            <a:r>
              <a:rPr lang="en-US" sz="2000" kern="100" dirty="0">
                <a:effectLst/>
                <a:ea typeface="Calibri" panose="020F0502020204030204" pitchFamily="34" charset="0"/>
              </a:rPr>
              <a:t> </a:t>
            </a:r>
            <a:endParaRPr lang="en-US" dirty="0"/>
          </a:p>
          <a:p>
            <a:pPr marL="1085850" lvl="1" indent="-342900">
              <a:spcBef>
                <a:spcPts val="0"/>
              </a:spcBef>
              <a:spcAft>
                <a:spcPts val="400"/>
              </a:spcAft>
              <a:buFont typeface="Calibri"/>
              <a:buChar char="-"/>
            </a:pPr>
            <a:r>
              <a:rPr lang="en-US" sz="2000" kern="100" dirty="0">
                <a:effectLst/>
                <a:latin typeface="Arial" panose="020B0604020202020204" pitchFamily="34" charset="0"/>
                <a:ea typeface="Calibri" panose="020F0502020204030204" pitchFamily="34" charset="0"/>
                <a:cs typeface="Arial" panose="020B0604020202020204" pitchFamily="34" charset="0"/>
              </a:rPr>
              <a:t>This is because only 50% of patients with cerebellar strokes have nystagmus</a:t>
            </a:r>
            <a:r>
              <a:rPr lang="en-US" sz="2400" kern="100" baseline="30000" dirty="0">
                <a:latin typeface="Arial" panose="020B0604020202020204" pitchFamily="34" charset="0"/>
                <a:cs typeface="Arial" panose="020B0604020202020204" pitchFamily="34" charset="0"/>
              </a:rPr>
              <a:t>40,52</a:t>
            </a:r>
            <a:r>
              <a:rPr lang="en-US" sz="2000" kern="100" dirty="0">
                <a:effectLst/>
                <a:latin typeface="Arial" panose="020B0604020202020204" pitchFamily="34" charset="0"/>
                <a:ea typeface="Calibri" panose="020F0502020204030204" pitchFamily="34" charset="0"/>
                <a:cs typeface="Arial" panose="020B0604020202020204" pitchFamily="34" charset="0"/>
              </a:rPr>
              <a:t> whereas nearly all patients with vestibular neuritis have nystagmus.</a:t>
            </a:r>
            <a:r>
              <a:rPr lang="en-US" sz="2400" kern="100" baseline="30000" dirty="0">
                <a:latin typeface="Arial" panose="020B0604020202020204" pitchFamily="34" charset="0"/>
                <a:cs typeface="Arial" panose="020B0604020202020204" pitchFamily="34" charset="0"/>
              </a:rPr>
              <a:t>52</a:t>
            </a:r>
            <a:r>
              <a:rPr lang="en-US" sz="2000" kern="100" dirty="0">
                <a:effectLst/>
                <a:latin typeface="Arial" panose="020B0604020202020204" pitchFamily="34" charset="0"/>
                <a:ea typeface="Calibri" panose="020F0502020204030204" pitchFamily="34" charset="0"/>
                <a:cs typeface="Arial" panose="020B0604020202020204" pitchFamily="34" charset="0"/>
              </a:rPr>
              <a:t> </a:t>
            </a:r>
          </a:p>
          <a:p>
            <a:pPr marL="1085850" lvl="1" indent="-342900">
              <a:spcBef>
                <a:spcPts val="0"/>
              </a:spcBef>
              <a:spcAft>
                <a:spcPts val="400"/>
              </a:spcAft>
              <a:buFont typeface="Calibri"/>
              <a:buChar char="-"/>
            </a:pPr>
            <a:r>
              <a:rPr lang="en-US" sz="2000" kern="100" dirty="0">
                <a:effectLst/>
                <a:latin typeface="Arial" panose="020B0604020202020204" pitchFamily="34" charset="0"/>
                <a:ea typeface="Calibri" panose="020F0502020204030204" pitchFamily="34" charset="0"/>
                <a:cs typeface="Arial" panose="020B0604020202020204" pitchFamily="34" charset="0"/>
              </a:rPr>
              <a:t>How to test for and interpret nystagmus is a critical gap to close. </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lvl="1">
              <a:spcBef>
                <a:spcPts val="0"/>
              </a:spcBef>
              <a:spcAft>
                <a:spcPts val="400"/>
              </a:spcAft>
              <a:buFont typeface="Calibri"/>
              <a:buChar char="-"/>
            </a:pPr>
            <a:endParaRPr lang="en-US" sz="2000" kern="100" dirty="0">
              <a:ea typeface="Calibri" panose="020F0502020204030204" pitchFamily="34" charset="0"/>
            </a:endParaRPr>
          </a:p>
          <a:p>
            <a:pPr marL="685800">
              <a:spcBef>
                <a:spcPts val="0"/>
              </a:spcBef>
              <a:spcAft>
                <a:spcPts val="4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Testing </a:t>
            </a:r>
            <a:r>
              <a:rPr lang="en-US" sz="2400" b="1" i="1" kern="100" dirty="0">
                <a:effectLst/>
                <a:latin typeface="Arial" panose="020B0604020202020204" pitchFamily="34" charset="0"/>
                <a:ea typeface="Calibri" panose="020F0502020204030204" pitchFamily="34" charset="0"/>
                <a:cs typeface="Arial" panose="020B0604020202020204" pitchFamily="34" charset="0"/>
              </a:rPr>
              <a:t>gait</a:t>
            </a:r>
            <a:r>
              <a:rPr lang="en-US" sz="2400" kern="100" dirty="0">
                <a:effectLst/>
                <a:latin typeface="Arial" panose="020B0604020202020204" pitchFamily="34" charset="0"/>
                <a:ea typeface="Calibri" panose="020F0502020204030204" pitchFamily="34" charset="0"/>
                <a:cs typeface="Arial" panose="020B0604020202020204" pitchFamily="34" charset="0"/>
              </a:rPr>
              <a:t> should also occur in every patient with acute dizziness.</a:t>
            </a:r>
            <a:r>
              <a:rPr lang="en-US" sz="2400" kern="100" baseline="30000" dirty="0">
                <a:latin typeface="Arial" panose="020B0604020202020204" pitchFamily="34" charset="0"/>
                <a:cs typeface="Arial" panose="020B0604020202020204" pitchFamily="34" charset="0"/>
              </a:rPr>
              <a:t>39</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marL="1085850" lvl="1" indent="-342900">
              <a:spcBef>
                <a:spcPts val="0"/>
              </a:spcBef>
              <a:spcAft>
                <a:spcPts val="400"/>
              </a:spcAft>
              <a:buFont typeface="Calibri"/>
              <a:buChar char="-"/>
            </a:pPr>
            <a:r>
              <a:rPr lang="en-US" sz="2000" kern="100">
                <a:ea typeface="Calibri" panose="020F0502020204030204" pitchFamily="34" charset="0"/>
              </a:rPr>
              <a:t>Even</a:t>
            </a:r>
            <a:r>
              <a:rPr lang="en-US" sz="2000" kern="100">
                <a:effectLst/>
                <a:ea typeface="Calibri" panose="020F0502020204030204" pitchFamily="34" charset="0"/>
              </a:rPr>
              <a:t> with a benign, peripheral cause of dizziness, if </a:t>
            </a:r>
            <a:r>
              <a:rPr lang="en-US" sz="2000" kern="100">
                <a:ea typeface="Calibri" panose="020F0502020204030204" pitchFamily="34" charset="0"/>
              </a:rPr>
              <a:t>a patient </a:t>
            </a:r>
            <a:r>
              <a:rPr lang="en-US" sz="2000" kern="100">
                <a:effectLst/>
                <a:ea typeface="Calibri" panose="020F0502020204030204" pitchFamily="34" charset="0"/>
              </a:rPr>
              <a:t>cannot walk </a:t>
            </a:r>
            <a:r>
              <a:rPr lang="en-US" sz="2000" kern="100" dirty="0">
                <a:effectLst/>
                <a:ea typeface="Calibri" panose="020F0502020204030204" pitchFamily="34" charset="0"/>
              </a:rPr>
              <a:t>independently, perhaps due to dehydration, it is unsafe to discharge them home. </a:t>
            </a:r>
          </a:p>
          <a:p>
            <a:pPr marL="1085850" lvl="1" indent="-342900">
              <a:spcBef>
                <a:spcPts val="0"/>
              </a:spcBef>
              <a:spcAft>
                <a:spcPts val="400"/>
              </a:spcAft>
              <a:buFont typeface="Calibri"/>
              <a:buChar char="-"/>
            </a:pPr>
            <a:r>
              <a:rPr lang="en-US" sz="2000" kern="100" dirty="0">
                <a:effectLst/>
                <a:ea typeface="Calibri" panose="020F0502020204030204" pitchFamily="34" charset="0"/>
              </a:rPr>
              <a:t>Gait testing is especially important in dizzy patients who do not have nystagmus.</a:t>
            </a:r>
            <a:r>
              <a:rPr lang="en-US" sz="2400" kern="100" baseline="30000" dirty="0"/>
              <a:t>53 </a:t>
            </a:r>
          </a:p>
          <a:p>
            <a:pPr marL="1085850" lvl="1" indent="-342900">
              <a:spcBef>
                <a:spcPts val="0"/>
              </a:spcBef>
              <a:spcAft>
                <a:spcPts val="400"/>
              </a:spcAft>
              <a:buFont typeface="Calibri"/>
              <a:buChar char="-"/>
            </a:pPr>
            <a:r>
              <a:rPr lang="en-US" sz="2000" kern="100">
                <a:ea typeface="Calibri" panose="020F0502020204030204" pitchFamily="34" charset="0"/>
              </a:rPr>
              <a:t>The</a:t>
            </a:r>
            <a:r>
              <a:rPr lang="en-US" sz="2000" kern="100">
                <a:effectLst/>
                <a:ea typeface="Calibri" panose="020F0502020204030204" pitchFamily="34" charset="0"/>
              </a:rPr>
              <a:t> inability to safely walk independently is highly correlated with a stroke diagnosis </a:t>
            </a:r>
            <a:r>
              <a:rPr lang="en-US" sz="2000" kern="100">
                <a:ea typeface="Calibri" panose="020F0502020204030204" pitchFamily="34" charset="0"/>
              </a:rPr>
              <a:t>rather than</a:t>
            </a:r>
            <a:r>
              <a:rPr lang="en-US" sz="2000" kern="100">
                <a:effectLst/>
                <a:ea typeface="Calibri" panose="020F0502020204030204" pitchFamily="34" charset="0"/>
              </a:rPr>
              <a:t> a peripheral cause of dizziness.</a:t>
            </a:r>
            <a:r>
              <a:rPr lang="en-US" sz="2400" kern="100" baseline="30000" dirty="0"/>
              <a:t>54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2432775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Imaging (5)</a:t>
            </a:r>
            <a:endParaRPr lang="en-US" sz="2400" dirty="0">
              <a:solidFill>
                <a:schemeClr val="bg1"/>
              </a:solidFill>
            </a:endParaRPr>
          </a:p>
        </p:txBody>
      </p:sp>
      <p:sp>
        <p:nvSpPr>
          <p:cNvPr id="3" name="Content Placeholder 2"/>
          <p:cNvSpPr>
            <a:spLocks noGrp="1"/>
          </p:cNvSpPr>
          <p:nvPr>
            <p:ph idx="1"/>
          </p:nvPr>
        </p:nvSpPr>
        <p:spPr>
          <a:xfrm>
            <a:off x="302807" y="1164127"/>
            <a:ext cx="11635245" cy="5432026"/>
          </a:xfrm>
        </p:spPr>
        <p:txBody>
          <a:bodyPr vert="horz" lIns="91440" tIns="45720" rIns="91440" bIns="45720" rtlCol="0" anchor="t">
            <a:noAutofit/>
          </a:bodyPr>
          <a:lstStyle/>
          <a:p>
            <a:pPr>
              <a:spcBef>
                <a:spcPts val="0"/>
              </a:spcBef>
              <a:spcAft>
                <a:spcPts val="6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All imaging tests for patients with acute dizziness have important limitations. </a:t>
            </a:r>
            <a:endParaRPr lang="en-US"/>
          </a:p>
          <a:p>
            <a:pPr>
              <a:spcBef>
                <a:spcPts val="0"/>
              </a:spcBef>
              <a:spcAft>
                <a:spcPts val="6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An “intelligent” EHR may push these limitations to the ordering clinician. </a:t>
            </a:r>
          </a:p>
          <a:p>
            <a:pPr>
              <a:spcBef>
                <a:spcPts val="0"/>
              </a:spcBef>
              <a:spcAft>
                <a:spcPts val="600"/>
              </a:spcAft>
            </a:pPr>
            <a:r>
              <a:rPr lang="en-US" sz="2400" kern="100" dirty="0">
                <a:effectLst/>
                <a:ea typeface="Calibri" panose="020F0502020204030204" pitchFamily="34" charset="0"/>
              </a:rPr>
              <a:t>Additionally, language about the diagnostic limitations should be incorporated into the radiologists’ </a:t>
            </a:r>
            <a:r>
              <a:rPr lang="en-US" sz="2400" kern="100">
                <a:effectLst/>
                <a:ea typeface="Calibri" panose="020F0502020204030204" pitchFamily="34" charset="0"/>
              </a:rPr>
              <a:t>interpretation</a:t>
            </a:r>
            <a:r>
              <a:rPr lang="en-US" sz="2400" kern="100">
                <a:ea typeface="Calibri" panose="020F0502020204030204" pitchFamily="34" charset="0"/>
              </a:rPr>
              <a:t>.</a:t>
            </a:r>
            <a:endParaRPr lang="en-US" sz="2400" kern="100" baseline="30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5140738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System Optimization and Quality Improvement Measures: Code Stroke (6)</a:t>
            </a:r>
            <a:endParaRPr lang="en-US" sz="2400" dirty="0">
              <a:solidFill>
                <a:schemeClr val="bg1"/>
              </a:solidFill>
            </a:endParaRPr>
          </a:p>
        </p:txBody>
      </p:sp>
      <p:sp>
        <p:nvSpPr>
          <p:cNvPr id="3" name="Content Placeholder 2"/>
          <p:cNvSpPr>
            <a:spLocks noGrp="1"/>
          </p:cNvSpPr>
          <p:nvPr>
            <p:ph idx="1"/>
          </p:nvPr>
        </p:nvSpPr>
        <p:spPr>
          <a:xfrm>
            <a:off x="259264" y="1077041"/>
            <a:ext cx="11700559" cy="5334055"/>
          </a:xfrm>
        </p:spPr>
        <p:txBody>
          <a:bodyPr vert="horz" lIns="91440" tIns="45720" rIns="91440" bIns="45720" rtlCol="0" anchor="t">
            <a:noAutofit/>
          </a:bodyPr>
          <a:lstStyle/>
          <a:p>
            <a:pPr>
              <a:spcBef>
                <a:spcPts val="0"/>
              </a:spcBef>
              <a:spcAft>
                <a:spcPts val="600"/>
              </a:spcAft>
            </a:pPr>
            <a:r>
              <a:rPr lang="en-US" sz="2400" kern="100" dirty="0">
                <a:effectLst/>
                <a:latin typeface="Arial" panose="020B0604020202020204" pitchFamily="34" charset="0"/>
                <a:ea typeface="Calibri" panose="020F0502020204030204" pitchFamily="34" charset="0"/>
                <a:cs typeface="Arial" panose="020B0604020202020204" pitchFamily="34" charset="0"/>
              </a:rPr>
              <a:t>A “Code Stroke” is intended to be highly sensitive but not specific. </a:t>
            </a:r>
            <a:endParaRPr lang="en-US"/>
          </a:p>
          <a:p>
            <a:pPr>
              <a:spcBef>
                <a:spcPts val="0"/>
              </a:spcBef>
              <a:spcAft>
                <a:spcPts val="600"/>
              </a:spcAft>
            </a:pPr>
            <a:r>
              <a:rPr lang="en-US" sz="2400" kern="100" dirty="0">
                <a:effectLst/>
                <a:ea typeface="Calibri" panose="020F0502020204030204" pitchFamily="34" charset="0"/>
              </a:rPr>
              <a:t>The case presentation does not make clear if the second physician was aware of </a:t>
            </a:r>
            <a:r>
              <a:rPr lang="en-US" sz="2400" kern="100">
                <a:effectLst/>
                <a:ea typeface="Calibri" panose="020F0502020204030204" pitchFamily="34" charset="0"/>
              </a:rPr>
              <a:t>the earlier ED visit. If so, the second clinician may have activated a “Code Stroke</a:t>
            </a:r>
            <a:r>
              <a:rPr lang="en-US" sz="2400" kern="100">
                <a:ea typeface="Calibri" panose="020F0502020204030204" pitchFamily="34" charset="0"/>
              </a:rPr>
              <a:t>,”</a:t>
            </a:r>
            <a:r>
              <a:rPr lang="en-US" sz="2400" kern="100">
                <a:effectLst/>
                <a:ea typeface="Calibri" panose="020F0502020204030204" pitchFamily="34" charset="0"/>
              </a:rPr>
              <a:t> which would </a:t>
            </a:r>
            <a:r>
              <a:rPr lang="en-US" sz="2400" kern="100">
                <a:ea typeface="Calibri" panose="020F0502020204030204" pitchFamily="34" charset="0"/>
              </a:rPr>
              <a:t>probably have</a:t>
            </a:r>
            <a:r>
              <a:rPr lang="en-US" sz="2400" kern="100">
                <a:effectLst/>
                <a:ea typeface="Calibri" panose="020F0502020204030204" pitchFamily="34" charset="0"/>
              </a:rPr>
              <a:t> </a:t>
            </a:r>
            <a:r>
              <a:rPr lang="en-US" sz="2400" kern="100">
                <a:ea typeface="Calibri" panose="020F0502020204030204" pitchFamily="34" charset="0"/>
              </a:rPr>
              <a:t>expedited the </a:t>
            </a:r>
            <a:r>
              <a:rPr lang="en-US" sz="2400" kern="100">
                <a:effectLst/>
                <a:ea typeface="Calibri" panose="020F0502020204030204" pitchFamily="34" charset="0"/>
              </a:rPr>
              <a:t>CTA. </a:t>
            </a:r>
          </a:p>
          <a:p>
            <a:pPr>
              <a:spcBef>
                <a:spcPts val="0"/>
              </a:spcBef>
              <a:spcAft>
                <a:spcPts val="600"/>
              </a:spcAft>
            </a:pPr>
            <a:r>
              <a:rPr lang="en-US" sz="2400" kern="100" dirty="0">
                <a:effectLst/>
                <a:ea typeface="Calibri" panose="020F0502020204030204" pitchFamily="34" charset="0"/>
              </a:rPr>
              <a:t>Otherwise, it would not be standard practice to activate a “Code Stroke” in a </a:t>
            </a:r>
            <a:r>
              <a:rPr lang="en-US" sz="2400" kern="100">
                <a:effectLst/>
                <a:ea typeface="Calibri" panose="020F0502020204030204" pitchFamily="34" charset="0"/>
              </a:rPr>
              <a:t>patient with what </a:t>
            </a:r>
            <a:r>
              <a:rPr lang="en-US" sz="2400" kern="100">
                <a:ea typeface="Calibri" panose="020F0502020204030204" pitchFamily="34" charset="0"/>
              </a:rPr>
              <a:t>may have been interpreted as</a:t>
            </a:r>
            <a:r>
              <a:rPr lang="en-US" sz="2400" kern="100">
                <a:effectLst/>
                <a:ea typeface="Calibri" panose="020F0502020204030204" pitchFamily="34" charset="0"/>
              </a:rPr>
              <a:t> status epilepticus, although “possible seizures” may well have been the seizure-like activity sometimes </a:t>
            </a:r>
            <a:r>
              <a:rPr lang="en-US" sz="2400" kern="100" dirty="0">
                <a:effectLst/>
                <a:ea typeface="Calibri" panose="020F0502020204030204" pitchFamily="34" charset="0"/>
              </a:rPr>
              <a:t>seen in basilar artery strokes. </a:t>
            </a:r>
            <a:endParaRPr lang="en-US" sz="2400" kern="100" baseline="30000"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0363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259264" y="858048"/>
            <a:ext cx="11594033" cy="5749580"/>
          </a:xfrm>
        </p:spPr>
        <p:txBody>
          <a:bodyPr vert="horz" lIns="91440" tIns="45720" rIns="91440" bIns="45720" rtlCol="0" anchor="t">
            <a:noAutofit/>
          </a:bodyPr>
          <a:lstStyle/>
          <a:p>
            <a:pPr>
              <a:spcBef>
                <a:spcPts val="300"/>
              </a:spcBef>
            </a:pPr>
            <a:r>
              <a:rPr lang="en-US" sz="2400" b="0" i="0" dirty="0">
                <a:solidFill>
                  <a:schemeClr val="bg1"/>
                </a:solidFill>
                <a:effectLst/>
              </a:rPr>
              <a:t>A patient in his mid-30s with no significant past medical history other than some recent dental work presented to </a:t>
            </a:r>
            <a:r>
              <a:rPr lang="en-US" sz="2400" dirty="0">
                <a:solidFill>
                  <a:schemeClr val="bg1"/>
                </a:solidFill>
              </a:rPr>
              <a:t>an</a:t>
            </a:r>
            <a:r>
              <a:rPr lang="en-US" sz="2400" b="0" i="0" dirty="0">
                <a:solidFill>
                  <a:schemeClr val="bg1"/>
                </a:solidFill>
                <a:effectLst/>
              </a:rPr>
              <a:t> emergency department (ED) with 3 weeks of intermittent left-sided headaches associated with listing or leaning to the left. </a:t>
            </a:r>
            <a:endParaRPr lang="en-US"/>
          </a:p>
          <a:p>
            <a:pPr>
              <a:spcBef>
                <a:spcPts val="300"/>
              </a:spcBef>
            </a:pPr>
            <a:r>
              <a:rPr lang="en-US" sz="2400" b="0" i="0" dirty="0">
                <a:solidFill>
                  <a:schemeClr val="bg1"/>
                </a:solidFill>
                <a:effectLst/>
              </a:rPr>
              <a:t>On the day of presentation, he awoke with the same headache and balance issues but also about 15 minutes of difficulty speaking and moving, both of which resolved before arrival at the hospital. </a:t>
            </a:r>
          </a:p>
          <a:p>
            <a:pPr>
              <a:spcBef>
                <a:spcPts val="300"/>
              </a:spcBef>
            </a:pPr>
            <a:r>
              <a:rPr lang="en-US" sz="2400" dirty="0">
                <a:solidFill>
                  <a:schemeClr val="bg1"/>
                </a:solidFill>
              </a:rPr>
              <a:t>Vital signs were normal, and the ED provider also documented a normal neurologic exam, including normal finger-nose, heel-shin, balance, and tandem gait testing. Nystagmus was not documented but no maneuvers were performed. </a:t>
            </a:r>
            <a:endParaRPr lang="en-US" sz="2400" dirty="0">
              <a:solidFill>
                <a:srgbClr val="000000"/>
              </a:solidFill>
            </a:endParaRPr>
          </a:p>
          <a:p>
            <a:pPr>
              <a:spcBef>
                <a:spcPts val="300"/>
              </a:spcBef>
            </a:pPr>
            <a:r>
              <a:rPr lang="en-US" sz="2400" dirty="0">
                <a:solidFill>
                  <a:schemeClr val="bg1"/>
                </a:solidFill>
              </a:rPr>
              <a:t>Electrocardiogram, blood chemistries, and complete blood count were all normal.</a:t>
            </a:r>
          </a:p>
          <a:p>
            <a:pPr>
              <a:spcBef>
                <a:spcPts val="300"/>
              </a:spcBef>
            </a:pPr>
            <a:r>
              <a:rPr lang="en-US" sz="2400" dirty="0">
                <a:solidFill>
                  <a:schemeClr val="bg1"/>
                </a:solidFill>
              </a:rPr>
              <a:t>Non-contrast computed tomography (CT) of the head was reported as normal, although later evaluation identified subtle abnormalities that were missed. No neurology consultation was obtained. </a:t>
            </a:r>
            <a:endParaRPr lang="en-US">
              <a:solidFill>
                <a:schemeClr val="bg1"/>
              </a:solidFill>
            </a:endParaRPr>
          </a:p>
          <a:p>
            <a:pPr>
              <a:spcBef>
                <a:spcPts val="300"/>
              </a:spcBef>
            </a:pPr>
            <a:r>
              <a:rPr lang="en-US" sz="2400" dirty="0">
                <a:solidFill>
                  <a:schemeClr val="bg1"/>
                </a:solidFill>
              </a:rPr>
              <a:t>The patient was discharged home with neurology follow-up and a final diagnostic impression of headache, dizziness, and sleep paralysis.</a:t>
            </a:r>
            <a:endParaRPr lang="en-US" sz="2400" dirty="0">
              <a:solidFill>
                <a:srgbClr val="000000"/>
              </a:solidFill>
            </a:endParaRPr>
          </a:p>
          <a:p>
            <a:pPr>
              <a:spcBef>
                <a:spcPts val="600"/>
              </a:spcBef>
            </a:pPr>
            <a:endParaRPr lang="en-US" sz="2400" dirty="0">
              <a:solidFill>
                <a:schemeClr val="bg1"/>
              </a:solidFill>
            </a:endParaRPr>
          </a:p>
          <a:p>
            <a:endParaRPr lang="en-US" sz="2400" dirty="0">
              <a:solidFill>
                <a:srgbClr val="000000"/>
              </a:solidFill>
            </a:endParaRPr>
          </a:p>
          <a:p>
            <a:pPr>
              <a:spcBef>
                <a:spcPts val="600"/>
              </a:spcBef>
            </a:pP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50</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51</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marL="342900" marR="0" lvl="0" indent="-342900">
              <a:spcBef>
                <a:spcPts val="0"/>
              </a:spcBef>
              <a:spcAft>
                <a:spcPts val="0"/>
              </a:spcAft>
              <a:buFont typeface="Symbol" panose="05050102010706020507" pitchFamily="18" charset="2"/>
              <a:buChar char=""/>
            </a:pPr>
            <a:r>
              <a:rPr lang="en-US" sz="2400" kern="100" dirty="0">
                <a:effectLst/>
                <a:ea typeface="Calibri" panose="020F0502020204030204" pitchFamily="34" charset="0"/>
              </a:rPr>
              <a:t>When young patients have a TIA and ischemic stroke, the cause is often a cervical artery dissection or embolism </a:t>
            </a:r>
            <a:r>
              <a:rPr lang="en-US" sz="2400" kern="100">
                <a:effectLst/>
                <a:ea typeface="Calibri" panose="020F0502020204030204" pitchFamily="34" charset="0"/>
              </a:rPr>
              <a:t>through a patent </a:t>
            </a:r>
            <a:r>
              <a:rPr lang="en-US" sz="2400" kern="100" dirty="0">
                <a:effectLst/>
                <a:ea typeface="Calibri" panose="020F0502020204030204" pitchFamily="34" charset="0"/>
              </a:rPr>
              <a:t>foramen </a:t>
            </a:r>
            <a:r>
              <a:rPr lang="en-US" sz="2400" kern="100" dirty="0" err="1">
                <a:effectLst/>
                <a:ea typeface="Calibri" panose="020F0502020204030204" pitchFamily="34" charset="0"/>
              </a:rPr>
              <a:t>ovale</a:t>
            </a:r>
            <a:r>
              <a:rPr lang="en-US" sz="2400" kern="100" dirty="0">
                <a:effectLst/>
                <a:ea typeface="Calibri" panose="020F0502020204030204" pitchFamily="34" charset="0"/>
              </a:rPr>
              <a:t>.</a:t>
            </a:r>
          </a:p>
          <a:p>
            <a:pPr marL="342900" marR="0" lvl="0" indent="-342900">
              <a:spcBef>
                <a:spcPts val="0"/>
              </a:spcBef>
              <a:spcAft>
                <a:spcPts val="0"/>
              </a:spcAft>
              <a:buFont typeface="Symbol" panose="05050102010706020507" pitchFamily="18" charset="2"/>
              <a:buChar char=""/>
            </a:pPr>
            <a:r>
              <a:rPr lang="en-US" sz="2400" kern="100" dirty="0">
                <a:effectLst/>
                <a:ea typeface="Calibri" panose="020F0502020204030204" pitchFamily="34" charset="0"/>
              </a:rPr>
              <a:t>TIA is a cause of intermittent dizziness and between episodes, the neurological examination </a:t>
            </a:r>
            <a:r>
              <a:rPr lang="en-US" sz="2400" kern="100" dirty="0">
                <a:ea typeface="Calibri" panose="020F0502020204030204" pitchFamily="34" charset="0"/>
              </a:rPr>
              <a:t>is</a:t>
            </a:r>
            <a:r>
              <a:rPr lang="en-US" sz="2400" kern="100" dirty="0">
                <a:effectLst/>
                <a:ea typeface="Calibri" panose="020F0502020204030204" pitchFamily="34" charset="0"/>
              </a:rPr>
              <a:t> normal. </a:t>
            </a:r>
          </a:p>
          <a:p>
            <a:pPr marL="342900" marR="0" lvl="0" indent="-342900">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The presence of dizziness plus other simultaneous neurological symptoms should prompt a search for a central cause.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Non-contrast brain CT scan has extremely poor sensitivity for identifying TIA or early ischemic strokes, especially in patients who present with dizziness.</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The abrupt onset of neurological symptoms should generally be assumed to be due to a stroke until proven otherwise.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52</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53</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457200" marR="0" indent="-457200">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rPr>
              <a:t>Drachman</a:t>
            </a:r>
            <a:r>
              <a:rPr lang="en-US" sz="1400" kern="100" dirty="0">
                <a:solidFill>
                  <a:schemeClr val="bg1"/>
                </a:solidFill>
                <a:effectLst/>
                <a:latin typeface="Arial" panose="020B0604020202020204" pitchFamily="34" charset="0"/>
                <a:ea typeface="Calibri" panose="020F0502020204030204" pitchFamily="34" charset="0"/>
              </a:rPr>
              <a:t> DA, Hart CW. An approach to the dizzy patient. </a:t>
            </a:r>
            <a:r>
              <a:rPr lang="en-US" sz="1400" i="1" kern="100" dirty="0">
                <a:solidFill>
                  <a:schemeClr val="bg1"/>
                </a:solidFill>
                <a:effectLst/>
                <a:latin typeface="Arial" panose="020B0604020202020204" pitchFamily="34" charset="0"/>
                <a:ea typeface="Calibri" panose="020F0502020204030204" pitchFamily="34" charset="0"/>
              </a:rPr>
              <a:t>Neurology. </a:t>
            </a:r>
            <a:r>
              <a:rPr lang="en-US" sz="1400" kern="100" dirty="0">
                <a:solidFill>
                  <a:schemeClr val="bg1"/>
                </a:solidFill>
                <a:effectLst/>
                <a:latin typeface="Arial" panose="020B0604020202020204" pitchFamily="34" charset="0"/>
                <a:ea typeface="Calibri" panose="020F0502020204030204" pitchFamily="34" charset="0"/>
              </a:rPr>
              <a:t>1972;22(4):323-334. [</a:t>
            </a:r>
            <a:r>
              <a:rPr lang="en-US" sz="1400" u="sng" kern="100" dirty="0">
                <a:solidFill>
                  <a:schemeClr val="bg1"/>
                </a:solidFill>
                <a:effectLst/>
                <a:latin typeface="Arial" panose="020B060402020202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Newman-Toker DE, Cannon LM, </a:t>
            </a:r>
            <a:r>
              <a:rPr lang="en-US" sz="1400" kern="100" dirty="0" err="1">
                <a:solidFill>
                  <a:schemeClr val="bg1"/>
                </a:solidFill>
                <a:effectLst/>
                <a:latin typeface="Arial" panose="020B0604020202020204" pitchFamily="34" charset="0"/>
                <a:ea typeface="Calibri" panose="020F0502020204030204" pitchFamily="34" charset="0"/>
              </a:rPr>
              <a:t>Stofferahn</a:t>
            </a:r>
            <a:r>
              <a:rPr lang="en-US" sz="1400" kern="100" dirty="0">
                <a:solidFill>
                  <a:schemeClr val="bg1"/>
                </a:solidFill>
                <a:effectLst/>
                <a:latin typeface="Arial" panose="020B0604020202020204" pitchFamily="34" charset="0"/>
                <a:ea typeface="Calibri" panose="020F0502020204030204" pitchFamily="34" charset="0"/>
              </a:rPr>
              <a:t> ME, et al. Imprecision in patient reports of dizziness symptom quality: a cross-sectional study conducted in an acute care setting. </a:t>
            </a:r>
            <a:r>
              <a:rPr lang="en-US" sz="1400" i="1" kern="100" dirty="0">
                <a:solidFill>
                  <a:schemeClr val="bg1"/>
                </a:solidFill>
                <a:effectLst/>
                <a:latin typeface="Arial" panose="020B0604020202020204" pitchFamily="34" charset="0"/>
                <a:ea typeface="Calibri" panose="020F0502020204030204" pitchFamily="34" charset="0"/>
              </a:rPr>
              <a:t>Mayo Clin Proc. </a:t>
            </a:r>
            <a:r>
              <a:rPr lang="en-US" sz="1400" kern="100" dirty="0">
                <a:solidFill>
                  <a:schemeClr val="bg1"/>
                </a:solidFill>
                <a:effectLst/>
                <a:latin typeface="Arial" panose="020B0604020202020204" pitchFamily="34" charset="0"/>
                <a:ea typeface="Calibri" panose="020F0502020204030204" pitchFamily="34" charset="0"/>
              </a:rPr>
              <a:t>2007;82(11):1329-1340. [</a:t>
            </a:r>
            <a:r>
              <a:rPr lang="en-US" sz="1400" u="sng" kern="100" dirty="0">
                <a:solidFill>
                  <a:schemeClr val="bg1"/>
                </a:solidFill>
                <a:effectLst/>
                <a:latin typeface="Arial" panose="020B060402020202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Kerber KA, Callaghan BC, </a:t>
            </a:r>
            <a:r>
              <a:rPr lang="en-US" sz="1400" kern="100" dirty="0" err="1">
                <a:solidFill>
                  <a:schemeClr val="bg1"/>
                </a:solidFill>
                <a:effectLst/>
                <a:latin typeface="Arial" panose="020B0604020202020204" pitchFamily="34" charset="0"/>
                <a:ea typeface="Calibri" panose="020F0502020204030204" pitchFamily="34" charset="0"/>
              </a:rPr>
              <a:t>Telian</a:t>
            </a:r>
            <a:r>
              <a:rPr lang="en-US" sz="1400" kern="100" dirty="0">
                <a:solidFill>
                  <a:schemeClr val="bg1"/>
                </a:solidFill>
                <a:effectLst/>
                <a:latin typeface="Arial" panose="020B0604020202020204" pitchFamily="34" charset="0"/>
                <a:ea typeface="Calibri" panose="020F0502020204030204" pitchFamily="34" charset="0"/>
              </a:rPr>
              <a:t> SA, et al. Dizziness symptom type prevalence and overlap: a US nationally representative survey. </a:t>
            </a:r>
            <a:r>
              <a:rPr lang="en-US" sz="1400" i="1" kern="100" dirty="0">
                <a:solidFill>
                  <a:schemeClr val="bg1"/>
                </a:solidFill>
                <a:effectLst/>
                <a:latin typeface="Arial" panose="020B0604020202020204" pitchFamily="34" charset="0"/>
                <a:ea typeface="Calibri" panose="020F0502020204030204" pitchFamily="34" charset="0"/>
              </a:rPr>
              <a:t>Am J Med. </a:t>
            </a:r>
            <a:r>
              <a:rPr lang="en-US" sz="1400" kern="100" dirty="0">
                <a:solidFill>
                  <a:schemeClr val="bg1"/>
                </a:solidFill>
                <a:effectLst/>
                <a:latin typeface="Arial" panose="020B0604020202020204" pitchFamily="34" charset="0"/>
                <a:ea typeface="Calibri" panose="020F0502020204030204" pitchFamily="34" charset="0"/>
              </a:rPr>
              <a:t>2017;130(12):1465.e1-1465.e9. [</a:t>
            </a:r>
            <a:r>
              <a:rPr lang="en-US" sz="1400" u="sng" kern="100" dirty="0">
                <a:solidFill>
                  <a:schemeClr val="bg1"/>
                </a:solidFill>
                <a:effectLst/>
                <a:latin typeface="Arial" panose="020B0604020202020204" pitchFamily="34" charset="0"/>
                <a:ea typeface="Calibri" panose="020F0502020204030204" pitchFamily="34" charset="0"/>
                <a:hlinkClick r:id="rId6">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Newman-Toker DE, Dy FJ, Stanton VA, et al. How often is dizziness from primary cardiovascular disease true vertigo? A systematic review. </a:t>
            </a:r>
            <a:r>
              <a:rPr lang="en-US" sz="1400" i="1" kern="100" dirty="0">
                <a:solidFill>
                  <a:schemeClr val="bg1"/>
                </a:solidFill>
                <a:effectLst/>
                <a:latin typeface="Arial" panose="020B0604020202020204" pitchFamily="34" charset="0"/>
                <a:ea typeface="Calibri" panose="020F0502020204030204" pitchFamily="34" charset="0"/>
              </a:rPr>
              <a:t>J Gen Intern Med. </a:t>
            </a:r>
            <a:r>
              <a:rPr lang="en-US" sz="1400" kern="100" dirty="0">
                <a:solidFill>
                  <a:schemeClr val="bg1"/>
                </a:solidFill>
                <a:effectLst/>
                <a:latin typeface="Arial" panose="020B0604020202020204" pitchFamily="34" charset="0"/>
                <a:ea typeface="Calibri" panose="020F0502020204030204" pitchFamily="34" charset="0"/>
              </a:rPr>
              <a:t>2008;23(12):2087-2094. [</a:t>
            </a:r>
            <a:r>
              <a:rPr lang="en-US" sz="1400" u="sng" kern="100" dirty="0">
                <a:solidFill>
                  <a:schemeClr val="bg1"/>
                </a:solidFill>
                <a:effectLst/>
                <a:latin typeface="Arial" panose="020B060402020202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Edlow JA, Gurley KL, Newman-Toker DE. A new diagnostic approach to the adult patient with acute dizziness. </a:t>
            </a:r>
            <a:r>
              <a:rPr lang="en-US" sz="1400" i="1" kern="100" dirty="0">
                <a:solidFill>
                  <a:schemeClr val="bg1"/>
                </a:solidFill>
                <a:effectLst/>
                <a:latin typeface="Arial" panose="020B0604020202020204" pitchFamily="34" charset="0"/>
                <a:ea typeface="Calibri" panose="020F0502020204030204" pitchFamily="34" charset="0"/>
              </a:rPr>
              <a:t>J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2018;54(4):469-483. [</a:t>
            </a:r>
            <a:r>
              <a:rPr lang="en-US" sz="1400" u="sng" kern="100" dirty="0">
                <a:solidFill>
                  <a:schemeClr val="bg1"/>
                </a:solidFill>
                <a:effectLst/>
                <a:latin typeface="Arial" panose="020B0604020202020204" pitchFamily="34" charset="0"/>
                <a:ea typeface="Calibri" panose="020F0502020204030204" pitchFamily="34" charset="0"/>
                <a:hlinkClick r:id="rId8">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Gurley KL, Edlow JA. Diagnosis of patients with acute dizziness.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Clin North Am. </a:t>
            </a:r>
            <a:r>
              <a:rPr lang="en-US" sz="1400" kern="100" dirty="0">
                <a:solidFill>
                  <a:schemeClr val="bg1"/>
                </a:solidFill>
                <a:effectLst/>
                <a:latin typeface="Arial" panose="020B0604020202020204" pitchFamily="34" charset="0"/>
                <a:ea typeface="Calibri" panose="020F0502020204030204" pitchFamily="34" charset="0"/>
              </a:rPr>
              <a:t>2021;39(1):181-201. [</a:t>
            </a:r>
            <a:r>
              <a:rPr lang="en-US" sz="1400" u="sng" kern="100" dirty="0">
                <a:solidFill>
                  <a:schemeClr val="bg1"/>
                </a:solidFill>
                <a:effectLst/>
                <a:latin typeface="Arial" panose="020B0604020202020204" pitchFamily="34" charset="0"/>
                <a:ea typeface="Calibri" panose="020F0502020204030204" pitchFamily="34" charset="0"/>
                <a:hlinkClick r:id="rId9">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Edlow JA. Diagnosing dizziness: we are teaching the wrong paradigm!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2013;20(10):1064-1066. [</a:t>
            </a:r>
            <a:r>
              <a:rPr lang="en-US" sz="1400" u="sng" kern="100" dirty="0">
                <a:solidFill>
                  <a:schemeClr val="bg1"/>
                </a:solidFill>
                <a:effectLst/>
                <a:latin typeface="Arial" panose="020B0604020202020204" pitchFamily="34" charset="0"/>
                <a:ea typeface="Calibri" panose="020F0502020204030204" pitchFamily="34" charset="0"/>
                <a:hlinkClick r:id="rId10">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Edlow JA. Acute dizziness: A personal journey through a paradigm shift.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2023;30(5):598-602. [</a:t>
            </a:r>
            <a:r>
              <a:rPr lang="en-US" sz="1400" u="sng" kern="100" dirty="0">
                <a:solidFill>
                  <a:schemeClr val="bg1"/>
                </a:solidFill>
                <a:effectLst/>
                <a:latin typeface="Arial" panose="020B0604020202020204" pitchFamily="34" charset="0"/>
                <a:ea typeface="Calibri" panose="020F0502020204030204" pitchFamily="34" charset="0"/>
                <a:hlinkClick r:id="rId11">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Kerber KA, Damschroder L, McLaughlin T, et al. Implementation of evidence-based practice for benign paroxysmal positional vertigo in the emergency department: a stepped-wedge randomized trial. </a:t>
            </a:r>
            <a:r>
              <a:rPr lang="en-US" sz="1400" i="1" kern="100" dirty="0">
                <a:solidFill>
                  <a:schemeClr val="bg1"/>
                </a:solidFill>
                <a:effectLst/>
                <a:latin typeface="Arial" panose="020B0604020202020204" pitchFamily="34" charset="0"/>
                <a:ea typeface="Calibri" panose="020F0502020204030204" pitchFamily="34" charset="0"/>
              </a:rPr>
              <a:t>Ann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2020;75(4):459-470. [</a:t>
            </a:r>
            <a:r>
              <a:rPr lang="en-US" sz="1400" u="sng" kern="100" dirty="0">
                <a:solidFill>
                  <a:schemeClr val="bg1"/>
                </a:solidFill>
                <a:effectLst/>
                <a:latin typeface="Arial" panose="020B0604020202020204" pitchFamily="34" charset="0"/>
                <a:ea typeface="Calibri" panose="020F0502020204030204" pitchFamily="34" charset="0"/>
                <a:hlinkClick r:id="rId12">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Neely P, Patel H, McTaggart J, et al. EVESTA: Emergency </a:t>
            </a:r>
            <a:r>
              <a:rPr lang="en-US" sz="1400" kern="100" dirty="0" err="1">
                <a:solidFill>
                  <a:schemeClr val="bg1"/>
                </a:solidFill>
                <a:effectLst/>
                <a:latin typeface="Arial" panose="020B0604020202020204" pitchFamily="34" charset="0"/>
                <a:ea typeface="Calibri" panose="020F0502020204030204" pitchFamily="34" charset="0"/>
              </a:rPr>
              <a:t>VESTibular</a:t>
            </a:r>
            <a:r>
              <a:rPr lang="en-US" sz="1400" kern="100" dirty="0">
                <a:solidFill>
                  <a:schemeClr val="bg1"/>
                </a:solidFill>
                <a:effectLst/>
                <a:latin typeface="Arial" panose="020B0604020202020204" pitchFamily="34" charset="0"/>
                <a:ea typeface="Calibri" panose="020F0502020204030204" pitchFamily="34" charset="0"/>
              </a:rPr>
              <a:t> Algorithm and its impact on the acute management of benign paroxysmal positional vertigo.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i="1" kern="100" dirty="0" err="1">
                <a:solidFill>
                  <a:schemeClr val="bg1"/>
                </a:solidFill>
                <a:effectLst/>
                <a:latin typeface="Arial" panose="020B0604020202020204" pitchFamily="34" charset="0"/>
                <a:ea typeface="Calibri" panose="020F0502020204030204" pitchFamily="34" charset="0"/>
              </a:rPr>
              <a:t>Australas</a:t>
            </a:r>
            <a:r>
              <a:rPr lang="en-US" sz="1400" i="1" kern="100" dirty="0">
                <a:solidFill>
                  <a:schemeClr val="bg1"/>
                </a:solidFill>
                <a:effectLst/>
                <a:latin typeface="Arial" panose="020B0604020202020204" pitchFamily="34" charset="0"/>
                <a:ea typeface="Calibri" panose="020F0502020204030204" pitchFamily="34" charset="0"/>
              </a:rPr>
              <a:t>. </a:t>
            </a:r>
            <a:r>
              <a:rPr lang="en-US" sz="1400" kern="100" dirty="0">
                <a:solidFill>
                  <a:schemeClr val="bg1"/>
                </a:solidFill>
                <a:effectLst/>
                <a:latin typeface="Arial" panose="020B0604020202020204" pitchFamily="34" charset="0"/>
                <a:ea typeface="Calibri" panose="020F0502020204030204" pitchFamily="34" charset="0"/>
              </a:rPr>
              <a:t>2023;35(2):312-318. [</a:t>
            </a:r>
            <a:r>
              <a:rPr lang="en-US" sz="1400" u="sng" kern="100" dirty="0">
                <a:solidFill>
                  <a:schemeClr val="bg1"/>
                </a:solidFill>
                <a:effectLst/>
                <a:latin typeface="Arial" panose="020B0604020202020204" pitchFamily="34" charset="0"/>
                <a:ea typeface="Calibri" panose="020F0502020204030204" pitchFamily="34" charset="0"/>
                <a:hlinkClick r:id="rId13">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Singhal AB, Biller J, Elkind MS, et al. Recognition and management of stroke in young adults and adolescents. </a:t>
            </a:r>
            <a:r>
              <a:rPr lang="en-US" sz="1400" i="1" kern="100" dirty="0">
                <a:solidFill>
                  <a:schemeClr val="bg1"/>
                </a:solidFill>
                <a:effectLst/>
                <a:latin typeface="Arial" panose="020B0604020202020204" pitchFamily="34" charset="0"/>
                <a:ea typeface="Calibri" panose="020F0502020204030204" pitchFamily="34" charset="0"/>
              </a:rPr>
              <a:t>Neurology. </a:t>
            </a:r>
            <a:r>
              <a:rPr lang="en-US" sz="1400" kern="100" dirty="0">
                <a:solidFill>
                  <a:schemeClr val="bg1"/>
                </a:solidFill>
                <a:effectLst/>
                <a:latin typeface="Arial" panose="020B0604020202020204" pitchFamily="34" charset="0"/>
                <a:ea typeface="Calibri" panose="020F0502020204030204" pitchFamily="34" charset="0"/>
              </a:rPr>
              <a:t>2013;81(12):1089-1097. [</a:t>
            </a:r>
            <a:r>
              <a:rPr lang="en-US" sz="1400" u="sng" kern="100" dirty="0">
                <a:solidFill>
                  <a:schemeClr val="bg1"/>
                </a:solidFill>
                <a:effectLst/>
                <a:latin typeface="Arial" panose="020B0604020202020204" pitchFamily="34" charset="0"/>
                <a:ea typeface="Calibri" panose="020F0502020204030204" pitchFamily="34" charset="0"/>
                <a:hlinkClick r:id="rId1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rPr>
              <a:t>Putaala</a:t>
            </a:r>
            <a:r>
              <a:rPr lang="en-US" sz="1400" kern="100" dirty="0">
                <a:solidFill>
                  <a:schemeClr val="bg1"/>
                </a:solidFill>
                <a:effectLst/>
                <a:latin typeface="Arial" panose="020B0604020202020204" pitchFamily="34" charset="0"/>
                <a:ea typeface="Calibri" panose="020F0502020204030204" pitchFamily="34" charset="0"/>
              </a:rPr>
              <a:t> J, Metso AJ, Metso TM, et al. Analysis of 1008 consecutive patients aged 15 to 49 with first-ever ischemic stroke: the Helsinki Young Stroke Registry. </a:t>
            </a:r>
            <a:r>
              <a:rPr lang="en-US" sz="1400" i="1" kern="100" dirty="0">
                <a:solidFill>
                  <a:schemeClr val="bg1"/>
                </a:solidFill>
                <a:effectLst/>
                <a:latin typeface="Arial" panose="020B0604020202020204" pitchFamily="34" charset="0"/>
                <a:ea typeface="Calibri" panose="020F0502020204030204" pitchFamily="34" charset="0"/>
              </a:rPr>
              <a:t>Stroke. </a:t>
            </a:r>
            <a:r>
              <a:rPr lang="en-US" sz="1400" kern="100" dirty="0">
                <a:solidFill>
                  <a:schemeClr val="bg1"/>
                </a:solidFill>
                <a:effectLst/>
                <a:latin typeface="Arial" panose="020B0604020202020204" pitchFamily="34" charset="0"/>
                <a:ea typeface="Calibri" panose="020F0502020204030204" pitchFamily="34" charset="0"/>
              </a:rPr>
              <a:t>2009;40(4):1195-1203. [</a:t>
            </a:r>
            <a:r>
              <a:rPr lang="en-US" sz="1400" u="sng" kern="100" dirty="0">
                <a:solidFill>
                  <a:schemeClr val="bg1"/>
                </a:solidFill>
                <a:effectLst/>
                <a:latin typeface="Arial" panose="020B0604020202020204" pitchFamily="34" charset="0"/>
                <a:ea typeface="Calibri" panose="020F0502020204030204" pitchFamily="34" charset="0"/>
                <a:hlinkClick r:id="rId1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rPr>
              <a:t>Bejot</a:t>
            </a:r>
            <a:r>
              <a:rPr lang="en-US" sz="1400" kern="100" dirty="0">
                <a:solidFill>
                  <a:schemeClr val="bg1"/>
                </a:solidFill>
                <a:effectLst/>
                <a:latin typeface="Arial" panose="020B0604020202020204" pitchFamily="34" charset="0"/>
                <a:ea typeface="Calibri" panose="020F0502020204030204" pitchFamily="34" charset="0"/>
              </a:rPr>
              <a:t> Y, </a:t>
            </a:r>
            <a:r>
              <a:rPr lang="en-US" sz="1400" kern="100" dirty="0" err="1">
                <a:solidFill>
                  <a:schemeClr val="bg1"/>
                </a:solidFill>
                <a:effectLst/>
                <a:latin typeface="Arial" panose="020B0604020202020204" pitchFamily="34" charset="0"/>
                <a:ea typeface="Calibri" panose="020F0502020204030204" pitchFamily="34" charset="0"/>
              </a:rPr>
              <a:t>Daubail</a:t>
            </a:r>
            <a:r>
              <a:rPr lang="en-US" sz="1400" kern="100" dirty="0">
                <a:solidFill>
                  <a:schemeClr val="bg1"/>
                </a:solidFill>
                <a:effectLst/>
                <a:latin typeface="Arial" panose="020B0604020202020204" pitchFamily="34" charset="0"/>
                <a:ea typeface="Calibri" panose="020F0502020204030204" pitchFamily="34" charset="0"/>
              </a:rPr>
              <a:t> B, </a:t>
            </a:r>
            <a:r>
              <a:rPr lang="en-US" sz="1400" kern="100" dirty="0" err="1">
                <a:solidFill>
                  <a:schemeClr val="bg1"/>
                </a:solidFill>
                <a:effectLst/>
                <a:latin typeface="Arial" panose="020B0604020202020204" pitchFamily="34" charset="0"/>
                <a:ea typeface="Calibri" panose="020F0502020204030204" pitchFamily="34" charset="0"/>
              </a:rPr>
              <a:t>Debette</a:t>
            </a:r>
            <a:r>
              <a:rPr lang="en-US" sz="1400" kern="100" dirty="0">
                <a:solidFill>
                  <a:schemeClr val="bg1"/>
                </a:solidFill>
                <a:effectLst/>
                <a:latin typeface="Arial" panose="020B0604020202020204" pitchFamily="34" charset="0"/>
                <a:ea typeface="Calibri" panose="020F0502020204030204" pitchFamily="34" charset="0"/>
              </a:rPr>
              <a:t> S, et al. Incidence and outcome of cerebrovascular events related to cervical artery dissection: the Dijon Stroke Registry. </a:t>
            </a:r>
            <a:r>
              <a:rPr lang="en-US" sz="1400" i="1" kern="100" dirty="0">
                <a:solidFill>
                  <a:schemeClr val="bg1"/>
                </a:solidFill>
                <a:effectLst/>
                <a:latin typeface="Arial" panose="020B0604020202020204" pitchFamily="34" charset="0"/>
                <a:ea typeface="Calibri" panose="020F0502020204030204" pitchFamily="34" charset="0"/>
              </a:rPr>
              <a:t>Int J Stroke. </a:t>
            </a:r>
            <a:r>
              <a:rPr lang="en-US" sz="1400" kern="100" dirty="0">
                <a:solidFill>
                  <a:schemeClr val="bg1"/>
                </a:solidFill>
                <a:effectLst/>
                <a:latin typeface="Arial" panose="020B0604020202020204" pitchFamily="34" charset="0"/>
                <a:ea typeface="Calibri" panose="020F0502020204030204" pitchFamily="34" charset="0"/>
              </a:rPr>
              <a:t>2014;9(7):879-882. [</a:t>
            </a:r>
            <a:r>
              <a:rPr lang="en-US" sz="1400" u="sng" kern="100" dirty="0">
                <a:solidFill>
                  <a:schemeClr val="bg1"/>
                </a:solidFill>
                <a:effectLst/>
                <a:latin typeface="Arial" panose="020B0604020202020204" pitchFamily="34" charset="0"/>
                <a:ea typeface="Calibri" panose="020F0502020204030204" pitchFamily="34" charset="0"/>
                <a:hlinkClick r:id="rId16">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 </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Hagen PT, Scholz DG, Edwards WD. Incidence and size of patent foramen </a:t>
            </a:r>
            <a:r>
              <a:rPr lang="en-US" sz="1400" kern="100" dirty="0" err="1">
                <a:solidFill>
                  <a:schemeClr val="bg1"/>
                </a:solidFill>
                <a:effectLst/>
                <a:latin typeface="Arial" panose="020B0604020202020204" pitchFamily="34" charset="0"/>
                <a:ea typeface="Calibri" panose="020F0502020204030204" pitchFamily="34" charset="0"/>
              </a:rPr>
              <a:t>ovale</a:t>
            </a:r>
            <a:r>
              <a:rPr lang="en-US" sz="1400" kern="100" dirty="0">
                <a:solidFill>
                  <a:schemeClr val="bg1"/>
                </a:solidFill>
                <a:effectLst/>
                <a:latin typeface="Arial" panose="020B0604020202020204" pitchFamily="34" charset="0"/>
                <a:ea typeface="Calibri" panose="020F0502020204030204" pitchFamily="34" charset="0"/>
              </a:rPr>
              <a:t> during the first 10 decades of life: an autopsy study of 965 normal hearts. </a:t>
            </a:r>
            <a:r>
              <a:rPr lang="en-US" sz="1400" i="1" kern="100" dirty="0">
                <a:solidFill>
                  <a:schemeClr val="bg1"/>
                </a:solidFill>
                <a:effectLst/>
                <a:latin typeface="Arial" panose="020B0604020202020204" pitchFamily="34" charset="0"/>
                <a:ea typeface="Calibri" panose="020F0502020204030204" pitchFamily="34" charset="0"/>
              </a:rPr>
              <a:t>Mayo Clin Proc. </a:t>
            </a:r>
            <a:r>
              <a:rPr lang="en-US" sz="1400" kern="100" dirty="0">
                <a:solidFill>
                  <a:schemeClr val="bg1"/>
                </a:solidFill>
                <a:effectLst/>
                <a:latin typeface="Arial" panose="020B0604020202020204" pitchFamily="34" charset="0"/>
                <a:ea typeface="Calibri" panose="020F0502020204030204" pitchFamily="34" charset="0"/>
              </a:rPr>
              <a:t>1984;59(1):17-20. [</a:t>
            </a:r>
            <a:r>
              <a:rPr lang="en-US" sz="1400" u="sng" kern="100" dirty="0">
                <a:solidFill>
                  <a:schemeClr val="bg1"/>
                </a:solidFill>
                <a:effectLst/>
                <a:latin typeface="Arial" panose="020B0604020202020204" pitchFamily="34" charset="0"/>
                <a:ea typeface="Calibri" panose="020F0502020204030204" pitchFamily="34" charset="0"/>
                <a:hlinkClick r:id="rId17">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rPr>
              <a:t>El-Hajj VG, El-Hajj G, </a:t>
            </a:r>
            <a:r>
              <a:rPr lang="en-US" sz="1400" kern="100" dirty="0" err="1">
                <a:solidFill>
                  <a:schemeClr val="bg1"/>
                </a:solidFill>
                <a:effectLst/>
                <a:latin typeface="Arial" panose="020B0604020202020204" pitchFamily="34" charset="0"/>
                <a:ea typeface="Calibri" panose="020F0502020204030204" pitchFamily="34" charset="0"/>
              </a:rPr>
              <a:t>Mantoura</a:t>
            </a:r>
            <a:r>
              <a:rPr lang="en-US" sz="1400" kern="100" dirty="0">
                <a:solidFill>
                  <a:schemeClr val="bg1"/>
                </a:solidFill>
                <a:effectLst/>
                <a:latin typeface="Arial" panose="020B0604020202020204" pitchFamily="34" charset="0"/>
                <a:ea typeface="Calibri" panose="020F0502020204030204" pitchFamily="34" charset="0"/>
              </a:rPr>
              <a:t> J. Major neurological deficit following neck hyperextension during dental treatment: report of 2 cases and review of the literature. </a:t>
            </a:r>
            <a:r>
              <a:rPr lang="en-US" sz="1400" i="1" kern="100" dirty="0">
                <a:solidFill>
                  <a:schemeClr val="bg1"/>
                </a:solidFill>
                <a:effectLst/>
                <a:latin typeface="Arial" panose="020B0604020202020204" pitchFamily="34" charset="0"/>
                <a:ea typeface="Calibri" panose="020F0502020204030204" pitchFamily="34" charset="0"/>
              </a:rPr>
              <a:t>Neurologist. </a:t>
            </a:r>
            <a:r>
              <a:rPr lang="en-US" sz="1400" kern="100" dirty="0">
                <a:solidFill>
                  <a:schemeClr val="bg1"/>
                </a:solidFill>
                <a:effectLst/>
                <a:latin typeface="Arial" panose="020B0604020202020204" pitchFamily="34" charset="0"/>
                <a:ea typeface="Calibri" panose="020F0502020204030204" pitchFamily="34" charset="0"/>
              </a:rPr>
              <a:t>2022;27(6):361-363. [</a:t>
            </a:r>
            <a:r>
              <a:rPr lang="en-US" sz="1400" u="sng" kern="100" dirty="0">
                <a:solidFill>
                  <a:schemeClr val="bg1"/>
                </a:solidFill>
                <a:effectLst/>
                <a:latin typeface="Arial" panose="020B0604020202020204" pitchFamily="34" charset="0"/>
                <a:ea typeface="Calibri" panose="020F0502020204030204" pitchFamily="34" charset="0"/>
                <a:hlinkClick r:id="rId18">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None/>
            </a:pPr>
            <a:endParaRPr lang="en-US"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54</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Heckmann</a:t>
            </a:r>
            <a:r>
              <a:rPr lang="en-US" sz="1400" kern="100" dirty="0">
                <a:solidFill>
                  <a:schemeClr val="bg1"/>
                </a:solidFill>
                <a:effectLst/>
                <a:latin typeface="Arial" panose="020B0604020202020204" pitchFamily="34" charset="0"/>
                <a:ea typeface="Calibri" panose="020F0502020204030204" pitchFamily="34" charset="0"/>
              </a:rPr>
              <a:t> JG, Heron P, Kasper B, et al. Beauty parlor stroke syndrome. </a:t>
            </a:r>
            <a:r>
              <a:rPr lang="en-US" sz="1400" i="1" kern="100" dirty="0" err="1">
                <a:solidFill>
                  <a:schemeClr val="bg1"/>
                </a:solidFill>
                <a:effectLst/>
                <a:latin typeface="Arial" panose="020B0604020202020204" pitchFamily="34" charset="0"/>
                <a:ea typeface="Calibri" panose="020F0502020204030204" pitchFamily="34" charset="0"/>
              </a:rPr>
              <a:t>Cerebrovasc</a:t>
            </a:r>
            <a:r>
              <a:rPr lang="en-US" sz="1400" i="1" kern="100" dirty="0">
                <a:solidFill>
                  <a:schemeClr val="bg1"/>
                </a:solidFill>
                <a:effectLst/>
                <a:latin typeface="Arial" panose="020B0604020202020204" pitchFamily="34" charset="0"/>
                <a:ea typeface="Calibri" panose="020F0502020204030204" pitchFamily="34" charset="0"/>
              </a:rPr>
              <a:t> Dis. </a:t>
            </a:r>
            <a:r>
              <a:rPr lang="en-US" sz="1400" kern="100" dirty="0">
                <a:solidFill>
                  <a:schemeClr val="bg1"/>
                </a:solidFill>
                <a:effectLst/>
                <a:latin typeface="Arial" panose="020B0604020202020204" pitchFamily="34" charset="0"/>
                <a:ea typeface="Calibri" panose="020F0502020204030204" pitchFamily="34" charset="0"/>
              </a:rPr>
              <a:t>2006;21(1-2):140-141. [</a:t>
            </a:r>
            <a:r>
              <a:rPr lang="en-US" sz="1400" u="sng" kern="100" dirty="0">
                <a:solidFill>
                  <a:schemeClr val="bg1"/>
                </a:solidFill>
                <a:effectLst/>
                <a:latin typeface="Arial" panose="020B060402020202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Paciaroni</a:t>
            </a:r>
            <a:r>
              <a:rPr lang="en-US" sz="1400" kern="100" dirty="0">
                <a:solidFill>
                  <a:schemeClr val="bg1"/>
                </a:solidFill>
                <a:effectLst/>
                <a:latin typeface="Arial" panose="020B0604020202020204" pitchFamily="34" charset="0"/>
                <a:ea typeface="Calibri" panose="020F0502020204030204" pitchFamily="34" charset="0"/>
              </a:rPr>
              <a:t> M, </a:t>
            </a:r>
            <a:r>
              <a:rPr lang="en-US" sz="1400" kern="100" dirty="0" err="1">
                <a:solidFill>
                  <a:schemeClr val="bg1"/>
                </a:solidFill>
                <a:effectLst/>
                <a:latin typeface="Arial" panose="020B0604020202020204" pitchFamily="34" charset="0"/>
                <a:ea typeface="Calibri" panose="020F0502020204030204" pitchFamily="34" charset="0"/>
              </a:rPr>
              <a:t>Bogousslavsky</a:t>
            </a:r>
            <a:r>
              <a:rPr lang="en-US" sz="1400" kern="100" dirty="0">
                <a:solidFill>
                  <a:schemeClr val="bg1"/>
                </a:solidFill>
                <a:effectLst/>
                <a:latin typeface="Arial" panose="020B0604020202020204" pitchFamily="34" charset="0"/>
                <a:ea typeface="Calibri" panose="020F0502020204030204" pitchFamily="34" charset="0"/>
              </a:rPr>
              <a:t> J. Cerebrovascular complications of neck manipulation. </a:t>
            </a:r>
            <a:r>
              <a:rPr lang="en-US" sz="1400" i="1" kern="100" dirty="0" err="1">
                <a:solidFill>
                  <a:schemeClr val="bg1"/>
                </a:solidFill>
                <a:effectLst/>
                <a:latin typeface="Arial" panose="020B0604020202020204" pitchFamily="34" charset="0"/>
                <a:ea typeface="Calibri" panose="020F0502020204030204" pitchFamily="34" charset="0"/>
              </a:rPr>
              <a:t>Eur</a:t>
            </a:r>
            <a:r>
              <a:rPr lang="en-US" sz="1400" i="1" kern="100" dirty="0">
                <a:solidFill>
                  <a:schemeClr val="bg1"/>
                </a:solidFill>
                <a:effectLst/>
                <a:latin typeface="Arial" panose="020B0604020202020204" pitchFamily="34" charset="0"/>
                <a:ea typeface="Calibri" panose="020F0502020204030204" pitchFamily="34" charset="0"/>
              </a:rPr>
              <a:t> Neurol. </a:t>
            </a:r>
            <a:r>
              <a:rPr lang="en-US" sz="1400" kern="100" dirty="0">
                <a:solidFill>
                  <a:schemeClr val="bg1"/>
                </a:solidFill>
                <a:effectLst/>
                <a:latin typeface="Arial" panose="020B0604020202020204" pitchFamily="34" charset="0"/>
                <a:ea typeface="Calibri" panose="020F0502020204030204" pitchFamily="34" charset="0"/>
              </a:rPr>
              <a:t>2009;61(2):112-118. [</a:t>
            </a:r>
            <a:r>
              <a:rPr lang="en-US" sz="1400" u="sng" kern="100" dirty="0">
                <a:solidFill>
                  <a:schemeClr val="bg1"/>
                </a:solidFill>
                <a:effectLst/>
                <a:latin typeface="Arial" panose="020B060402020202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Reuter U, </a:t>
            </a:r>
            <a:r>
              <a:rPr lang="en-US" sz="1400" kern="100" dirty="0" err="1">
                <a:solidFill>
                  <a:schemeClr val="bg1"/>
                </a:solidFill>
                <a:effectLst/>
                <a:latin typeface="Arial" panose="020B0604020202020204" pitchFamily="34" charset="0"/>
                <a:ea typeface="Calibri" panose="020F0502020204030204" pitchFamily="34" charset="0"/>
              </a:rPr>
              <a:t>Hamling</a:t>
            </a:r>
            <a:r>
              <a:rPr lang="en-US" sz="1400" kern="100" dirty="0">
                <a:solidFill>
                  <a:schemeClr val="bg1"/>
                </a:solidFill>
                <a:effectLst/>
                <a:latin typeface="Arial" panose="020B0604020202020204" pitchFamily="34" charset="0"/>
                <a:ea typeface="Calibri" panose="020F0502020204030204" pitchFamily="34" charset="0"/>
              </a:rPr>
              <a:t> M, </a:t>
            </a:r>
            <a:r>
              <a:rPr lang="en-US" sz="1400" kern="100" dirty="0" err="1">
                <a:solidFill>
                  <a:schemeClr val="bg1"/>
                </a:solidFill>
                <a:effectLst/>
                <a:latin typeface="Arial" panose="020B0604020202020204" pitchFamily="34" charset="0"/>
                <a:ea typeface="Calibri" panose="020F0502020204030204" pitchFamily="34" charset="0"/>
              </a:rPr>
              <a:t>Kavuk</a:t>
            </a:r>
            <a:r>
              <a:rPr lang="en-US" sz="1400" kern="100" dirty="0">
                <a:solidFill>
                  <a:schemeClr val="bg1"/>
                </a:solidFill>
                <a:effectLst/>
                <a:latin typeface="Arial" panose="020B0604020202020204" pitchFamily="34" charset="0"/>
                <a:ea typeface="Calibri" panose="020F0502020204030204" pitchFamily="34" charset="0"/>
              </a:rPr>
              <a:t> I, et al. Vertebral artery dissections after chiropractic neck manipulation in Germany over three years. </a:t>
            </a:r>
            <a:r>
              <a:rPr lang="en-US" sz="1400" i="1" kern="100" dirty="0">
                <a:solidFill>
                  <a:schemeClr val="bg1"/>
                </a:solidFill>
                <a:effectLst/>
                <a:latin typeface="Arial" panose="020B0604020202020204" pitchFamily="34" charset="0"/>
                <a:ea typeface="Calibri" panose="020F0502020204030204" pitchFamily="34" charset="0"/>
              </a:rPr>
              <a:t>J Neurol. </a:t>
            </a:r>
            <a:r>
              <a:rPr lang="en-US" sz="1400" kern="100" dirty="0">
                <a:solidFill>
                  <a:schemeClr val="bg1"/>
                </a:solidFill>
                <a:effectLst/>
                <a:latin typeface="Arial" panose="020B0604020202020204" pitchFamily="34" charset="0"/>
                <a:ea typeface="Calibri" panose="020F0502020204030204" pitchFamily="34" charset="0"/>
              </a:rPr>
              <a:t>2006;253(6):724-730. [</a:t>
            </a:r>
            <a:r>
              <a:rPr lang="en-US" sz="1400" u="sng" kern="100" dirty="0">
                <a:solidFill>
                  <a:schemeClr val="bg1"/>
                </a:solidFill>
                <a:effectLst/>
                <a:latin typeface="Arial" panose="020B0604020202020204" pitchFamily="34" charset="0"/>
                <a:ea typeface="Calibri" panose="020F0502020204030204" pitchFamily="34" charset="0"/>
                <a:hlinkClick r:id="rId6">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Weintraub MI. Beauty parlor stroke syndrome: report of five cases. </a:t>
            </a:r>
            <a:r>
              <a:rPr lang="en-US" sz="1400" i="1" kern="100" dirty="0">
                <a:solidFill>
                  <a:schemeClr val="bg1"/>
                </a:solidFill>
                <a:effectLst/>
                <a:latin typeface="Arial" panose="020B0604020202020204" pitchFamily="34" charset="0"/>
                <a:ea typeface="Calibri" panose="020F0502020204030204" pitchFamily="34" charset="0"/>
              </a:rPr>
              <a:t>JAMA. </a:t>
            </a:r>
            <a:r>
              <a:rPr lang="en-US" sz="1400" kern="100" dirty="0">
                <a:solidFill>
                  <a:schemeClr val="bg1"/>
                </a:solidFill>
                <a:effectLst/>
                <a:latin typeface="Arial" panose="020B0604020202020204" pitchFamily="34" charset="0"/>
                <a:ea typeface="Calibri" panose="020F0502020204030204" pitchFamily="34" charset="0"/>
              </a:rPr>
              <a:t>1993;269(16):2085-2086. [</a:t>
            </a:r>
            <a:r>
              <a:rPr lang="en-US" sz="1400" u="sng" kern="100" dirty="0">
                <a:solidFill>
                  <a:schemeClr val="bg1"/>
                </a:solidFill>
                <a:effectLst/>
                <a:latin typeface="Arial" panose="020B060402020202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Whedon</a:t>
            </a:r>
            <a:r>
              <a:rPr lang="en-US" sz="1400" kern="100" dirty="0">
                <a:solidFill>
                  <a:schemeClr val="bg1"/>
                </a:solidFill>
                <a:effectLst/>
                <a:latin typeface="Arial" panose="020B0604020202020204" pitchFamily="34" charset="0"/>
                <a:ea typeface="Calibri" panose="020F0502020204030204" pitchFamily="34" charset="0"/>
              </a:rPr>
              <a:t> JM, Petersen CL, Li Z, et al. Association between cervical artery dissection and spinal manipulative therapy -a </a:t>
            </a:r>
            <a:r>
              <a:rPr lang="en-US" sz="1400" kern="100" dirty="0" err="1">
                <a:solidFill>
                  <a:schemeClr val="bg1"/>
                </a:solidFill>
                <a:effectLst/>
                <a:latin typeface="Arial" panose="020B0604020202020204" pitchFamily="34" charset="0"/>
                <a:ea typeface="Calibri" panose="020F0502020204030204" pitchFamily="34" charset="0"/>
              </a:rPr>
              <a:t>medicare</a:t>
            </a:r>
            <a:r>
              <a:rPr lang="en-US" sz="1400" kern="100" dirty="0">
                <a:solidFill>
                  <a:schemeClr val="bg1"/>
                </a:solidFill>
                <a:effectLst/>
                <a:latin typeface="Arial" panose="020B0604020202020204" pitchFamily="34" charset="0"/>
                <a:ea typeface="Calibri" panose="020F0502020204030204" pitchFamily="34" charset="0"/>
              </a:rPr>
              <a:t> claims analysis. </a:t>
            </a:r>
            <a:r>
              <a:rPr lang="en-US" sz="1400" i="1" kern="100" dirty="0">
                <a:solidFill>
                  <a:schemeClr val="bg1"/>
                </a:solidFill>
                <a:effectLst/>
                <a:latin typeface="Arial" panose="020B0604020202020204" pitchFamily="34" charset="0"/>
                <a:ea typeface="Calibri" panose="020F0502020204030204" pitchFamily="34" charset="0"/>
              </a:rPr>
              <a:t>BMC </a:t>
            </a:r>
            <a:r>
              <a:rPr lang="en-US" sz="1400" i="1" kern="100" dirty="0" err="1">
                <a:solidFill>
                  <a:schemeClr val="bg1"/>
                </a:solidFill>
                <a:effectLst/>
                <a:latin typeface="Arial" panose="020B0604020202020204" pitchFamily="34" charset="0"/>
                <a:ea typeface="Calibri" panose="020F0502020204030204" pitchFamily="34" charset="0"/>
              </a:rPr>
              <a:t>Geriatr</a:t>
            </a:r>
            <a:r>
              <a:rPr lang="en-US" sz="1400" i="1" kern="100" dirty="0">
                <a:solidFill>
                  <a:schemeClr val="bg1"/>
                </a:solidFill>
                <a:effectLst/>
                <a:latin typeface="Arial" panose="020B0604020202020204" pitchFamily="34" charset="0"/>
                <a:ea typeface="Calibri" panose="020F0502020204030204" pitchFamily="34" charset="0"/>
              </a:rPr>
              <a:t>. </a:t>
            </a:r>
            <a:r>
              <a:rPr lang="en-US" sz="1400" kern="100" dirty="0">
                <a:solidFill>
                  <a:schemeClr val="bg1"/>
                </a:solidFill>
                <a:effectLst/>
                <a:latin typeface="Arial" panose="020B0604020202020204" pitchFamily="34" charset="0"/>
                <a:ea typeface="Calibri" panose="020F0502020204030204" pitchFamily="34" charset="0"/>
              </a:rPr>
              <a:t>2022;22(1):917. [</a:t>
            </a:r>
            <a:r>
              <a:rPr lang="en-US" sz="1400" u="sng" kern="100" dirty="0">
                <a:solidFill>
                  <a:schemeClr val="bg1"/>
                </a:solidFill>
                <a:effectLst/>
                <a:latin typeface="Arial" panose="020B0604020202020204" pitchFamily="34" charset="0"/>
                <a:ea typeface="Calibri" panose="020F0502020204030204" pitchFamily="34" charset="0"/>
                <a:hlinkClick r:id="rId8">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Edlow JA. Managing patients with acute episodic dizziness. </a:t>
            </a:r>
            <a:r>
              <a:rPr lang="en-US" sz="1400" i="1" kern="100" dirty="0">
                <a:solidFill>
                  <a:schemeClr val="bg1"/>
                </a:solidFill>
                <a:effectLst/>
                <a:latin typeface="Arial" panose="020B0604020202020204" pitchFamily="34" charset="0"/>
                <a:ea typeface="Calibri" panose="020F0502020204030204" pitchFamily="34" charset="0"/>
              </a:rPr>
              <a:t>Ann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2018;72(5):602-610. [</a:t>
            </a:r>
            <a:r>
              <a:rPr lang="en-US" sz="1400" u="sng" kern="100" dirty="0">
                <a:solidFill>
                  <a:schemeClr val="bg1"/>
                </a:solidFill>
                <a:effectLst/>
                <a:latin typeface="Arial" panose="020B0604020202020204" pitchFamily="34" charset="0"/>
                <a:ea typeface="Calibri" panose="020F0502020204030204" pitchFamily="34" charset="0"/>
                <a:hlinkClick r:id="rId9">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Lindell E, </a:t>
            </a:r>
            <a:r>
              <a:rPr lang="en-US" sz="1400" kern="100" dirty="0" err="1">
                <a:solidFill>
                  <a:schemeClr val="bg1"/>
                </a:solidFill>
                <a:effectLst/>
                <a:latin typeface="Arial" panose="020B0604020202020204" pitchFamily="34" charset="0"/>
                <a:ea typeface="Calibri" panose="020F0502020204030204" pitchFamily="34" charset="0"/>
              </a:rPr>
              <a:t>Finizia</a:t>
            </a:r>
            <a:r>
              <a:rPr lang="en-US" sz="1400" kern="100" dirty="0">
                <a:solidFill>
                  <a:schemeClr val="bg1"/>
                </a:solidFill>
                <a:effectLst/>
                <a:latin typeface="Arial" panose="020B0604020202020204" pitchFamily="34" charset="0"/>
                <a:ea typeface="Calibri" panose="020F0502020204030204" pitchFamily="34" charset="0"/>
              </a:rPr>
              <a:t> C, Johansson M, et al. Asking about dizziness when turning in bed predicts examination findings for benign paroxysmal positional vertigo. </a:t>
            </a:r>
            <a:r>
              <a:rPr lang="en-US" sz="1400" i="1" kern="100" dirty="0">
                <a:solidFill>
                  <a:schemeClr val="bg1"/>
                </a:solidFill>
                <a:effectLst/>
                <a:latin typeface="Arial" panose="020B0604020202020204" pitchFamily="34" charset="0"/>
                <a:ea typeface="Calibri" panose="020F0502020204030204" pitchFamily="34" charset="0"/>
              </a:rPr>
              <a:t>J </a:t>
            </a:r>
            <a:r>
              <a:rPr lang="en-US" sz="1400" i="1" kern="100" dirty="0" err="1">
                <a:solidFill>
                  <a:schemeClr val="bg1"/>
                </a:solidFill>
                <a:effectLst/>
                <a:latin typeface="Arial" panose="020B0604020202020204" pitchFamily="34" charset="0"/>
                <a:ea typeface="Calibri" panose="020F0502020204030204" pitchFamily="34" charset="0"/>
              </a:rPr>
              <a:t>Vestib</a:t>
            </a:r>
            <a:r>
              <a:rPr lang="en-US" sz="1400" i="1" kern="100" dirty="0">
                <a:solidFill>
                  <a:schemeClr val="bg1"/>
                </a:solidFill>
                <a:effectLst/>
                <a:latin typeface="Arial" panose="020B0604020202020204" pitchFamily="34" charset="0"/>
                <a:ea typeface="Calibri" panose="020F0502020204030204" pitchFamily="34" charset="0"/>
              </a:rPr>
              <a:t> Res. </a:t>
            </a:r>
            <a:r>
              <a:rPr lang="en-US" sz="1400" kern="100" dirty="0">
                <a:solidFill>
                  <a:schemeClr val="bg1"/>
                </a:solidFill>
                <a:effectLst/>
                <a:latin typeface="Arial" panose="020B0604020202020204" pitchFamily="34" charset="0"/>
                <a:ea typeface="Calibri" panose="020F0502020204030204" pitchFamily="34" charset="0"/>
              </a:rPr>
              <a:t>2018;28(3-4):339-347. [</a:t>
            </a:r>
            <a:r>
              <a:rPr lang="en-US" sz="1400" u="sng" kern="100" dirty="0">
                <a:solidFill>
                  <a:schemeClr val="bg1"/>
                </a:solidFill>
                <a:effectLst/>
                <a:latin typeface="Arial" panose="020B0604020202020204" pitchFamily="34" charset="0"/>
                <a:ea typeface="Calibri" panose="020F0502020204030204" pitchFamily="34" charset="0"/>
                <a:hlinkClick r:id="rId10">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Lavallee PC, </a:t>
            </a:r>
            <a:r>
              <a:rPr lang="en-US" sz="1400" kern="100" dirty="0" err="1">
                <a:solidFill>
                  <a:schemeClr val="bg1"/>
                </a:solidFill>
                <a:effectLst/>
                <a:latin typeface="Arial" panose="020B0604020202020204" pitchFamily="34" charset="0"/>
                <a:ea typeface="Calibri" panose="020F0502020204030204" pitchFamily="34" charset="0"/>
              </a:rPr>
              <a:t>Sissani</a:t>
            </a:r>
            <a:r>
              <a:rPr lang="en-US" sz="1400" kern="100" dirty="0">
                <a:solidFill>
                  <a:schemeClr val="bg1"/>
                </a:solidFill>
                <a:effectLst/>
                <a:latin typeface="Arial" panose="020B0604020202020204" pitchFamily="34" charset="0"/>
                <a:ea typeface="Calibri" panose="020F0502020204030204" pitchFamily="34" charset="0"/>
              </a:rPr>
              <a:t> L, </a:t>
            </a:r>
            <a:r>
              <a:rPr lang="en-US" sz="1400" kern="100" dirty="0" err="1">
                <a:solidFill>
                  <a:schemeClr val="bg1"/>
                </a:solidFill>
                <a:effectLst/>
                <a:latin typeface="Arial" panose="020B0604020202020204" pitchFamily="34" charset="0"/>
                <a:ea typeface="Calibri" panose="020F0502020204030204" pitchFamily="34" charset="0"/>
              </a:rPr>
              <a:t>Labreuche</a:t>
            </a:r>
            <a:r>
              <a:rPr lang="en-US" sz="1400" kern="100" dirty="0">
                <a:solidFill>
                  <a:schemeClr val="bg1"/>
                </a:solidFill>
                <a:effectLst/>
                <a:latin typeface="Arial" panose="020B0604020202020204" pitchFamily="34" charset="0"/>
                <a:ea typeface="Calibri" panose="020F0502020204030204" pitchFamily="34" charset="0"/>
              </a:rPr>
              <a:t> J, et al. Clinical significance of isolated atypical transient symptoms in a cohort with transient ischemic attack. </a:t>
            </a:r>
            <a:r>
              <a:rPr lang="en-US" sz="1400" i="1" kern="100" dirty="0">
                <a:solidFill>
                  <a:schemeClr val="bg1"/>
                </a:solidFill>
                <a:effectLst/>
                <a:latin typeface="Arial" panose="020B0604020202020204" pitchFamily="34" charset="0"/>
                <a:ea typeface="Calibri" panose="020F0502020204030204" pitchFamily="34" charset="0"/>
              </a:rPr>
              <a:t>Stroke. </a:t>
            </a:r>
            <a:r>
              <a:rPr lang="en-US" sz="1400" kern="100" dirty="0">
                <a:solidFill>
                  <a:schemeClr val="bg1"/>
                </a:solidFill>
                <a:effectLst/>
                <a:latin typeface="Arial" panose="020B0604020202020204" pitchFamily="34" charset="0"/>
                <a:ea typeface="Calibri" panose="020F0502020204030204" pitchFamily="34" charset="0"/>
              </a:rPr>
              <a:t>2017;48(6):1495-1500. [</a:t>
            </a:r>
            <a:r>
              <a:rPr lang="en-US" sz="1400" u="sng" kern="100" dirty="0">
                <a:solidFill>
                  <a:schemeClr val="bg1"/>
                </a:solidFill>
                <a:effectLst/>
                <a:latin typeface="Arial" panose="020B0604020202020204" pitchFamily="34" charset="0"/>
                <a:ea typeface="Calibri" panose="020F0502020204030204" pitchFamily="34" charset="0"/>
                <a:hlinkClick r:id="rId11">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Lempert T, Olesen J, Furman J, et al. Vestibular migraine: diagnostic criteria (update). </a:t>
            </a:r>
            <a:r>
              <a:rPr lang="en-US" sz="1400" i="1" kern="100" dirty="0">
                <a:solidFill>
                  <a:schemeClr val="bg1"/>
                </a:solidFill>
                <a:effectLst/>
                <a:latin typeface="Arial" panose="020B0604020202020204" pitchFamily="34" charset="0"/>
                <a:ea typeface="Calibri" panose="020F0502020204030204" pitchFamily="34" charset="0"/>
              </a:rPr>
              <a:t>J </a:t>
            </a:r>
            <a:r>
              <a:rPr lang="en-US" sz="1400" i="1" kern="100" dirty="0" err="1">
                <a:solidFill>
                  <a:schemeClr val="bg1"/>
                </a:solidFill>
                <a:effectLst/>
                <a:latin typeface="Arial" panose="020B0604020202020204" pitchFamily="34" charset="0"/>
                <a:ea typeface="Calibri" panose="020F0502020204030204" pitchFamily="34" charset="0"/>
              </a:rPr>
              <a:t>Vestib</a:t>
            </a:r>
            <a:r>
              <a:rPr lang="en-US" sz="1400" i="1" kern="100" dirty="0">
                <a:solidFill>
                  <a:schemeClr val="bg1"/>
                </a:solidFill>
                <a:effectLst/>
                <a:latin typeface="Arial" panose="020B0604020202020204" pitchFamily="34" charset="0"/>
                <a:ea typeface="Calibri" panose="020F0502020204030204" pitchFamily="34" charset="0"/>
              </a:rPr>
              <a:t> Res. </a:t>
            </a:r>
            <a:r>
              <a:rPr lang="en-US" sz="1400" kern="100" dirty="0">
                <a:solidFill>
                  <a:schemeClr val="bg1"/>
                </a:solidFill>
                <a:effectLst/>
                <a:latin typeface="Arial" panose="020B0604020202020204" pitchFamily="34" charset="0"/>
                <a:ea typeface="Calibri" panose="020F0502020204030204" pitchFamily="34" charset="0"/>
              </a:rPr>
              <a:t>2022;32(1):1-6. [</a:t>
            </a:r>
            <a:r>
              <a:rPr lang="en-US" sz="1400" u="sng" kern="100" dirty="0">
                <a:solidFill>
                  <a:schemeClr val="bg1"/>
                </a:solidFill>
                <a:effectLst/>
                <a:latin typeface="Arial" panose="020B0604020202020204" pitchFamily="34" charset="0"/>
                <a:ea typeface="Calibri" panose="020F0502020204030204" pitchFamily="34" charset="0"/>
                <a:hlinkClick r:id="rId12">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von </a:t>
            </a:r>
            <a:r>
              <a:rPr lang="en-US" sz="1400" kern="100" dirty="0" err="1">
                <a:solidFill>
                  <a:schemeClr val="bg1"/>
                </a:solidFill>
                <a:effectLst/>
                <a:latin typeface="Arial" panose="020B0604020202020204" pitchFamily="34" charset="0"/>
                <a:ea typeface="Calibri" panose="020F0502020204030204" pitchFamily="34" charset="0"/>
              </a:rPr>
              <a:t>Brevern</a:t>
            </a:r>
            <a:r>
              <a:rPr lang="en-US" sz="1400" kern="100" dirty="0">
                <a:solidFill>
                  <a:schemeClr val="bg1"/>
                </a:solidFill>
                <a:effectLst/>
                <a:latin typeface="Arial" panose="020B0604020202020204" pitchFamily="34" charset="0"/>
                <a:ea typeface="Calibri" panose="020F0502020204030204" pitchFamily="34" charset="0"/>
              </a:rPr>
              <a:t> M, Radtke A, </a:t>
            </a:r>
            <a:r>
              <a:rPr lang="en-US" sz="1400" kern="100" dirty="0" err="1">
                <a:solidFill>
                  <a:schemeClr val="bg1"/>
                </a:solidFill>
                <a:effectLst/>
                <a:latin typeface="Arial" panose="020B0604020202020204" pitchFamily="34" charset="0"/>
                <a:ea typeface="Calibri" panose="020F0502020204030204" pitchFamily="34" charset="0"/>
              </a:rPr>
              <a:t>Lezius</a:t>
            </a:r>
            <a:r>
              <a:rPr lang="en-US" sz="1400" kern="100" dirty="0">
                <a:solidFill>
                  <a:schemeClr val="bg1"/>
                </a:solidFill>
                <a:effectLst/>
                <a:latin typeface="Arial" panose="020B0604020202020204" pitchFamily="34" charset="0"/>
                <a:ea typeface="Calibri" panose="020F0502020204030204" pitchFamily="34" charset="0"/>
              </a:rPr>
              <a:t> F, et al. Epidemiology of benign paroxysmal positional vertigo: a population based study. </a:t>
            </a:r>
            <a:r>
              <a:rPr lang="en-US" sz="1400" i="1" kern="100" dirty="0">
                <a:solidFill>
                  <a:schemeClr val="bg1"/>
                </a:solidFill>
                <a:effectLst/>
                <a:latin typeface="Arial" panose="020B0604020202020204" pitchFamily="34" charset="0"/>
                <a:ea typeface="Calibri" panose="020F0502020204030204" pitchFamily="34" charset="0"/>
              </a:rPr>
              <a:t>J Neurol </a:t>
            </a:r>
            <a:r>
              <a:rPr lang="en-US" sz="1400" i="1" kern="100" dirty="0" err="1">
                <a:solidFill>
                  <a:schemeClr val="bg1"/>
                </a:solidFill>
                <a:effectLst/>
                <a:latin typeface="Arial" panose="020B0604020202020204" pitchFamily="34" charset="0"/>
                <a:ea typeface="Calibri" panose="020F0502020204030204" pitchFamily="34" charset="0"/>
              </a:rPr>
              <a:t>Neurosurg</a:t>
            </a:r>
            <a:r>
              <a:rPr lang="en-US" sz="1400" i="1" kern="100" dirty="0">
                <a:solidFill>
                  <a:schemeClr val="bg1"/>
                </a:solidFill>
                <a:effectLst/>
                <a:latin typeface="Arial" panose="020B0604020202020204" pitchFamily="34" charset="0"/>
                <a:ea typeface="Calibri" panose="020F0502020204030204" pitchFamily="34" charset="0"/>
              </a:rPr>
              <a:t> Psychiatry. </a:t>
            </a:r>
            <a:r>
              <a:rPr lang="en-US" sz="1400" kern="100" dirty="0">
                <a:solidFill>
                  <a:schemeClr val="bg1"/>
                </a:solidFill>
                <a:effectLst/>
                <a:latin typeface="Arial" panose="020B0604020202020204" pitchFamily="34" charset="0"/>
                <a:ea typeface="Calibri" panose="020F0502020204030204" pitchFamily="34" charset="0"/>
              </a:rPr>
              <a:t>2007;78(7):710-715. [</a:t>
            </a:r>
            <a:r>
              <a:rPr lang="en-US" sz="1400" u="sng" kern="100" dirty="0">
                <a:solidFill>
                  <a:schemeClr val="bg1"/>
                </a:solidFill>
                <a:effectLst/>
                <a:latin typeface="Arial" panose="020B0604020202020204" pitchFamily="34" charset="0"/>
                <a:ea typeface="Calibri" panose="020F0502020204030204" pitchFamily="34" charset="0"/>
                <a:hlinkClick r:id="rId13">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Edlow JA, Kerber K. Benign paroxysmal positional vertigo: a practical approach for emergency physicians.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2023;30(5):579-588. [</a:t>
            </a:r>
            <a:r>
              <a:rPr lang="en-US" sz="1400" u="sng" kern="100" dirty="0">
                <a:solidFill>
                  <a:schemeClr val="bg1"/>
                </a:solidFill>
                <a:effectLst/>
                <a:latin typeface="Arial" panose="020B0604020202020204" pitchFamily="34" charset="0"/>
                <a:ea typeface="Calibri" panose="020F0502020204030204" pitchFamily="34" charset="0"/>
                <a:hlinkClick r:id="rId1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Kattah</a:t>
            </a:r>
            <a:r>
              <a:rPr lang="en-US" sz="1400" kern="100" dirty="0">
                <a:solidFill>
                  <a:schemeClr val="bg1"/>
                </a:solidFill>
                <a:effectLst/>
                <a:latin typeface="Arial" panose="020B0604020202020204" pitchFamily="34" charset="0"/>
                <a:ea typeface="Calibri" panose="020F0502020204030204" pitchFamily="34" charset="0"/>
              </a:rPr>
              <a:t> JC, </a:t>
            </a:r>
            <a:r>
              <a:rPr lang="en-US" sz="1400" kern="100" dirty="0" err="1">
                <a:solidFill>
                  <a:schemeClr val="bg1"/>
                </a:solidFill>
                <a:effectLst/>
                <a:latin typeface="Arial" panose="020B0604020202020204" pitchFamily="34" charset="0"/>
                <a:ea typeface="Calibri" panose="020F0502020204030204" pitchFamily="34" charset="0"/>
              </a:rPr>
              <a:t>Talkad</a:t>
            </a:r>
            <a:r>
              <a:rPr lang="en-US" sz="1400" kern="100" dirty="0">
                <a:solidFill>
                  <a:schemeClr val="bg1"/>
                </a:solidFill>
                <a:effectLst/>
                <a:latin typeface="Arial" panose="020B0604020202020204" pitchFamily="34" charset="0"/>
                <a:ea typeface="Calibri" panose="020F0502020204030204" pitchFamily="34" charset="0"/>
              </a:rPr>
              <a:t> AV, Wang DZ, et al. HINTS to diagnose stroke in the acute vestibular syndrome: three-step bedside oculomotor examination more sensitive than early MRI diffusion-weighted imaging. </a:t>
            </a:r>
            <a:r>
              <a:rPr lang="en-US" sz="1400" i="1" kern="100" dirty="0">
                <a:solidFill>
                  <a:schemeClr val="bg1"/>
                </a:solidFill>
                <a:effectLst/>
                <a:latin typeface="Arial" panose="020B0604020202020204" pitchFamily="34" charset="0"/>
                <a:ea typeface="Calibri" panose="020F0502020204030204" pitchFamily="34" charset="0"/>
              </a:rPr>
              <a:t>Stroke. </a:t>
            </a:r>
            <a:r>
              <a:rPr lang="en-US" sz="1400" kern="100" dirty="0">
                <a:solidFill>
                  <a:schemeClr val="bg1"/>
                </a:solidFill>
                <a:effectLst/>
                <a:latin typeface="Arial" panose="020B0604020202020204" pitchFamily="34" charset="0"/>
                <a:ea typeface="Calibri" panose="020F0502020204030204" pitchFamily="34" charset="0"/>
              </a:rPr>
              <a:t>2009;40(11):3504-3510. [</a:t>
            </a:r>
            <a:r>
              <a:rPr lang="en-US" sz="1400" u="sng" kern="100" dirty="0">
                <a:solidFill>
                  <a:schemeClr val="bg1"/>
                </a:solidFill>
                <a:effectLst/>
                <a:latin typeface="Arial" panose="020B0604020202020204" pitchFamily="34" charset="0"/>
                <a:ea typeface="Calibri" panose="020F0502020204030204" pitchFamily="34" charset="0"/>
                <a:hlinkClick r:id="rId1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a:solidFill>
                  <a:schemeClr val="bg1"/>
                </a:solidFill>
                <a:effectLst/>
                <a:latin typeface="Arial" panose="020B0604020202020204" pitchFamily="34" charset="0"/>
                <a:ea typeface="Calibri" panose="020F0502020204030204" pitchFamily="34" charset="0"/>
              </a:rPr>
              <a:t>Newman-Toker DE, Kerber KA, Hsieh YH, et al. HINTS outperforms ABCD2 to screen for stroke in acute continuous vertigo and dizziness.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2013;20(10):986-996. [</a:t>
            </a:r>
            <a:r>
              <a:rPr lang="en-US" sz="1400" u="sng" kern="100" dirty="0">
                <a:solidFill>
                  <a:schemeClr val="bg1"/>
                </a:solidFill>
                <a:effectLst/>
                <a:latin typeface="Arial" panose="020B0604020202020204" pitchFamily="34" charset="0"/>
                <a:ea typeface="Calibri" panose="020F0502020204030204" pitchFamily="34" charset="0"/>
                <a:hlinkClick r:id="rId16">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Vanni</a:t>
            </a:r>
            <a:r>
              <a:rPr lang="en-US" sz="1400" kern="100" dirty="0">
                <a:solidFill>
                  <a:schemeClr val="bg1"/>
                </a:solidFill>
                <a:effectLst/>
                <a:latin typeface="Arial" panose="020B0604020202020204" pitchFamily="34" charset="0"/>
                <a:ea typeface="Calibri" panose="020F0502020204030204" pitchFamily="34" charset="0"/>
              </a:rPr>
              <a:t> S, </a:t>
            </a:r>
            <a:r>
              <a:rPr lang="en-US" sz="1400" kern="100" dirty="0" err="1">
                <a:solidFill>
                  <a:schemeClr val="bg1"/>
                </a:solidFill>
                <a:effectLst/>
                <a:latin typeface="Arial" panose="020B0604020202020204" pitchFamily="34" charset="0"/>
                <a:ea typeface="Calibri" panose="020F0502020204030204" pitchFamily="34" charset="0"/>
              </a:rPr>
              <a:t>Pecci</a:t>
            </a:r>
            <a:r>
              <a:rPr lang="en-US" sz="1400" kern="100" dirty="0">
                <a:solidFill>
                  <a:schemeClr val="bg1"/>
                </a:solidFill>
                <a:effectLst/>
                <a:latin typeface="Arial" panose="020B0604020202020204" pitchFamily="34" charset="0"/>
                <a:ea typeface="Calibri" panose="020F0502020204030204" pitchFamily="34" charset="0"/>
              </a:rPr>
              <a:t> R, Edlow JA, et al. Differential diagnosis of vertigo in the emergency department: a prospective validation study of the STANDING algorithm. </a:t>
            </a:r>
            <a:r>
              <a:rPr lang="en-US" sz="1400" i="1" kern="100" dirty="0">
                <a:solidFill>
                  <a:schemeClr val="bg1"/>
                </a:solidFill>
                <a:effectLst/>
                <a:latin typeface="Arial" panose="020B0604020202020204" pitchFamily="34" charset="0"/>
                <a:ea typeface="Calibri" panose="020F0502020204030204" pitchFamily="34" charset="0"/>
              </a:rPr>
              <a:t>Front Neurol. </a:t>
            </a:r>
            <a:r>
              <a:rPr lang="en-US" sz="1400" kern="100" dirty="0">
                <a:solidFill>
                  <a:schemeClr val="bg1"/>
                </a:solidFill>
                <a:effectLst/>
                <a:latin typeface="Arial" panose="020B0604020202020204" pitchFamily="34" charset="0"/>
                <a:ea typeface="Calibri" panose="020F0502020204030204" pitchFamily="34" charset="0"/>
              </a:rPr>
              <a:t>2017;8:590. [</a:t>
            </a:r>
            <a:r>
              <a:rPr lang="en-US" sz="1400" u="sng" kern="100" dirty="0">
                <a:solidFill>
                  <a:schemeClr val="bg1"/>
                </a:solidFill>
                <a:effectLst/>
                <a:latin typeface="Arial" panose="020B0604020202020204" pitchFamily="34" charset="0"/>
                <a:ea typeface="Calibri" panose="020F0502020204030204" pitchFamily="34" charset="0"/>
                <a:hlinkClick r:id="rId17">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16"/>
            </a:pPr>
            <a:r>
              <a:rPr lang="en-US" sz="1400" kern="100" dirty="0" err="1">
                <a:solidFill>
                  <a:schemeClr val="bg1"/>
                </a:solidFill>
                <a:effectLst/>
                <a:latin typeface="Arial" panose="020B0604020202020204" pitchFamily="34" charset="0"/>
                <a:ea typeface="Calibri" panose="020F0502020204030204" pitchFamily="34" charset="0"/>
              </a:rPr>
              <a:t>Gerlier</a:t>
            </a:r>
            <a:r>
              <a:rPr lang="en-US" sz="1400" kern="100" dirty="0">
                <a:solidFill>
                  <a:schemeClr val="bg1"/>
                </a:solidFill>
                <a:effectLst/>
                <a:latin typeface="Arial" panose="020B0604020202020204" pitchFamily="34" charset="0"/>
                <a:ea typeface="Calibri" panose="020F0502020204030204" pitchFamily="34" charset="0"/>
              </a:rPr>
              <a:t> C, Fels A, </a:t>
            </a:r>
            <a:r>
              <a:rPr lang="en-US" sz="1400" kern="100" dirty="0" err="1">
                <a:solidFill>
                  <a:schemeClr val="bg1"/>
                </a:solidFill>
                <a:effectLst/>
                <a:latin typeface="Arial" panose="020B0604020202020204" pitchFamily="34" charset="0"/>
                <a:ea typeface="Calibri" panose="020F0502020204030204" pitchFamily="34" charset="0"/>
              </a:rPr>
              <a:t>Vitaux</a:t>
            </a:r>
            <a:r>
              <a:rPr lang="en-US" sz="1400" kern="100" dirty="0">
                <a:solidFill>
                  <a:schemeClr val="bg1"/>
                </a:solidFill>
                <a:effectLst/>
                <a:latin typeface="Arial" panose="020B0604020202020204" pitchFamily="34" charset="0"/>
                <a:ea typeface="Calibri" panose="020F0502020204030204" pitchFamily="34" charset="0"/>
              </a:rPr>
              <a:t> H, et al. Effectiveness and reliability of the four-step STANDING algorithm performed by interns and senior emergency physicians for predicting central causes of vertigo.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2023;30(5):487-500.  [</a:t>
            </a:r>
            <a:r>
              <a:rPr lang="en-US" sz="1400" u="sng" kern="100" dirty="0">
                <a:solidFill>
                  <a:schemeClr val="bg1"/>
                </a:solidFill>
                <a:effectLst/>
                <a:latin typeface="Arial" panose="020B0604020202020204" pitchFamily="34" charset="0"/>
                <a:ea typeface="Calibri" panose="020F0502020204030204" pitchFamily="34" charset="0"/>
                <a:hlinkClick r:id="rId18">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None/>
            </a:pPr>
            <a:endParaRPr lang="en-US"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0201992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55</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91126" y="1008668"/>
            <a:ext cx="12009747" cy="5584990"/>
          </a:xfrm>
        </p:spPr>
        <p:txBody>
          <a:bodyPr vert="horz" lIns="91440" tIns="45720" rIns="91440" bIns="45720" rtlCol="0" anchor="t">
            <a:noAutofit/>
          </a:bodyPr>
          <a:lstStyle/>
          <a:p>
            <a:pPr marL="457200" marR="0" indent="-457200">
              <a:spcBef>
                <a:spcPts val="0"/>
              </a:spcBef>
              <a:spcAft>
                <a:spcPts val="0"/>
              </a:spcAft>
              <a:buFont typeface="+mj-lt"/>
              <a:buAutoNum type="arabicPeriod" startAt="31"/>
            </a:pPr>
            <a:r>
              <a:rPr lang="en-US" sz="1400" kern="100" dirty="0" err="1">
                <a:solidFill>
                  <a:schemeClr val="bg1"/>
                </a:solidFill>
                <a:effectLst/>
                <a:latin typeface="Arial" panose="020B0604020202020204" pitchFamily="34" charset="0"/>
                <a:ea typeface="Calibri" panose="020F0502020204030204" pitchFamily="34" charset="0"/>
              </a:rPr>
              <a:t>Gerlier</a:t>
            </a:r>
            <a:r>
              <a:rPr lang="en-US" sz="1400" kern="100" dirty="0">
                <a:solidFill>
                  <a:schemeClr val="bg1"/>
                </a:solidFill>
                <a:effectLst/>
                <a:latin typeface="Arial" panose="020B0604020202020204" pitchFamily="34" charset="0"/>
                <a:ea typeface="Calibri" panose="020F0502020204030204" pitchFamily="34" charset="0"/>
              </a:rPr>
              <a:t> C, </a:t>
            </a:r>
            <a:r>
              <a:rPr lang="en-US" sz="1400" kern="100" dirty="0" err="1">
                <a:solidFill>
                  <a:schemeClr val="bg1"/>
                </a:solidFill>
                <a:effectLst/>
                <a:latin typeface="Arial" panose="020B0604020202020204" pitchFamily="34" charset="0"/>
                <a:ea typeface="Calibri" panose="020F0502020204030204" pitchFamily="34" charset="0"/>
              </a:rPr>
              <a:t>Hoarau</a:t>
            </a:r>
            <a:r>
              <a:rPr lang="en-US" sz="1400" kern="100" dirty="0">
                <a:solidFill>
                  <a:schemeClr val="bg1"/>
                </a:solidFill>
                <a:effectLst/>
                <a:latin typeface="Arial" panose="020B0604020202020204" pitchFamily="34" charset="0"/>
                <a:ea typeface="Calibri" panose="020F0502020204030204" pitchFamily="34" charset="0"/>
              </a:rPr>
              <a:t> M, Fels A, et al. Differentiating central from peripheral causes of acute vertigo in an emergency setting with the HINTS, STANDING, and ABCD2 tests: a diagnostic cohort study.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2021;28(12):1368-1378. [</a:t>
            </a:r>
            <a:r>
              <a:rPr lang="en-US" sz="1400" u="sng" kern="100" dirty="0">
                <a:solidFill>
                  <a:schemeClr val="bg1"/>
                </a:solidFill>
                <a:effectLst/>
                <a:latin typeface="Arial" panose="020B060402020202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err="1">
                <a:solidFill>
                  <a:schemeClr val="bg1"/>
                </a:solidFill>
                <a:effectLst/>
                <a:latin typeface="Arial" panose="020B0604020202020204" pitchFamily="34" charset="0"/>
                <a:ea typeface="Calibri" panose="020F0502020204030204" pitchFamily="34" charset="0"/>
              </a:rPr>
              <a:t>Vanni</a:t>
            </a:r>
            <a:r>
              <a:rPr lang="en-US" sz="1400" kern="100" dirty="0">
                <a:solidFill>
                  <a:schemeClr val="bg1"/>
                </a:solidFill>
                <a:effectLst/>
                <a:latin typeface="Arial" panose="020B0604020202020204" pitchFamily="34" charset="0"/>
                <a:ea typeface="Calibri" panose="020F0502020204030204" pitchFamily="34" charset="0"/>
              </a:rPr>
              <a:t> S, </a:t>
            </a:r>
            <a:r>
              <a:rPr lang="en-US" sz="1400" kern="100" dirty="0" err="1">
                <a:solidFill>
                  <a:schemeClr val="bg1"/>
                </a:solidFill>
                <a:effectLst/>
                <a:latin typeface="Arial" panose="020B0604020202020204" pitchFamily="34" charset="0"/>
                <a:ea typeface="Calibri" panose="020F0502020204030204" pitchFamily="34" charset="0"/>
              </a:rPr>
              <a:t>Nazerian</a:t>
            </a:r>
            <a:r>
              <a:rPr lang="en-US" sz="1400" kern="100" dirty="0">
                <a:solidFill>
                  <a:schemeClr val="bg1"/>
                </a:solidFill>
                <a:effectLst/>
                <a:latin typeface="Arial" panose="020B0604020202020204" pitchFamily="34" charset="0"/>
                <a:ea typeface="Calibri" panose="020F0502020204030204" pitchFamily="34" charset="0"/>
              </a:rPr>
              <a:t> P, </a:t>
            </a:r>
            <a:r>
              <a:rPr lang="en-US" sz="1400" kern="100" dirty="0" err="1">
                <a:solidFill>
                  <a:schemeClr val="bg1"/>
                </a:solidFill>
                <a:effectLst/>
                <a:latin typeface="Arial" panose="020B0604020202020204" pitchFamily="34" charset="0"/>
                <a:ea typeface="Calibri" panose="020F0502020204030204" pitchFamily="34" charset="0"/>
              </a:rPr>
              <a:t>Pecci</a:t>
            </a:r>
            <a:r>
              <a:rPr lang="en-US" sz="1400" kern="100" dirty="0">
                <a:solidFill>
                  <a:schemeClr val="bg1"/>
                </a:solidFill>
                <a:effectLst/>
                <a:latin typeface="Arial" panose="020B0604020202020204" pitchFamily="34" charset="0"/>
                <a:ea typeface="Calibri" panose="020F0502020204030204" pitchFamily="34" charset="0"/>
              </a:rPr>
              <a:t> R, et al. Timing for nystagmus evaluation by STANDING or HINTS in patients with vertigo/dizziness in the emergency department.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2023;30(5):592-594. [</a:t>
            </a:r>
            <a:r>
              <a:rPr lang="en-US" sz="1400" u="sng" kern="100" dirty="0">
                <a:solidFill>
                  <a:schemeClr val="bg1"/>
                </a:solidFill>
                <a:effectLst/>
                <a:latin typeface="Arial" panose="020B060402020202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err="1">
                <a:solidFill>
                  <a:schemeClr val="bg1"/>
                </a:solidFill>
                <a:effectLst/>
                <a:latin typeface="Arial" panose="020B0604020202020204" pitchFamily="34" charset="0"/>
                <a:ea typeface="Calibri" panose="020F0502020204030204" pitchFamily="34" charset="0"/>
              </a:rPr>
              <a:t>Ropper</a:t>
            </a:r>
            <a:r>
              <a:rPr lang="en-US" sz="1400" kern="100" dirty="0">
                <a:solidFill>
                  <a:schemeClr val="bg1"/>
                </a:solidFill>
                <a:effectLst/>
                <a:latin typeface="Arial" panose="020B0604020202020204" pitchFamily="34" charset="0"/>
                <a:ea typeface="Calibri" panose="020F0502020204030204" pitchFamily="34" charset="0"/>
              </a:rPr>
              <a:t> AH. 'Convulsions' in basilar artery occlusion. </a:t>
            </a:r>
            <a:r>
              <a:rPr lang="en-US" sz="1400" i="1" kern="100" dirty="0">
                <a:solidFill>
                  <a:schemeClr val="bg1"/>
                </a:solidFill>
                <a:effectLst/>
                <a:latin typeface="Arial" panose="020B0604020202020204" pitchFamily="34" charset="0"/>
                <a:ea typeface="Calibri" panose="020F0502020204030204" pitchFamily="34" charset="0"/>
              </a:rPr>
              <a:t>Neurology. </a:t>
            </a:r>
            <a:r>
              <a:rPr lang="en-US" sz="1400" kern="100" dirty="0">
                <a:solidFill>
                  <a:schemeClr val="bg1"/>
                </a:solidFill>
                <a:effectLst/>
                <a:latin typeface="Arial" panose="020B0604020202020204" pitchFamily="34" charset="0"/>
                <a:ea typeface="Calibri" panose="020F0502020204030204" pitchFamily="34" charset="0"/>
              </a:rPr>
              <a:t>1988;38(9):1500-1501. [</a:t>
            </a:r>
            <a:r>
              <a:rPr lang="en-US" sz="1400" u="sng" kern="100" dirty="0">
                <a:solidFill>
                  <a:schemeClr val="bg1"/>
                </a:solidFill>
                <a:effectLst/>
                <a:latin typeface="Arial" panose="020B0604020202020204" pitchFamily="34" charset="0"/>
                <a:ea typeface="Calibri" panose="020F0502020204030204" pitchFamily="34" charset="0"/>
                <a:hlinkClick r:id="rId6">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Newman-Toker DE, Hsieh YH, Camargo CA, Jr., et al. Spectrum of dizziness visits to US emergency departments: cross-sectional analysis from a nationally representative sample. </a:t>
            </a:r>
            <a:r>
              <a:rPr lang="en-US" sz="1400" i="1" kern="100" dirty="0">
                <a:solidFill>
                  <a:schemeClr val="bg1"/>
                </a:solidFill>
                <a:effectLst/>
                <a:latin typeface="Arial" panose="020B0604020202020204" pitchFamily="34" charset="0"/>
                <a:ea typeface="Calibri" panose="020F0502020204030204" pitchFamily="34" charset="0"/>
              </a:rPr>
              <a:t>Mayo Clin Proc. </a:t>
            </a:r>
            <a:r>
              <a:rPr lang="en-US" sz="1400" kern="100" dirty="0">
                <a:solidFill>
                  <a:schemeClr val="bg1"/>
                </a:solidFill>
                <a:effectLst/>
                <a:latin typeface="Arial" panose="020B0604020202020204" pitchFamily="34" charset="0"/>
                <a:ea typeface="Calibri" panose="020F0502020204030204" pitchFamily="34" charset="0"/>
              </a:rPr>
              <a:t>2008;83(7):765-775. [</a:t>
            </a:r>
            <a:r>
              <a:rPr lang="en-US" sz="1400" u="sng" kern="100" dirty="0">
                <a:solidFill>
                  <a:schemeClr val="bg1"/>
                </a:solidFill>
                <a:effectLst/>
                <a:latin typeface="Arial" panose="020B060402020202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Shah VP, Oliveira JESL, Farah W, et al. Diagnostic accuracy of neuroimaging in emergency department patients with acute vertigo or dizziness: a systematic review and meta-analysis for the guidelines for reasonable and appropriate care in the emergency department.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2023;30(5):517-530. [</a:t>
            </a:r>
            <a:r>
              <a:rPr lang="en-US" sz="1400" u="sng" kern="100" dirty="0">
                <a:solidFill>
                  <a:schemeClr val="bg1"/>
                </a:solidFill>
                <a:effectLst/>
                <a:latin typeface="Arial" panose="020B0604020202020204" pitchFamily="34" charset="0"/>
                <a:ea typeface="Calibri" panose="020F0502020204030204" pitchFamily="34" charset="0"/>
                <a:hlinkClick r:id="rId8">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Grewal K, Austin PC, </a:t>
            </a:r>
            <a:r>
              <a:rPr lang="en-US" sz="1400" kern="100" dirty="0" err="1">
                <a:solidFill>
                  <a:schemeClr val="bg1"/>
                </a:solidFill>
                <a:effectLst/>
                <a:latin typeface="Arial" panose="020B0604020202020204" pitchFamily="34" charset="0"/>
                <a:ea typeface="Calibri" panose="020F0502020204030204" pitchFamily="34" charset="0"/>
              </a:rPr>
              <a:t>Kapral</a:t>
            </a:r>
            <a:r>
              <a:rPr lang="en-US" sz="1400" kern="100" dirty="0">
                <a:solidFill>
                  <a:schemeClr val="bg1"/>
                </a:solidFill>
                <a:effectLst/>
                <a:latin typeface="Arial" panose="020B0604020202020204" pitchFamily="34" charset="0"/>
                <a:ea typeface="Calibri" panose="020F0502020204030204" pitchFamily="34" charset="0"/>
              </a:rPr>
              <a:t> MK, et al. Missed strokes using computed tomography imaging in patients with vertigo: population-based cohort study. </a:t>
            </a:r>
            <a:r>
              <a:rPr lang="en-US" sz="1400" i="1" kern="100" dirty="0">
                <a:solidFill>
                  <a:schemeClr val="bg1"/>
                </a:solidFill>
                <a:effectLst/>
                <a:latin typeface="Arial" panose="020B0604020202020204" pitchFamily="34" charset="0"/>
                <a:ea typeface="Calibri" panose="020F0502020204030204" pitchFamily="34" charset="0"/>
              </a:rPr>
              <a:t>Stroke. </a:t>
            </a:r>
            <a:r>
              <a:rPr lang="en-US" sz="1400" kern="100" dirty="0">
                <a:solidFill>
                  <a:schemeClr val="bg1"/>
                </a:solidFill>
                <a:effectLst/>
                <a:latin typeface="Arial" panose="020B0604020202020204" pitchFamily="34" charset="0"/>
                <a:ea typeface="Calibri" panose="020F0502020204030204" pitchFamily="34" charset="0"/>
              </a:rPr>
              <a:t>2015;46(1):108-113. [</a:t>
            </a:r>
            <a:r>
              <a:rPr lang="en-US" sz="1400" u="sng" kern="100" dirty="0">
                <a:solidFill>
                  <a:schemeClr val="bg1"/>
                </a:solidFill>
                <a:effectLst/>
                <a:latin typeface="Arial" panose="020B0604020202020204" pitchFamily="34" charset="0"/>
                <a:ea typeface="Calibri" panose="020F0502020204030204" pitchFamily="34" charset="0"/>
                <a:hlinkClick r:id="rId9">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Edlow JA, Carpenter C, Akhter M, et al. Guidelines for reasonable and appropriate care in the emergency department 3 (GRACE-3): acute dizziness and vertigo in the emergency department.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2023;30(5):442-486. [</a:t>
            </a:r>
            <a:r>
              <a:rPr lang="en-US" sz="1400" u="sng" kern="100" dirty="0">
                <a:solidFill>
                  <a:schemeClr val="bg1"/>
                </a:solidFill>
                <a:effectLst/>
                <a:latin typeface="Arial" panose="020B0604020202020204" pitchFamily="34" charset="0"/>
                <a:ea typeface="Calibri" panose="020F0502020204030204" pitchFamily="34" charset="0"/>
                <a:hlinkClick r:id="rId10">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Expert Panel on Neurological I, Wang LL, Thompson TA, et al. ACR Appropriateness Criteria® Dizziness and Ataxia: 2023 Update. </a:t>
            </a:r>
            <a:r>
              <a:rPr lang="en-US" sz="1400" i="1" kern="100" dirty="0">
                <a:solidFill>
                  <a:schemeClr val="bg1"/>
                </a:solidFill>
                <a:effectLst/>
                <a:latin typeface="Arial" panose="020B0604020202020204" pitchFamily="34" charset="0"/>
                <a:ea typeface="Calibri" panose="020F0502020204030204" pitchFamily="34" charset="0"/>
              </a:rPr>
              <a:t>J Am Coll </a:t>
            </a:r>
            <a:r>
              <a:rPr lang="en-US" sz="1400" i="1" kern="100" dirty="0" err="1">
                <a:solidFill>
                  <a:schemeClr val="bg1"/>
                </a:solidFill>
                <a:effectLst/>
                <a:latin typeface="Arial" panose="020B0604020202020204" pitchFamily="34" charset="0"/>
                <a:ea typeface="Calibri" panose="020F0502020204030204" pitchFamily="34" charset="0"/>
              </a:rPr>
              <a:t>Radiol</a:t>
            </a:r>
            <a:r>
              <a:rPr lang="en-US" sz="1400" i="1" kern="100" dirty="0">
                <a:solidFill>
                  <a:schemeClr val="bg1"/>
                </a:solidFill>
                <a:effectLst/>
                <a:latin typeface="Arial" panose="020B0604020202020204" pitchFamily="34" charset="0"/>
                <a:ea typeface="Calibri" panose="020F0502020204030204" pitchFamily="34" charset="0"/>
              </a:rPr>
              <a:t>. </a:t>
            </a:r>
            <a:r>
              <a:rPr lang="en-US" sz="1400" kern="100" dirty="0">
                <a:solidFill>
                  <a:schemeClr val="bg1"/>
                </a:solidFill>
                <a:effectLst/>
                <a:latin typeface="Arial" panose="020B0604020202020204" pitchFamily="34" charset="0"/>
                <a:ea typeface="Calibri" panose="020F0502020204030204" pitchFamily="34" charset="0"/>
              </a:rPr>
              <a:t>2024;21(6S):S100-S125. [</a:t>
            </a:r>
            <a:r>
              <a:rPr lang="en-US" sz="1400" u="sng" kern="100" dirty="0">
                <a:solidFill>
                  <a:schemeClr val="bg1"/>
                </a:solidFill>
                <a:effectLst/>
                <a:latin typeface="Arial" panose="020B0604020202020204" pitchFamily="34" charset="0"/>
                <a:ea typeface="Calibri" panose="020F0502020204030204" pitchFamily="34" charset="0"/>
                <a:hlinkClick r:id="rId11">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Gurley KL, Edlow JA. Avoiding misdiagnosis in patients with posterior circulation ischemia: a narrative review.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2019;26(11):1273-1284. [</a:t>
            </a:r>
            <a:r>
              <a:rPr lang="en-US" sz="1400" u="sng" kern="100" dirty="0">
                <a:solidFill>
                  <a:schemeClr val="bg1"/>
                </a:solidFill>
                <a:effectLst/>
                <a:latin typeface="Arial" panose="020B0604020202020204" pitchFamily="34" charset="0"/>
                <a:ea typeface="Calibri" panose="020F0502020204030204" pitchFamily="34" charset="0"/>
                <a:hlinkClick r:id="rId12">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Edlow JA, Newman-Toker DE, </a:t>
            </a:r>
            <a:r>
              <a:rPr lang="en-US" sz="1400" kern="100" dirty="0" err="1">
                <a:solidFill>
                  <a:schemeClr val="bg1"/>
                </a:solidFill>
                <a:effectLst/>
                <a:latin typeface="Arial" panose="020B0604020202020204" pitchFamily="34" charset="0"/>
                <a:ea typeface="Calibri" panose="020F0502020204030204" pitchFamily="34" charset="0"/>
              </a:rPr>
              <a:t>Savitz</a:t>
            </a:r>
            <a:r>
              <a:rPr lang="en-US" sz="1400" kern="100" dirty="0">
                <a:solidFill>
                  <a:schemeClr val="bg1"/>
                </a:solidFill>
                <a:effectLst/>
                <a:latin typeface="Arial" panose="020B0604020202020204" pitchFamily="34" charset="0"/>
                <a:ea typeface="Calibri" panose="020F0502020204030204" pitchFamily="34" charset="0"/>
              </a:rPr>
              <a:t> SI. Diagnosis and initial management of cerebellar infarction. </a:t>
            </a:r>
            <a:r>
              <a:rPr lang="en-US" sz="1400" i="1" kern="100" dirty="0">
                <a:solidFill>
                  <a:schemeClr val="bg1"/>
                </a:solidFill>
                <a:effectLst/>
                <a:latin typeface="Arial" panose="020B0604020202020204" pitchFamily="34" charset="0"/>
                <a:ea typeface="Calibri" panose="020F0502020204030204" pitchFamily="34" charset="0"/>
              </a:rPr>
              <a:t>Lancet Neurol. </a:t>
            </a:r>
            <a:r>
              <a:rPr lang="en-US" sz="1400" kern="100" dirty="0">
                <a:solidFill>
                  <a:schemeClr val="bg1"/>
                </a:solidFill>
                <a:effectLst/>
                <a:latin typeface="Arial" panose="020B0604020202020204" pitchFamily="34" charset="0"/>
                <a:ea typeface="Calibri" panose="020F0502020204030204" pitchFamily="34" charset="0"/>
              </a:rPr>
              <a:t>2008;7(10):951-964. [</a:t>
            </a:r>
            <a:r>
              <a:rPr lang="en-US" sz="1400" u="sng" kern="100" dirty="0">
                <a:solidFill>
                  <a:schemeClr val="bg1"/>
                </a:solidFill>
                <a:effectLst/>
                <a:latin typeface="Arial" panose="020B0604020202020204" pitchFamily="34" charset="0"/>
                <a:ea typeface="Calibri" panose="020F0502020204030204" pitchFamily="34" charset="0"/>
                <a:hlinkClick r:id="rId13">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err="1">
                <a:solidFill>
                  <a:schemeClr val="bg1"/>
                </a:solidFill>
                <a:effectLst/>
                <a:latin typeface="Arial" panose="020B0604020202020204" pitchFamily="34" charset="0"/>
                <a:ea typeface="Calibri" panose="020F0502020204030204" pitchFamily="34" charset="0"/>
              </a:rPr>
              <a:t>Savitz</a:t>
            </a:r>
            <a:r>
              <a:rPr lang="en-US" sz="1400" kern="100" dirty="0">
                <a:solidFill>
                  <a:schemeClr val="bg1"/>
                </a:solidFill>
                <a:effectLst/>
                <a:latin typeface="Arial" panose="020B0604020202020204" pitchFamily="34" charset="0"/>
                <a:ea typeface="Calibri" panose="020F0502020204030204" pitchFamily="34" charset="0"/>
              </a:rPr>
              <a:t> SI, Caplan LR, Edlow JA. Pitfalls in the diagnosis of cerebellar infarction. </a:t>
            </a:r>
            <a:r>
              <a:rPr lang="en-US" sz="1400" i="1" kern="100" dirty="0" err="1">
                <a:solidFill>
                  <a:schemeClr val="bg1"/>
                </a:solidFill>
                <a:effectLst/>
                <a:latin typeface="Arial" panose="020B0604020202020204" pitchFamily="34" charset="0"/>
                <a:ea typeface="Calibri" panose="020F0502020204030204" pitchFamily="34" charset="0"/>
              </a:rPr>
              <a:t>Acad</a:t>
            </a:r>
            <a:r>
              <a:rPr lang="en-US" sz="1400" i="1" kern="100" dirty="0">
                <a:solidFill>
                  <a:schemeClr val="bg1"/>
                </a:solidFill>
                <a:effectLst/>
                <a:latin typeface="Arial" panose="020B0604020202020204" pitchFamily="34" charset="0"/>
                <a:ea typeface="Calibri" panose="020F0502020204030204" pitchFamily="34" charset="0"/>
              </a:rPr>
              <a:t>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2007;14(1):63-68. [</a:t>
            </a:r>
            <a:r>
              <a:rPr lang="en-US" sz="1400" u="sng" kern="100" dirty="0">
                <a:solidFill>
                  <a:schemeClr val="bg1"/>
                </a:solidFill>
                <a:effectLst/>
                <a:latin typeface="Arial" panose="020B0604020202020204" pitchFamily="34" charset="0"/>
                <a:ea typeface="Calibri" panose="020F0502020204030204" pitchFamily="34" charset="0"/>
                <a:hlinkClick r:id="rId1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Arch AE, Weisman DC, Coca S, et al. Missed ischemic stroke diagnosis in the emergency department by emergency medicine and neurology services. </a:t>
            </a:r>
            <a:r>
              <a:rPr lang="en-US" sz="1400" i="1" kern="100" dirty="0">
                <a:solidFill>
                  <a:schemeClr val="bg1"/>
                </a:solidFill>
                <a:effectLst/>
                <a:latin typeface="Arial" panose="020B0604020202020204" pitchFamily="34" charset="0"/>
                <a:ea typeface="Calibri" panose="020F0502020204030204" pitchFamily="34" charset="0"/>
              </a:rPr>
              <a:t>Stroke. </a:t>
            </a:r>
            <a:r>
              <a:rPr lang="en-US" sz="1400" kern="100" dirty="0">
                <a:solidFill>
                  <a:schemeClr val="bg1"/>
                </a:solidFill>
                <a:effectLst/>
                <a:latin typeface="Arial" panose="020B0604020202020204" pitchFamily="34" charset="0"/>
                <a:ea typeface="Calibri" panose="020F0502020204030204" pitchFamily="34" charset="0"/>
              </a:rPr>
              <a:t>2016;47(3):668-673. [</a:t>
            </a:r>
            <a:r>
              <a:rPr lang="en-US" sz="1400" u="sng" kern="100" dirty="0">
                <a:solidFill>
                  <a:schemeClr val="bg1"/>
                </a:solidFill>
                <a:effectLst/>
                <a:latin typeface="Arial" panose="020B0604020202020204" pitchFamily="34" charset="0"/>
                <a:ea typeface="Calibri" panose="020F0502020204030204" pitchFamily="34" charset="0"/>
                <a:hlinkClick r:id="rId15">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err="1">
                <a:solidFill>
                  <a:schemeClr val="bg1"/>
                </a:solidFill>
                <a:effectLst/>
                <a:latin typeface="Arial" panose="020B0604020202020204" pitchFamily="34" charset="0"/>
                <a:ea typeface="Calibri" panose="020F0502020204030204" pitchFamily="34" charset="0"/>
              </a:rPr>
              <a:t>Royl</a:t>
            </a:r>
            <a:r>
              <a:rPr lang="en-US" sz="1400" kern="100" dirty="0">
                <a:solidFill>
                  <a:schemeClr val="bg1"/>
                </a:solidFill>
                <a:effectLst/>
                <a:latin typeface="Arial" panose="020B0604020202020204" pitchFamily="34" charset="0"/>
                <a:ea typeface="Calibri" panose="020F0502020204030204" pitchFamily="34" charset="0"/>
              </a:rPr>
              <a:t> G, </a:t>
            </a:r>
            <a:r>
              <a:rPr lang="en-US" sz="1400" kern="100" dirty="0" err="1">
                <a:solidFill>
                  <a:schemeClr val="bg1"/>
                </a:solidFill>
                <a:effectLst/>
                <a:latin typeface="Arial" panose="020B0604020202020204" pitchFamily="34" charset="0"/>
                <a:ea typeface="Calibri" panose="020F0502020204030204" pitchFamily="34" charset="0"/>
              </a:rPr>
              <a:t>Ploner</a:t>
            </a:r>
            <a:r>
              <a:rPr lang="en-US" sz="1400" kern="100" dirty="0">
                <a:solidFill>
                  <a:schemeClr val="bg1"/>
                </a:solidFill>
                <a:effectLst/>
                <a:latin typeface="Arial" panose="020B0604020202020204" pitchFamily="34" charset="0"/>
                <a:ea typeface="Calibri" panose="020F0502020204030204" pitchFamily="34" charset="0"/>
              </a:rPr>
              <a:t> CJ, </a:t>
            </a:r>
            <a:r>
              <a:rPr lang="en-US" sz="1400" kern="100" dirty="0" err="1">
                <a:solidFill>
                  <a:schemeClr val="bg1"/>
                </a:solidFill>
                <a:effectLst/>
                <a:latin typeface="Arial" panose="020B0604020202020204" pitchFamily="34" charset="0"/>
                <a:ea typeface="Calibri" panose="020F0502020204030204" pitchFamily="34" charset="0"/>
              </a:rPr>
              <a:t>Leithner</a:t>
            </a:r>
            <a:r>
              <a:rPr lang="en-US" sz="1400" kern="100" dirty="0">
                <a:solidFill>
                  <a:schemeClr val="bg1"/>
                </a:solidFill>
                <a:effectLst/>
                <a:latin typeface="Arial" panose="020B0604020202020204" pitchFamily="34" charset="0"/>
                <a:ea typeface="Calibri" panose="020F0502020204030204" pitchFamily="34" charset="0"/>
              </a:rPr>
              <a:t> C. Dizziness in the emergency room: diagnoses and misdiagnoses. </a:t>
            </a:r>
            <a:r>
              <a:rPr lang="en-US" sz="1400" i="1" kern="100" dirty="0" err="1">
                <a:solidFill>
                  <a:schemeClr val="bg1"/>
                </a:solidFill>
                <a:effectLst/>
                <a:latin typeface="Arial" panose="020B0604020202020204" pitchFamily="34" charset="0"/>
                <a:ea typeface="Calibri" panose="020F0502020204030204" pitchFamily="34" charset="0"/>
              </a:rPr>
              <a:t>Eur</a:t>
            </a:r>
            <a:r>
              <a:rPr lang="en-US" sz="1400" i="1" kern="100" dirty="0">
                <a:solidFill>
                  <a:schemeClr val="bg1"/>
                </a:solidFill>
                <a:effectLst/>
                <a:latin typeface="Arial" panose="020B0604020202020204" pitchFamily="34" charset="0"/>
                <a:ea typeface="Calibri" panose="020F0502020204030204" pitchFamily="34" charset="0"/>
              </a:rPr>
              <a:t> Neurol. </a:t>
            </a:r>
            <a:r>
              <a:rPr lang="en-US" sz="1400" kern="100" dirty="0">
                <a:solidFill>
                  <a:schemeClr val="bg1"/>
                </a:solidFill>
                <a:effectLst/>
                <a:latin typeface="Arial" panose="020B0604020202020204" pitchFamily="34" charset="0"/>
                <a:ea typeface="Calibri" panose="020F0502020204030204" pitchFamily="34" charset="0"/>
              </a:rPr>
              <a:t>2011;66(5):256-263. [</a:t>
            </a:r>
            <a:r>
              <a:rPr lang="en-US" sz="1400" u="sng" kern="100" dirty="0">
                <a:solidFill>
                  <a:schemeClr val="bg1"/>
                </a:solidFill>
                <a:effectLst/>
                <a:latin typeface="Arial" panose="020B0604020202020204" pitchFamily="34" charset="0"/>
                <a:ea typeface="Calibri" panose="020F0502020204030204" pitchFamily="34" charset="0"/>
                <a:hlinkClick r:id="rId16">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31"/>
            </a:pPr>
            <a:r>
              <a:rPr lang="en-US" sz="1400" kern="100" dirty="0">
                <a:solidFill>
                  <a:schemeClr val="bg1"/>
                </a:solidFill>
                <a:effectLst/>
                <a:latin typeface="Arial" panose="020B0604020202020204" pitchFamily="34" charset="0"/>
                <a:ea typeface="Calibri" panose="020F0502020204030204" pitchFamily="34" charset="0"/>
              </a:rPr>
              <a:t>Rocha MF, Sacks B, Al-</a:t>
            </a:r>
            <a:r>
              <a:rPr lang="en-US" sz="1400" kern="100" dirty="0" err="1">
                <a:solidFill>
                  <a:schemeClr val="bg1"/>
                </a:solidFill>
                <a:effectLst/>
                <a:latin typeface="Arial" panose="020B0604020202020204" pitchFamily="34" charset="0"/>
                <a:ea typeface="Calibri" panose="020F0502020204030204" pitchFamily="34" charset="0"/>
              </a:rPr>
              <a:t>Lamki</a:t>
            </a:r>
            <a:r>
              <a:rPr lang="en-US" sz="1400" kern="100" dirty="0">
                <a:solidFill>
                  <a:schemeClr val="bg1"/>
                </a:solidFill>
                <a:effectLst/>
                <a:latin typeface="Arial" panose="020B0604020202020204" pitchFamily="34" charset="0"/>
                <a:ea typeface="Calibri" panose="020F0502020204030204" pitchFamily="34" charset="0"/>
              </a:rPr>
              <a:t> A, et al. Acute vestibular migraine: a ghost diagnosis in patients with acute vertigo. </a:t>
            </a:r>
            <a:r>
              <a:rPr lang="en-US" sz="1400" i="1" kern="100" dirty="0">
                <a:solidFill>
                  <a:schemeClr val="bg1"/>
                </a:solidFill>
                <a:effectLst/>
                <a:latin typeface="Arial" panose="020B0604020202020204" pitchFamily="34" charset="0"/>
                <a:ea typeface="Calibri" panose="020F0502020204030204" pitchFamily="34" charset="0"/>
              </a:rPr>
              <a:t>J Neurol. </a:t>
            </a:r>
            <a:r>
              <a:rPr lang="en-US" sz="1400" kern="100" dirty="0">
                <a:solidFill>
                  <a:schemeClr val="bg1"/>
                </a:solidFill>
                <a:effectLst/>
                <a:latin typeface="Arial" panose="020B0604020202020204" pitchFamily="34" charset="0"/>
                <a:ea typeface="Calibri" panose="020F0502020204030204" pitchFamily="34" charset="0"/>
              </a:rPr>
              <a:t>2023;270(12):6155-6158. [</a:t>
            </a:r>
            <a:r>
              <a:rPr lang="en-US" sz="1400" u="sng" kern="100" dirty="0">
                <a:solidFill>
                  <a:schemeClr val="bg1"/>
                </a:solidFill>
                <a:effectLst/>
                <a:latin typeface="Arial" panose="020B0604020202020204" pitchFamily="34" charset="0"/>
                <a:ea typeface="Calibri" panose="020F0502020204030204" pitchFamily="34" charset="0"/>
                <a:hlinkClick r:id="rId17">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228600" marR="0" lvl="0" indent="-228600">
              <a:lnSpc>
                <a:spcPct val="107000"/>
              </a:lnSpc>
              <a:spcBef>
                <a:spcPts val="0"/>
              </a:spcBef>
              <a:spcAft>
                <a:spcPts val="0"/>
              </a:spcAft>
              <a:buFont typeface="+mj-lt"/>
              <a:buAutoNum type="arabicPeriod" startAt="31"/>
            </a:pP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03504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56</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91126" y="1008668"/>
            <a:ext cx="12009747" cy="5584990"/>
          </a:xfrm>
        </p:spPr>
        <p:txBody>
          <a:bodyPr vert="horz" lIns="91440" tIns="45720" rIns="91440" bIns="45720" rtlCol="0" anchor="t">
            <a:noAutofit/>
          </a:bodyPr>
          <a:lstStyle/>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Edlow JA, </a:t>
            </a:r>
            <a:r>
              <a:rPr lang="en-US" sz="1400" kern="100" dirty="0" err="1">
                <a:solidFill>
                  <a:schemeClr val="bg1"/>
                </a:solidFill>
                <a:effectLst/>
                <a:latin typeface="Arial" panose="020B0604020202020204" pitchFamily="34" charset="0"/>
                <a:ea typeface="Calibri" panose="020F0502020204030204" pitchFamily="34" charset="0"/>
              </a:rPr>
              <a:t>Bellolio</a:t>
            </a:r>
            <a:r>
              <a:rPr lang="en-US" sz="1400" kern="100" dirty="0">
                <a:solidFill>
                  <a:schemeClr val="bg1"/>
                </a:solidFill>
                <a:effectLst/>
                <a:latin typeface="Arial" panose="020B0604020202020204" pitchFamily="34" charset="0"/>
                <a:ea typeface="Calibri" panose="020F0502020204030204" pitchFamily="34" charset="0"/>
              </a:rPr>
              <a:t> F. Recognizing posterior circulation transient ischemic attacks presenting as episodic isolated dizziness. </a:t>
            </a:r>
            <a:r>
              <a:rPr lang="en-US" sz="1400" i="1" kern="100" dirty="0">
                <a:solidFill>
                  <a:schemeClr val="bg1"/>
                </a:solidFill>
                <a:effectLst/>
                <a:latin typeface="Arial" panose="020B0604020202020204" pitchFamily="34" charset="0"/>
                <a:ea typeface="Calibri" panose="020F0502020204030204" pitchFamily="34" charset="0"/>
              </a:rPr>
              <a:t>Ann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2024;84(4):428-438. [</a:t>
            </a:r>
            <a:r>
              <a:rPr lang="en-US" sz="1400" u="sng" kern="100" dirty="0">
                <a:solidFill>
                  <a:schemeClr val="bg1"/>
                </a:solidFill>
                <a:effectLst/>
                <a:latin typeface="Arial" panose="020B060402020202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Tu LH, Melnick E, Venkatesh AK, et al. Cost-effectiveness of CT, CTA, MRI, and Specialized MRI for evaluation of patients presenting to the emergency department With dizziness. </a:t>
            </a:r>
            <a:r>
              <a:rPr lang="en-US" sz="1400" i="1" kern="100" dirty="0">
                <a:solidFill>
                  <a:schemeClr val="bg1"/>
                </a:solidFill>
                <a:effectLst/>
                <a:latin typeface="Arial" panose="020B0604020202020204" pitchFamily="34" charset="0"/>
                <a:ea typeface="Calibri" panose="020F0502020204030204" pitchFamily="34" charset="0"/>
              </a:rPr>
              <a:t>AJR Am J </a:t>
            </a:r>
            <a:r>
              <a:rPr lang="en-US" sz="1400" i="1" kern="100" dirty="0" err="1">
                <a:solidFill>
                  <a:schemeClr val="bg1"/>
                </a:solidFill>
                <a:effectLst/>
                <a:latin typeface="Arial" panose="020B0604020202020204" pitchFamily="34" charset="0"/>
                <a:ea typeface="Calibri" panose="020F0502020204030204" pitchFamily="34" charset="0"/>
              </a:rPr>
              <a:t>Roentgenol</a:t>
            </a:r>
            <a:r>
              <a:rPr lang="en-US" sz="1400" i="1" kern="100" dirty="0">
                <a:solidFill>
                  <a:schemeClr val="bg1"/>
                </a:solidFill>
                <a:effectLst/>
                <a:latin typeface="Arial" panose="020B0604020202020204" pitchFamily="34" charset="0"/>
                <a:ea typeface="Calibri" panose="020F0502020204030204" pitchFamily="34" charset="0"/>
              </a:rPr>
              <a:t>. </a:t>
            </a:r>
            <a:r>
              <a:rPr lang="en-US" sz="1400" kern="100" dirty="0">
                <a:solidFill>
                  <a:schemeClr val="bg1"/>
                </a:solidFill>
                <a:effectLst/>
                <a:latin typeface="Arial" panose="020B0604020202020204" pitchFamily="34" charset="0"/>
                <a:ea typeface="Calibri" panose="020F0502020204030204" pitchFamily="34" charset="0"/>
              </a:rPr>
              <a:t>2024;222(2):e2330060. [</a:t>
            </a:r>
            <a:r>
              <a:rPr lang="en-US" sz="1400" u="sng" kern="100" dirty="0">
                <a:solidFill>
                  <a:schemeClr val="bg1"/>
                </a:solidFill>
                <a:effectLst/>
                <a:latin typeface="Arial" panose="020B060402020202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Kene MV, Ballard DW, Vinson DR, et al. Emergency physician attitudes, preferences, and risk tolerance for stroke as a potential cause of dizziness symptoms. </a:t>
            </a:r>
            <a:r>
              <a:rPr lang="en-US" sz="1400" i="1" kern="100" dirty="0">
                <a:solidFill>
                  <a:schemeClr val="bg1"/>
                </a:solidFill>
                <a:effectLst/>
                <a:latin typeface="Arial" panose="020B0604020202020204" pitchFamily="34" charset="0"/>
                <a:ea typeface="Calibri" panose="020F0502020204030204" pitchFamily="34" charset="0"/>
              </a:rPr>
              <a:t>West J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2015;16(5):768-776. [</a:t>
            </a:r>
            <a:r>
              <a:rPr lang="en-US" sz="1400" u="sng" kern="100" dirty="0">
                <a:solidFill>
                  <a:schemeClr val="bg1"/>
                </a:solidFill>
                <a:effectLst/>
                <a:latin typeface="Arial" panose="020B0604020202020204" pitchFamily="34" charset="0"/>
                <a:ea typeface="Calibri" panose="020F0502020204030204" pitchFamily="34" charset="0"/>
                <a:hlinkClick r:id="rId6">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Kim AS, Sidney S, </a:t>
            </a:r>
            <a:r>
              <a:rPr lang="en-US" sz="1400" kern="100" dirty="0" err="1">
                <a:solidFill>
                  <a:schemeClr val="bg1"/>
                </a:solidFill>
                <a:effectLst/>
                <a:latin typeface="Arial" panose="020B0604020202020204" pitchFamily="34" charset="0"/>
                <a:ea typeface="Calibri" panose="020F0502020204030204" pitchFamily="34" charset="0"/>
              </a:rPr>
              <a:t>Klingman</a:t>
            </a:r>
            <a:r>
              <a:rPr lang="en-US" sz="1400" kern="100" dirty="0">
                <a:solidFill>
                  <a:schemeClr val="bg1"/>
                </a:solidFill>
                <a:effectLst/>
                <a:latin typeface="Arial" panose="020B0604020202020204" pitchFamily="34" charset="0"/>
                <a:ea typeface="Calibri" panose="020F0502020204030204" pitchFamily="34" charset="0"/>
              </a:rPr>
              <a:t> JG, et al. Practice variation in neuroimaging to evaluate dizziness in the ED. </a:t>
            </a:r>
            <a:r>
              <a:rPr lang="en-US" sz="1400" i="1" kern="100" dirty="0">
                <a:solidFill>
                  <a:schemeClr val="bg1"/>
                </a:solidFill>
                <a:effectLst/>
                <a:latin typeface="Arial" panose="020B0604020202020204" pitchFamily="34" charset="0"/>
                <a:ea typeface="Calibri" panose="020F0502020204030204" pitchFamily="34" charset="0"/>
              </a:rPr>
              <a:t>Am J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2012;30(5):665-672. [</a:t>
            </a:r>
            <a:r>
              <a:rPr lang="en-US" sz="1400" u="sng" kern="100" dirty="0">
                <a:solidFill>
                  <a:schemeClr val="bg1"/>
                </a:solidFill>
                <a:effectLst/>
                <a:latin typeface="Arial" panose="020B060402020202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err="1">
                <a:solidFill>
                  <a:schemeClr val="bg1"/>
                </a:solidFill>
                <a:effectLst/>
                <a:latin typeface="Arial" panose="020B0604020202020204" pitchFamily="34" charset="0"/>
                <a:ea typeface="Calibri" panose="020F0502020204030204" pitchFamily="34" charset="0"/>
              </a:rPr>
              <a:t>Halmagyi</a:t>
            </a:r>
            <a:r>
              <a:rPr lang="en-US" sz="1400" kern="100" dirty="0">
                <a:solidFill>
                  <a:schemeClr val="bg1"/>
                </a:solidFill>
                <a:effectLst/>
                <a:latin typeface="Arial" panose="020B0604020202020204" pitchFamily="34" charset="0"/>
                <a:ea typeface="Calibri" panose="020F0502020204030204" pitchFamily="34" charset="0"/>
              </a:rPr>
              <a:t> GM, </a:t>
            </a:r>
            <a:r>
              <a:rPr lang="en-US" sz="1400" kern="100" dirty="0" err="1">
                <a:solidFill>
                  <a:schemeClr val="bg1"/>
                </a:solidFill>
                <a:effectLst/>
                <a:latin typeface="Arial" panose="020B0604020202020204" pitchFamily="34" charset="0"/>
                <a:ea typeface="Calibri" panose="020F0502020204030204" pitchFamily="34" charset="0"/>
              </a:rPr>
              <a:t>Curthoys</a:t>
            </a:r>
            <a:r>
              <a:rPr lang="en-US" sz="1400" kern="100" dirty="0">
                <a:solidFill>
                  <a:schemeClr val="bg1"/>
                </a:solidFill>
                <a:effectLst/>
                <a:latin typeface="Arial" panose="020B0604020202020204" pitchFamily="34" charset="0"/>
                <a:ea typeface="Calibri" panose="020F0502020204030204" pitchFamily="34" charset="0"/>
              </a:rPr>
              <a:t> IS. A clinical sign of canal paresis. </a:t>
            </a:r>
            <a:r>
              <a:rPr lang="en-US" sz="1400" i="1" kern="100" dirty="0">
                <a:solidFill>
                  <a:schemeClr val="bg1"/>
                </a:solidFill>
                <a:effectLst/>
                <a:latin typeface="Arial" panose="020B0604020202020204" pitchFamily="34" charset="0"/>
                <a:ea typeface="Calibri" panose="020F0502020204030204" pitchFamily="34" charset="0"/>
              </a:rPr>
              <a:t>Arch Neurol. </a:t>
            </a:r>
            <a:r>
              <a:rPr lang="en-US" sz="1400" kern="100" dirty="0">
                <a:solidFill>
                  <a:schemeClr val="bg1"/>
                </a:solidFill>
                <a:effectLst/>
                <a:latin typeface="Arial" panose="020B0604020202020204" pitchFamily="34" charset="0"/>
                <a:ea typeface="Calibri" panose="020F0502020204030204" pitchFamily="34" charset="0"/>
              </a:rPr>
              <a:t>1988;45(7):737-739. [</a:t>
            </a:r>
            <a:r>
              <a:rPr lang="en-US" sz="1400" u="sng" kern="100" dirty="0">
                <a:solidFill>
                  <a:schemeClr val="bg1"/>
                </a:solidFill>
                <a:effectLst/>
                <a:latin typeface="Arial" panose="020B0604020202020204" pitchFamily="34" charset="0"/>
                <a:ea typeface="Calibri" panose="020F0502020204030204" pitchFamily="34" charset="0"/>
                <a:hlinkClick r:id="rId8">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Edlow JA, Newman-Toker D. Using the physical examination to diagnose patients with acute dizziness and vertigo. </a:t>
            </a:r>
            <a:r>
              <a:rPr lang="en-US" sz="1400" i="1" kern="100" dirty="0">
                <a:solidFill>
                  <a:schemeClr val="bg1"/>
                </a:solidFill>
                <a:effectLst/>
                <a:latin typeface="Arial" panose="020B0604020202020204" pitchFamily="34" charset="0"/>
                <a:ea typeface="Calibri" panose="020F0502020204030204" pitchFamily="34" charset="0"/>
              </a:rPr>
              <a:t>J </a:t>
            </a:r>
            <a:r>
              <a:rPr lang="en-US" sz="1400" i="1" kern="100" dirty="0" err="1">
                <a:solidFill>
                  <a:schemeClr val="bg1"/>
                </a:solidFill>
                <a:effectLst/>
                <a:latin typeface="Arial" panose="020B0604020202020204" pitchFamily="34" charset="0"/>
                <a:ea typeface="Calibri" panose="020F0502020204030204" pitchFamily="34" charset="0"/>
              </a:rPr>
              <a:t>Emerg</a:t>
            </a:r>
            <a:r>
              <a:rPr lang="en-US" sz="1400" i="1" kern="100" dirty="0">
                <a:solidFill>
                  <a:schemeClr val="bg1"/>
                </a:solidFill>
                <a:effectLst/>
                <a:latin typeface="Arial" panose="020B0604020202020204" pitchFamily="34" charset="0"/>
                <a:ea typeface="Calibri" panose="020F0502020204030204" pitchFamily="34" charset="0"/>
              </a:rPr>
              <a:t> Med. </a:t>
            </a:r>
            <a:r>
              <a:rPr lang="en-US" sz="1400" kern="100" dirty="0">
                <a:solidFill>
                  <a:schemeClr val="bg1"/>
                </a:solidFill>
                <a:effectLst/>
                <a:latin typeface="Arial" panose="020B0604020202020204" pitchFamily="34" charset="0"/>
                <a:ea typeface="Calibri" panose="020F0502020204030204" pitchFamily="34" charset="0"/>
              </a:rPr>
              <a:t>2016;50(4):617-628. [</a:t>
            </a:r>
            <a:r>
              <a:rPr lang="en-US" sz="1400" u="sng" kern="100" dirty="0">
                <a:solidFill>
                  <a:schemeClr val="bg1"/>
                </a:solidFill>
                <a:effectLst/>
                <a:latin typeface="Arial" panose="020B0604020202020204" pitchFamily="34" charset="0"/>
                <a:ea typeface="Calibri" panose="020F0502020204030204" pitchFamily="34" charset="0"/>
                <a:hlinkClick r:id="rId9">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err="1">
                <a:solidFill>
                  <a:schemeClr val="bg1"/>
                </a:solidFill>
                <a:effectLst/>
                <a:latin typeface="Arial" panose="020B0604020202020204" pitchFamily="34" charset="0"/>
                <a:ea typeface="Calibri" panose="020F0502020204030204" pitchFamily="34" charset="0"/>
              </a:rPr>
              <a:t>Machner</a:t>
            </a:r>
            <a:r>
              <a:rPr lang="en-US" sz="1400" kern="100" dirty="0">
                <a:solidFill>
                  <a:schemeClr val="bg1"/>
                </a:solidFill>
                <a:effectLst/>
                <a:latin typeface="Arial" panose="020B0604020202020204" pitchFamily="34" charset="0"/>
                <a:ea typeface="Calibri" panose="020F0502020204030204" pitchFamily="34" charset="0"/>
              </a:rPr>
              <a:t> B, Choi JH, </a:t>
            </a:r>
            <a:r>
              <a:rPr lang="en-US" sz="1400" kern="100" dirty="0" err="1">
                <a:solidFill>
                  <a:schemeClr val="bg1"/>
                </a:solidFill>
                <a:effectLst/>
                <a:latin typeface="Arial" panose="020B0604020202020204" pitchFamily="34" charset="0"/>
                <a:ea typeface="Calibri" panose="020F0502020204030204" pitchFamily="34" charset="0"/>
              </a:rPr>
              <a:t>Trillenberg</a:t>
            </a:r>
            <a:r>
              <a:rPr lang="en-US" sz="1400" kern="100" dirty="0">
                <a:solidFill>
                  <a:schemeClr val="bg1"/>
                </a:solidFill>
                <a:effectLst/>
                <a:latin typeface="Arial" panose="020B0604020202020204" pitchFamily="34" charset="0"/>
                <a:ea typeface="Calibri" panose="020F0502020204030204" pitchFamily="34" charset="0"/>
              </a:rPr>
              <a:t> P, et al. Risk of acute brain lesions in dizzy patients presenting to the emergency room: who needs imaging and who does not? </a:t>
            </a:r>
            <a:r>
              <a:rPr lang="en-US" sz="1400" i="1" kern="100" dirty="0">
                <a:solidFill>
                  <a:schemeClr val="bg1"/>
                </a:solidFill>
                <a:effectLst/>
                <a:latin typeface="Arial" panose="020B0604020202020204" pitchFamily="34" charset="0"/>
                <a:ea typeface="Calibri" panose="020F0502020204030204" pitchFamily="34" charset="0"/>
              </a:rPr>
              <a:t>J Neurol. </a:t>
            </a:r>
            <a:r>
              <a:rPr lang="en-US" sz="1400" kern="100" dirty="0">
                <a:solidFill>
                  <a:schemeClr val="bg1"/>
                </a:solidFill>
                <a:effectLst/>
                <a:latin typeface="Arial" panose="020B0604020202020204" pitchFamily="34" charset="0"/>
                <a:ea typeface="Calibri" panose="020F0502020204030204" pitchFamily="34" charset="0"/>
              </a:rPr>
              <a:t>2020;267(Suppl 1):126-135. [</a:t>
            </a:r>
            <a:r>
              <a:rPr lang="en-US" sz="1400" u="sng" kern="100" dirty="0">
                <a:solidFill>
                  <a:schemeClr val="bg1"/>
                </a:solidFill>
                <a:effectLst/>
                <a:latin typeface="Arial" panose="020B0604020202020204" pitchFamily="34" charset="0"/>
                <a:ea typeface="Calibri" panose="020F0502020204030204" pitchFamily="34" charset="0"/>
                <a:hlinkClick r:id="rId10">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Wuthrich M, Wang Z, Martinez CM, et al. Systematic review and meta-analysis of the diagnostic accuracy of spontaneous nystagmus patterns in acute vestibular syndrome. </a:t>
            </a:r>
            <a:r>
              <a:rPr lang="en-US" sz="1400" i="1" kern="100" dirty="0">
                <a:solidFill>
                  <a:schemeClr val="bg1"/>
                </a:solidFill>
                <a:effectLst/>
                <a:latin typeface="Arial" panose="020B0604020202020204" pitchFamily="34" charset="0"/>
                <a:ea typeface="Calibri" panose="020F0502020204030204" pitchFamily="34" charset="0"/>
              </a:rPr>
              <a:t>Front Neurol. </a:t>
            </a:r>
            <a:r>
              <a:rPr lang="en-US" sz="1400" kern="100" dirty="0">
                <a:solidFill>
                  <a:schemeClr val="bg1"/>
                </a:solidFill>
                <a:effectLst/>
                <a:latin typeface="Arial" panose="020B0604020202020204" pitchFamily="34" charset="0"/>
                <a:ea typeface="Calibri" panose="020F0502020204030204" pitchFamily="34" charset="0"/>
              </a:rPr>
              <a:t>2023;14:1208902. [</a:t>
            </a:r>
            <a:r>
              <a:rPr lang="en-US" sz="1400" u="sng" kern="100" dirty="0">
                <a:solidFill>
                  <a:schemeClr val="bg1"/>
                </a:solidFill>
                <a:effectLst/>
                <a:latin typeface="Arial" panose="020B0604020202020204" pitchFamily="34" charset="0"/>
                <a:ea typeface="Calibri" panose="020F0502020204030204" pitchFamily="34" charset="0"/>
                <a:hlinkClick r:id="rId11">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Carmona S, Martinez C, </a:t>
            </a:r>
            <a:r>
              <a:rPr lang="en-US" sz="1400" kern="100" dirty="0" err="1">
                <a:solidFill>
                  <a:schemeClr val="bg1"/>
                </a:solidFill>
                <a:effectLst/>
                <a:latin typeface="Arial" panose="020B0604020202020204" pitchFamily="34" charset="0"/>
                <a:ea typeface="Calibri" panose="020F0502020204030204" pitchFamily="34" charset="0"/>
              </a:rPr>
              <a:t>Zalazar</a:t>
            </a:r>
            <a:r>
              <a:rPr lang="en-US" sz="1400" kern="100" dirty="0">
                <a:solidFill>
                  <a:schemeClr val="bg1"/>
                </a:solidFill>
                <a:effectLst/>
                <a:latin typeface="Arial" panose="020B0604020202020204" pitchFamily="34" charset="0"/>
                <a:ea typeface="Calibri" panose="020F0502020204030204" pitchFamily="34" charset="0"/>
              </a:rPr>
              <a:t> G, et al. Acute truncal ataxia without nystagmus in patients with acute vertigo. </a:t>
            </a:r>
            <a:r>
              <a:rPr lang="en-US" sz="1400" i="1" kern="100" dirty="0" err="1">
                <a:solidFill>
                  <a:schemeClr val="bg1"/>
                </a:solidFill>
                <a:effectLst/>
                <a:latin typeface="Arial" panose="020B0604020202020204" pitchFamily="34" charset="0"/>
                <a:ea typeface="Calibri" panose="020F0502020204030204" pitchFamily="34" charset="0"/>
              </a:rPr>
              <a:t>Eur</a:t>
            </a:r>
            <a:r>
              <a:rPr lang="en-US" sz="1400" i="1" kern="100" dirty="0">
                <a:solidFill>
                  <a:schemeClr val="bg1"/>
                </a:solidFill>
                <a:effectLst/>
                <a:latin typeface="Arial" panose="020B0604020202020204" pitchFamily="34" charset="0"/>
                <a:ea typeface="Calibri" panose="020F0502020204030204" pitchFamily="34" charset="0"/>
              </a:rPr>
              <a:t> J Neurol. </a:t>
            </a:r>
            <a:r>
              <a:rPr lang="en-US" sz="1400" kern="100" dirty="0">
                <a:solidFill>
                  <a:schemeClr val="bg1"/>
                </a:solidFill>
                <a:effectLst/>
                <a:latin typeface="Arial" panose="020B0604020202020204" pitchFamily="34" charset="0"/>
                <a:ea typeface="Calibri" panose="020F0502020204030204" pitchFamily="34" charset="0"/>
              </a:rPr>
              <a:t>2023;30(6):1785-1790. [</a:t>
            </a:r>
            <a:r>
              <a:rPr lang="en-US" sz="1400" u="sng" kern="100" dirty="0">
                <a:solidFill>
                  <a:schemeClr val="bg1"/>
                </a:solidFill>
                <a:effectLst/>
                <a:latin typeface="Arial" panose="020B0604020202020204" pitchFamily="34" charset="0"/>
                <a:ea typeface="Calibri" panose="020F0502020204030204" pitchFamily="34" charset="0"/>
                <a:hlinkClick r:id="rId12">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457200" marR="0" indent="-457200">
              <a:spcBef>
                <a:spcPts val="0"/>
              </a:spcBef>
              <a:spcAft>
                <a:spcPts val="0"/>
              </a:spcAft>
              <a:buFont typeface="+mj-lt"/>
              <a:buAutoNum type="arabicPeriod" startAt="45"/>
            </a:pPr>
            <a:r>
              <a:rPr lang="en-US" sz="1400" kern="100" dirty="0">
                <a:solidFill>
                  <a:schemeClr val="bg1"/>
                </a:solidFill>
                <a:effectLst/>
                <a:latin typeface="Arial" panose="020B0604020202020204" pitchFamily="34" charset="0"/>
                <a:ea typeface="Calibri" panose="020F0502020204030204" pitchFamily="34" charset="0"/>
              </a:rPr>
              <a:t>Carmona S, Martinez C, </a:t>
            </a:r>
            <a:r>
              <a:rPr lang="en-US" sz="1400" kern="100" dirty="0" err="1">
                <a:solidFill>
                  <a:schemeClr val="bg1"/>
                </a:solidFill>
                <a:effectLst/>
                <a:latin typeface="Arial" panose="020B0604020202020204" pitchFamily="34" charset="0"/>
                <a:ea typeface="Calibri" panose="020F0502020204030204" pitchFamily="34" charset="0"/>
              </a:rPr>
              <a:t>Zalazar</a:t>
            </a:r>
            <a:r>
              <a:rPr lang="en-US" sz="1400" kern="100" dirty="0">
                <a:solidFill>
                  <a:schemeClr val="bg1"/>
                </a:solidFill>
                <a:effectLst/>
                <a:latin typeface="Arial" panose="020B0604020202020204" pitchFamily="34" charset="0"/>
                <a:ea typeface="Calibri" panose="020F0502020204030204" pitchFamily="34" charset="0"/>
              </a:rPr>
              <a:t> G, et al. The diagnostic accuracy of truncal ataxia and HINTS as cardinal signs for acute vestibular syndrome. </a:t>
            </a:r>
            <a:r>
              <a:rPr lang="en-US" sz="1400" i="1" kern="100" dirty="0">
                <a:solidFill>
                  <a:schemeClr val="bg1"/>
                </a:solidFill>
                <a:effectLst/>
                <a:latin typeface="Arial" panose="020B0604020202020204" pitchFamily="34" charset="0"/>
                <a:ea typeface="Calibri" panose="020F0502020204030204" pitchFamily="34" charset="0"/>
              </a:rPr>
              <a:t>Front Neurol. </a:t>
            </a:r>
            <a:r>
              <a:rPr lang="en-US" sz="1400" kern="100" dirty="0">
                <a:solidFill>
                  <a:schemeClr val="bg1"/>
                </a:solidFill>
                <a:effectLst/>
                <a:latin typeface="Arial" panose="020B0604020202020204" pitchFamily="34" charset="0"/>
                <a:ea typeface="Calibri" panose="020F0502020204030204" pitchFamily="34" charset="0"/>
              </a:rPr>
              <a:t>2016;7:125. [</a:t>
            </a:r>
            <a:r>
              <a:rPr lang="en-US" sz="1400" u="sng" kern="100" dirty="0">
                <a:solidFill>
                  <a:schemeClr val="bg1"/>
                </a:solidFill>
                <a:effectLst/>
                <a:latin typeface="Arial" panose="020B0604020202020204" pitchFamily="34" charset="0"/>
                <a:ea typeface="Calibri" panose="020F0502020204030204" pitchFamily="34" charset="0"/>
                <a:hlinkClick r:id="rId13">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rPr>
              <a:t>]</a:t>
            </a:r>
            <a:endParaRPr lang="en-US" sz="1400" kern="100" dirty="0">
              <a:solidFill>
                <a:schemeClr val="bg1"/>
              </a:solidFill>
              <a:effectLst/>
              <a:latin typeface="Calibri" panose="020F0502020204030204" pitchFamily="34" charset="0"/>
              <a:ea typeface="Calibri" panose="020F0502020204030204" pitchFamily="34" charset="0"/>
            </a:endParaRPr>
          </a:p>
          <a:p>
            <a:pPr marL="228600" marR="0" lvl="0" indent="-228600">
              <a:lnSpc>
                <a:spcPct val="107000"/>
              </a:lnSpc>
              <a:spcBef>
                <a:spcPts val="0"/>
              </a:spcBef>
              <a:spcAft>
                <a:spcPts val="0"/>
              </a:spcAft>
              <a:buFont typeface="+mj-lt"/>
              <a:buAutoNum type="arabicPeriod" startAt="45"/>
            </a:pPr>
            <a:endParaRPr lang="en-US" sz="1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4401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(2)</a:t>
            </a:r>
            <a:endParaRPr lang="en-US" dirty="0">
              <a:solidFill>
                <a:schemeClr val="bg1"/>
              </a:solidFill>
            </a:endParaRPr>
          </a:p>
        </p:txBody>
      </p:sp>
      <p:sp>
        <p:nvSpPr>
          <p:cNvPr id="3" name="Content Placeholder 2"/>
          <p:cNvSpPr>
            <a:spLocks noGrp="1"/>
          </p:cNvSpPr>
          <p:nvPr>
            <p:ph idx="1"/>
          </p:nvPr>
        </p:nvSpPr>
        <p:spPr>
          <a:xfrm>
            <a:off x="259264" y="1123620"/>
            <a:ext cx="11528210" cy="5475624"/>
          </a:xfrm>
        </p:spPr>
        <p:txBody>
          <a:bodyPr vert="horz" lIns="91440" tIns="45720" rIns="91440" bIns="45720" rtlCol="0" anchor="t">
            <a:noAutofit/>
          </a:bodyPr>
          <a:lstStyle/>
          <a:p>
            <a:r>
              <a:rPr lang="en-US" sz="2400" dirty="0">
                <a:effectLst/>
                <a:ea typeface="Calibri" panose="020F0502020204030204" pitchFamily="34" charset="0"/>
              </a:rPr>
              <a:t>About 5 hours after being discharged from the ED, the patient’s wife witnessed him posturing or possibly having seizures and called 911. He required intubation in the field due to decreased consciousness and hypoventilation. </a:t>
            </a:r>
            <a:endParaRPr lang="en-US" dirty="0"/>
          </a:p>
          <a:p>
            <a:r>
              <a:rPr lang="en-US" sz="2400" dirty="0">
                <a:effectLst/>
                <a:ea typeface="Calibri" panose="020F0502020204030204" pitchFamily="34" charset="0"/>
              </a:rPr>
              <a:t>The new ED physician at the same hospital documented no withdrawal to pain but some left arm motion.</a:t>
            </a:r>
            <a:r>
              <a:rPr lang="en-US" sz="2400" dirty="0">
                <a:ea typeface="Calibri" panose="020F0502020204030204" pitchFamily="34" charset="0"/>
              </a:rPr>
              <a:t> </a:t>
            </a:r>
          </a:p>
          <a:p>
            <a:r>
              <a:rPr lang="en-US" sz="2400" dirty="0">
                <a:ea typeface="Calibri" panose="020F0502020204030204" pitchFamily="34" charset="0"/>
              </a:rPr>
              <a:t>A</a:t>
            </a:r>
            <a:r>
              <a:rPr lang="en-US" sz="2400" dirty="0">
                <a:effectLst/>
                <a:ea typeface="Calibri" panose="020F0502020204030204" pitchFamily="34" charset="0"/>
              </a:rPr>
              <a:t> stroke code was not initiated, but neurology was consulted. </a:t>
            </a:r>
            <a:endParaRPr lang="en-US" dirty="0"/>
          </a:p>
          <a:p>
            <a:r>
              <a:rPr lang="en-US" sz="2400" dirty="0">
                <a:effectLst/>
                <a:ea typeface="Calibri" panose="020F0502020204030204" pitchFamily="34" charset="0"/>
              </a:rPr>
              <a:t>Repeat head CT showed a stroke in the left occipital lobe; CT angiography showed occlusion of the distal left posterior cerebral artery with suspected dissection of the left vertebral artery. </a:t>
            </a:r>
            <a:endParaRPr lang="en-US" sz="2400" dirty="0">
              <a:ea typeface="Calibri" panose="020F0502020204030204" pitchFamily="34" charset="0"/>
            </a:endParaRPr>
          </a:p>
          <a:p>
            <a:r>
              <a:rPr lang="en-US" sz="2400" dirty="0">
                <a:effectLst/>
                <a:ea typeface="Calibri" panose="020F0502020204030204" pitchFamily="34" charset="0"/>
              </a:rPr>
              <a:t>MRI showed multiple posterior circulation infarcts of various ages. </a:t>
            </a:r>
            <a:endParaRPr lang="en-US" dirty="0"/>
          </a:p>
          <a:p>
            <a:r>
              <a:rPr lang="en-US" sz="2400" dirty="0">
                <a:effectLst/>
                <a:latin typeface="Arial" panose="020B0604020202020204" pitchFamily="34" charset="0"/>
                <a:ea typeface="Calibri" panose="020F0502020204030204" pitchFamily="34" charset="0"/>
              </a:rPr>
              <a:t>About 6 hours after arrival, the patient was transferred to an interventional stroke center, which performed emergent thrombectomy, without any immediate improvement.  The patient was left with a severe neurologic deficit. </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58236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Neurological Red Flags: A MISSED STROKE AFTER Intermittent Episodes of Dizziness and Headache</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Jonathan A. Edlow, MD, FACEP</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7</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BACKGROUND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275965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(1)</a:t>
            </a:r>
          </a:p>
        </p:txBody>
      </p:sp>
      <p:sp>
        <p:nvSpPr>
          <p:cNvPr id="3" name="Content Placeholder 2"/>
          <p:cNvSpPr>
            <a:spLocks noGrp="1"/>
          </p:cNvSpPr>
          <p:nvPr>
            <p:ph idx="1"/>
          </p:nvPr>
        </p:nvSpPr>
        <p:spPr>
          <a:xfrm>
            <a:off x="259264" y="1055270"/>
            <a:ext cx="11503542" cy="5432026"/>
          </a:xfrm>
        </p:spPr>
        <p:txBody>
          <a:bodyPr vert="horz" lIns="91440" tIns="45720" rIns="91440" bIns="45720" rtlCol="0" anchor="t">
            <a:noAutofit/>
          </a:bodyPr>
          <a:lstStyle/>
          <a:p>
            <a:pPr>
              <a:lnSpc>
                <a:spcPct val="107000"/>
              </a:lnSpc>
              <a:spcBef>
                <a:spcPts val="0"/>
              </a:spcBef>
            </a:pPr>
            <a:r>
              <a:rPr lang="en-US" sz="2800" dirty="0">
                <a:effectLst/>
                <a:ea typeface="Calibri" panose="020F0502020204030204" pitchFamily="34" charset="0"/>
              </a:rPr>
              <a:t>This patient’s initial ED presentation contains several key features that need to be accounted for in the diagnosis and medical decision-making: </a:t>
            </a:r>
          </a:p>
          <a:p>
            <a:pPr lvl="1">
              <a:lnSpc>
                <a:spcPct val="107000"/>
              </a:lnSpc>
              <a:spcBef>
                <a:spcPts val="0"/>
              </a:spcBef>
            </a:pPr>
            <a:r>
              <a:rPr lang="en-US" sz="2400" dirty="0">
                <a:effectLst/>
                <a:ea typeface="Calibri" panose="020F0502020204030204" pitchFamily="34" charset="0"/>
              </a:rPr>
              <a:t>The patient is a young healthy individual</a:t>
            </a:r>
          </a:p>
          <a:p>
            <a:pPr lvl="1">
              <a:lnSpc>
                <a:spcPct val="107000"/>
              </a:lnSpc>
              <a:spcBef>
                <a:spcPts val="0"/>
              </a:spcBef>
            </a:pPr>
            <a:r>
              <a:rPr lang="en-US" sz="2400" dirty="0">
                <a:effectLst/>
                <a:ea typeface="Calibri" panose="020F0502020204030204" pitchFamily="34" charset="0"/>
              </a:rPr>
              <a:t>Neurological symptoms occurred intermittently over 3 weeks</a:t>
            </a:r>
          </a:p>
          <a:p>
            <a:pPr lvl="1">
              <a:lnSpc>
                <a:spcPct val="107000"/>
              </a:lnSpc>
              <a:spcBef>
                <a:spcPts val="0"/>
              </a:spcBef>
            </a:pPr>
            <a:r>
              <a:rPr lang="en-US" sz="2400" dirty="0">
                <a:effectLst/>
                <a:ea typeface="Calibri" panose="020F0502020204030204" pitchFamily="34" charset="0"/>
              </a:rPr>
              <a:t>The problem with balance was accompanied by headache, and later by difficulty moving and speaking</a:t>
            </a:r>
          </a:p>
          <a:p>
            <a:pPr lvl="1">
              <a:lnSpc>
                <a:spcPct val="107000"/>
              </a:lnSpc>
              <a:spcBef>
                <a:spcPts val="0"/>
              </a:spcBef>
            </a:pPr>
            <a:r>
              <a:rPr lang="en-US" sz="2400" dirty="0">
                <a:effectLst/>
                <a:ea typeface="Calibri" panose="020F0502020204030204" pitchFamily="34" charset="0"/>
              </a:rPr>
              <a:t>The neurological examination as documented was normal</a:t>
            </a:r>
          </a:p>
          <a:p>
            <a:pPr lvl="1">
              <a:lnSpc>
                <a:spcPct val="107000"/>
              </a:lnSpc>
              <a:spcBef>
                <a:spcPts val="0"/>
              </a:spcBef>
            </a:pPr>
            <a:r>
              <a:rPr lang="en-US" sz="2400" dirty="0">
                <a:effectLst/>
                <a:ea typeface="Calibri" panose="020F0502020204030204" pitchFamily="34" charset="0"/>
              </a:rPr>
              <a:t>A non-contrast CT scan of the head was reported to be normal</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5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92C085-92D7-4397-B838-DB1007AECF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E05DD5-590B-4236-B645-7778AF1CB86C}">
  <ds:schemaRefs>
    <ds:schemaRef ds:uri="http://schemas.microsoft.com/sharepoint/v3/contenttype/forms"/>
  </ds:schemaRefs>
</ds:datastoreItem>
</file>

<file path=customXml/itemProps3.xml><?xml version="1.0" encoding="utf-8"?>
<ds:datastoreItem xmlns:ds="http://schemas.openxmlformats.org/officeDocument/2006/customXml" ds:itemID="{C7585058-91B3-430C-9A8E-FFBB22DD1730}">
  <ds:schemaRefs>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purl.org/dc/elements/1.1/"/>
    <ds:schemaRef ds:uri="2460d5cb-695c-454b-9137-a379ab2c8b6f"/>
    <ds:schemaRef ds:uri="35db7404-a3cf-4176-aa88-e2959223dca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10962</TotalTime>
  <Words>8145</Words>
  <Application>Microsoft Office PowerPoint</Application>
  <PresentationFormat>Widescreen</PresentationFormat>
  <Paragraphs>515</Paragraphs>
  <Slides>56</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Arial Unicode MS</vt:lpstr>
      <vt:lpstr>Calibri</vt:lpstr>
      <vt:lpstr>Courier New</vt:lpstr>
      <vt:lpstr>Symbol</vt:lpstr>
      <vt:lpstr>Office Theme</vt:lpstr>
      <vt:lpstr>Spotlight</vt:lpstr>
      <vt:lpstr>Source and Credits</vt:lpstr>
      <vt:lpstr>Objectives</vt:lpstr>
      <vt:lpstr>Neurological Red Flags: A MISSED STROKE AFTER Intermittent Episodes of Dizziness and Headache</vt:lpstr>
      <vt:lpstr>Case Details (1)</vt:lpstr>
      <vt:lpstr>Case Details (2)</vt:lpstr>
      <vt:lpstr>Neurological Red Flags: A MISSED STROKE AFTER Intermittent Episodes of Dizziness and Headache</vt:lpstr>
      <vt:lpstr>BACKGROUND</vt:lpstr>
      <vt:lpstr>Background (1)</vt:lpstr>
      <vt:lpstr>THE HISTORY</vt:lpstr>
      <vt:lpstr>The History (1)</vt:lpstr>
      <vt:lpstr>The History (2)</vt:lpstr>
      <vt:lpstr>The History (3)</vt:lpstr>
      <vt:lpstr>The History: What system should replace the traditional paradigm? (1)</vt:lpstr>
      <vt:lpstr>The History: What system should replace the traditional paradigm? (2)</vt:lpstr>
      <vt:lpstr>The History: What system should replace the traditional paradigm? (3)</vt:lpstr>
      <vt:lpstr>The History: What system should replace the traditional paradigm? (4)</vt:lpstr>
      <vt:lpstr>The History: What system should replace the traditional paradigm? (5)</vt:lpstr>
      <vt:lpstr>The History: What system should replace the traditional paradigm? (6)</vt:lpstr>
      <vt:lpstr>The History: What system should replace the traditional paradigm? (7)</vt:lpstr>
      <vt:lpstr>The History: What system should replace the traditional paradigm? (8)</vt:lpstr>
      <vt:lpstr>THE PHYSICAL EXAMINATION</vt:lpstr>
      <vt:lpstr>The Physical Examination (1)</vt:lpstr>
      <vt:lpstr>The Physical Examination (2)</vt:lpstr>
      <vt:lpstr>The Physical Examination (3)</vt:lpstr>
      <vt:lpstr>The Physical Examination (4)</vt:lpstr>
      <vt:lpstr>The Physical Examination: HINTS, HINTS-plus (5)</vt:lpstr>
      <vt:lpstr>The Physical Examination: HINTS, HINTS-plus (6)</vt:lpstr>
      <vt:lpstr>The Physical Examination: HINTS, HINTS-plus (7)</vt:lpstr>
      <vt:lpstr>The Physical Examination: STANDING (8)</vt:lpstr>
      <vt:lpstr>The Physical Examination: HINTS/HINTS-plus vs. STANDING (9)</vt:lpstr>
      <vt:lpstr>The Physical Examination (10)</vt:lpstr>
      <vt:lpstr>IMAGING AND LABORATORY TESTS</vt:lpstr>
      <vt:lpstr>Imaging and Laboratory Tests (1)</vt:lpstr>
      <vt:lpstr>Imaging and Laboratory Tests (2)</vt:lpstr>
      <vt:lpstr>APPROACHES TO IMPROVING PATIENT SAFETY</vt:lpstr>
      <vt:lpstr>Approaches to Improving Patient Safety (1)</vt:lpstr>
      <vt:lpstr>Approaches to Improving Patient Safety (2)</vt:lpstr>
      <vt:lpstr>Approaches to Improving Patient Safety (3)</vt:lpstr>
      <vt:lpstr>Approaches to Improving Patient Safety (4)</vt:lpstr>
      <vt:lpstr>Approaches to Improving Patient Safety (5)</vt:lpstr>
      <vt:lpstr>Approaches to Improving Patient Safety (6)</vt:lpstr>
      <vt:lpstr>SYSTEM OPTIMIZATION AND QUALITY IMPROVEMENT MEASURES</vt:lpstr>
      <vt:lpstr>System Optimization and Quality Improvement Measures: Guidelines (1)</vt:lpstr>
      <vt:lpstr>System Optimization and Quality Improvement Measures: Guidelines (2)</vt:lpstr>
      <vt:lpstr>System Optimization and Quality Improvement Measures: Knowledge Gaps (3)</vt:lpstr>
      <vt:lpstr>System Optimization and Quality Improvement Measures: Knowledge Gaps (4)</vt:lpstr>
      <vt:lpstr>System Optimization and Quality Improvement Measures: Imaging (5)</vt:lpstr>
      <vt:lpstr>System Optimization and Quality Improvement Measures: Code Stroke (6)</vt:lpstr>
      <vt:lpstr>Take Home Points</vt:lpstr>
      <vt:lpstr>Take-Home Points</vt:lpstr>
      <vt:lpstr>References</vt:lpstr>
      <vt:lpstr>References</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441</cp:revision>
  <dcterms:created xsi:type="dcterms:W3CDTF">2017-12-31T04:28:30Z</dcterms:created>
  <dcterms:modified xsi:type="dcterms:W3CDTF">2024-11-19T16:35:28Z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